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67" r:id="rId3"/>
    <p:sldId id="365" r:id="rId4"/>
    <p:sldId id="356" r:id="rId5"/>
    <p:sldId id="375" r:id="rId6"/>
    <p:sldId id="374" r:id="rId7"/>
    <p:sldId id="357" r:id="rId8"/>
    <p:sldId id="358" r:id="rId9"/>
    <p:sldId id="359" r:id="rId10"/>
    <p:sldId id="360" r:id="rId11"/>
    <p:sldId id="361" r:id="rId12"/>
    <p:sldId id="362" r:id="rId13"/>
    <p:sldId id="363" r:id="rId14"/>
    <p:sldId id="364" r:id="rId15"/>
    <p:sldId id="366" r:id="rId16"/>
    <p:sldId id="367" r:id="rId17"/>
    <p:sldId id="368" r:id="rId18"/>
    <p:sldId id="369" r:id="rId19"/>
    <p:sldId id="371" r:id="rId20"/>
    <p:sldId id="370" r:id="rId21"/>
    <p:sldId id="372" r:id="rId22"/>
    <p:sldId id="373" r:id="rId23"/>
    <p:sldId id="376" r:id="rId24"/>
    <p:sldId id="377" r:id="rId25"/>
    <p:sldId id="378" r:id="rId26"/>
    <p:sldId id="384" r:id="rId27"/>
    <p:sldId id="379" r:id="rId28"/>
    <p:sldId id="380" r:id="rId29"/>
    <p:sldId id="381" r:id="rId30"/>
    <p:sldId id="382" r:id="rId31"/>
    <p:sldId id="272" r:id="rId32"/>
    <p:sldId id="35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3">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CA6"/>
    <a:srgbClr val="E335D7"/>
    <a:srgbClr val="E7F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4" autoAdjust="0"/>
    <p:restoredTop sz="88070" autoAdjust="0"/>
  </p:normalViewPr>
  <p:slideViewPr>
    <p:cSldViewPr snapToGrid="0" snapToObjects="1">
      <p:cViewPr varScale="1">
        <p:scale>
          <a:sx n="69" d="100"/>
          <a:sy n="69" d="100"/>
        </p:scale>
        <p:origin x="1284" y="66"/>
      </p:cViewPr>
      <p:guideLst>
        <p:guide orient="horz" pos="4043"/>
        <p:guide pos="2879"/>
      </p:guideLst>
    </p:cSldViewPr>
  </p:slideViewPr>
  <p:notesTextViewPr>
    <p:cViewPr>
      <p:scale>
        <a:sx n="100" d="100"/>
        <a:sy n="100" d="100"/>
      </p:scale>
      <p:origin x="0" y="0"/>
    </p:cViewPr>
  </p:notesTextViewPr>
  <p:sorterViewPr>
    <p:cViewPr>
      <p:scale>
        <a:sx n="80" d="100"/>
        <a:sy n="8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53524-F9CC-4A8B-8CCD-2FA372311425}" type="datetimeFigureOut">
              <a:rPr lang="en-US" smtClean="0"/>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C9BA0-12B1-45DE-A3F8-3C21B3DBAD08}" type="slidenum">
              <a:rPr lang="en-US" smtClean="0"/>
              <a:t>‹#›</a:t>
            </a:fld>
            <a:endParaRPr lang="en-US"/>
          </a:p>
        </p:txBody>
      </p:sp>
    </p:spTree>
    <p:extLst>
      <p:ext uri="{BB962C8B-B14F-4D97-AF65-F5344CB8AC3E}">
        <p14:creationId xmlns:p14="http://schemas.microsoft.com/office/powerpoint/2010/main" val="246788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C9BA0-12B1-45DE-A3F8-3C21B3DBAD08}" type="slidenum">
              <a:rPr lang="en-US" smtClean="0"/>
              <a:t>1</a:t>
            </a:fld>
            <a:endParaRPr lang="en-US"/>
          </a:p>
        </p:txBody>
      </p:sp>
    </p:spTree>
    <p:extLst>
      <p:ext uri="{BB962C8B-B14F-4D97-AF65-F5344CB8AC3E}">
        <p14:creationId xmlns:p14="http://schemas.microsoft.com/office/powerpoint/2010/main" val="64809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26082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86147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66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6213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7009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4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840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96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6477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795898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93999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89441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7806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721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24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053073496"/>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Case Study: Space Invaders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a:t>
            </a:r>
            <a:r>
              <a:rPr lang="en-US" dirty="0"/>
              <a:t>9</a:t>
            </a:r>
            <a:r>
              <a:rPr lang="en-US" dirty="0" smtClean="0"/>
              <a:t>.2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only do this once…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We’ll put three methods in our interface:</a:t>
            </a:r>
          </a:p>
          <a:p>
            <a:pPr lvl="1"/>
            <a:r>
              <a:rPr lang="en-US" b="1" dirty="0" smtClean="0"/>
              <a:t>after-button-down</a:t>
            </a:r>
          </a:p>
          <a:p>
            <a:pPr lvl="1"/>
            <a:r>
              <a:rPr lang="en-US" b="1" dirty="0" smtClean="0"/>
              <a:t>after-button-up</a:t>
            </a:r>
          </a:p>
          <a:p>
            <a:pPr lvl="1"/>
            <a:r>
              <a:rPr lang="en-US" b="1" dirty="0" smtClean="0"/>
              <a:t>after-drag</a:t>
            </a:r>
          </a:p>
          <a:p>
            <a:r>
              <a:rPr lang="en-US" dirty="0" smtClean="0"/>
              <a:t>It will be the responsibility of </a:t>
            </a:r>
            <a:r>
              <a:rPr lang="en-US" b="1" dirty="0" smtClean="0"/>
              <a:t>world-after-mouse-event</a:t>
            </a:r>
            <a:r>
              <a:rPr lang="en-US" dirty="0" smtClean="0"/>
              <a:t> to do cases on the mouse event and send the appropriate message to each widget.</a:t>
            </a:r>
          </a:p>
          <a:p>
            <a:pPr lvl="3"/>
            <a:r>
              <a:rPr lang="en-US" sz="2600" dirty="0" smtClean="0"/>
              <a:t>this is sometimes called “</a:t>
            </a:r>
            <a:r>
              <a:rPr lang="en-US" sz="2600" dirty="0" err="1" smtClean="0"/>
              <a:t>demultiplexing</a:t>
            </a:r>
            <a:r>
              <a:rPr lang="en-US" sz="2600" dirty="0" smtClean="0"/>
              <a:t>”.</a:t>
            </a:r>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2157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b="1" dirty="0" smtClean="0"/>
              <a:t>Widget&lt;%&gt; </a:t>
            </a:r>
            <a:r>
              <a:rPr lang="en-US" dirty="0" smtClean="0"/>
              <a:t>interface</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 Every object that lives in the </a:t>
            </a:r>
            <a:r>
              <a:rPr lang="en-US" dirty="0" smtClean="0"/>
              <a:t>world</a:t>
            </a:r>
          </a:p>
          <a:p>
            <a:r>
              <a:rPr lang="en-US" dirty="0" smtClean="0"/>
              <a:t>;; </a:t>
            </a:r>
            <a:r>
              <a:rPr lang="en-US" dirty="0"/>
              <a:t>must implement the Widget</a:t>
            </a:r>
            <a:r>
              <a:rPr lang="en-US" dirty="0" smtClean="0"/>
              <a:t>&lt;%&gt; interface</a:t>
            </a:r>
            <a:r>
              <a:rPr lang="en-US" dirty="0"/>
              <a:t>.</a:t>
            </a:r>
          </a:p>
          <a:p>
            <a:endParaRPr lang="en-US" dirty="0"/>
          </a:p>
          <a:p>
            <a:r>
              <a:rPr lang="en-US" dirty="0"/>
              <a:t>(define Widget&lt;%&gt;</a:t>
            </a:r>
          </a:p>
          <a:p>
            <a:r>
              <a:rPr lang="en-US" dirty="0"/>
              <a:t>  (interface ()</a:t>
            </a:r>
          </a:p>
          <a:p>
            <a:endParaRPr lang="en-US" dirty="0"/>
          </a:p>
          <a:p>
            <a:r>
              <a:rPr lang="en-US" dirty="0"/>
              <a:t>    ; -&gt; Widget</a:t>
            </a:r>
          </a:p>
          <a:p>
            <a:r>
              <a:rPr lang="en-US" dirty="0"/>
              <a:t>    ; GIVEN: no arguments</a:t>
            </a:r>
          </a:p>
          <a:p>
            <a:r>
              <a:rPr lang="en-US" dirty="0"/>
              <a:t>    ; RETURNS: the state of this </a:t>
            </a:r>
            <a:r>
              <a:rPr lang="en-US" dirty="0" smtClean="0"/>
              <a:t>object</a:t>
            </a:r>
          </a:p>
          <a:p>
            <a:r>
              <a:rPr lang="en-US" dirty="0"/>
              <a:t> </a:t>
            </a:r>
            <a:r>
              <a:rPr lang="en-US" dirty="0" smtClean="0"/>
              <a:t>   ; </a:t>
            </a:r>
            <a:r>
              <a:rPr lang="en-US" dirty="0"/>
              <a:t>that should </a:t>
            </a:r>
            <a:r>
              <a:rPr lang="en-US" dirty="0" smtClean="0"/>
              <a:t>follow after a tick</a:t>
            </a:r>
            <a:endParaRPr lang="en-US" dirty="0"/>
          </a:p>
          <a:p>
            <a:r>
              <a:rPr lang="en-US" dirty="0"/>
              <a:t>    after-tick          </a:t>
            </a:r>
          </a:p>
          <a:p>
            <a:endParaRPr lang="en-US" dirty="0"/>
          </a:p>
          <a:p>
            <a:r>
              <a:rPr lang="en-US" dirty="0"/>
              <a:t>    ; Integer </a:t>
            </a:r>
            <a:r>
              <a:rPr lang="en-US" dirty="0" err="1"/>
              <a:t>Integer</a:t>
            </a:r>
            <a:r>
              <a:rPr lang="en-US" dirty="0"/>
              <a:t> -&gt; Widget</a:t>
            </a:r>
          </a:p>
          <a:p>
            <a:r>
              <a:rPr lang="en-US" dirty="0"/>
              <a:t>    ; GIVEN: a location</a:t>
            </a:r>
          </a:p>
          <a:p>
            <a:r>
              <a:rPr lang="en-US" dirty="0"/>
              <a:t>    ; RETURNS: the state of this </a:t>
            </a:r>
            <a:r>
              <a:rPr lang="en-US" dirty="0" smtClean="0"/>
              <a:t>object</a:t>
            </a:r>
          </a:p>
          <a:p>
            <a:r>
              <a:rPr lang="en-US" dirty="0"/>
              <a:t> </a:t>
            </a:r>
            <a:r>
              <a:rPr lang="en-US" dirty="0" smtClean="0"/>
              <a:t>   ; </a:t>
            </a:r>
            <a:r>
              <a:rPr lang="en-US" dirty="0"/>
              <a:t>that should follow </a:t>
            </a:r>
            <a:r>
              <a:rPr lang="en-US" dirty="0" smtClean="0"/>
              <a:t>the specified</a:t>
            </a:r>
          </a:p>
          <a:p>
            <a:r>
              <a:rPr lang="en-US" dirty="0"/>
              <a:t> </a:t>
            </a:r>
            <a:r>
              <a:rPr lang="en-US" dirty="0" smtClean="0"/>
              <a:t>   ; </a:t>
            </a:r>
            <a:r>
              <a:rPr lang="en-US" dirty="0"/>
              <a:t>mouse event at the given location.</a:t>
            </a:r>
          </a:p>
          <a:p>
            <a:r>
              <a:rPr lang="en-US" dirty="0"/>
              <a:t>    after-button-down</a:t>
            </a:r>
          </a:p>
          <a:p>
            <a:r>
              <a:rPr lang="en-US" dirty="0"/>
              <a:t>    after-button-up</a:t>
            </a:r>
          </a:p>
          <a:p>
            <a:r>
              <a:rPr lang="en-US" dirty="0"/>
              <a:t>    after-drag</a:t>
            </a:r>
          </a:p>
          <a:p>
            <a:endParaRPr lang="en-US" dirty="0"/>
          </a:p>
        </p:txBody>
      </p:sp>
      <p:sp>
        <p:nvSpPr>
          <p:cNvPr id="6" name="Content Placeholder 5"/>
          <p:cNvSpPr>
            <a:spLocks noGrp="1"/>
          </p:cNvSpPr>
          <p:nvPr>
            <p:ph sz="half" idx="2"/>
          </p:nvPr>
        </p:nvSpPr>
        <p:spPr/>
        <p:txBody>
          <a:bodyPr>
            <a:normAutofit fontScale="55000" lnSpcReduction="20000"/>
          </a:bodyPr>
          <a:lstStyle/>
          <a:p>
            <a:r>
              <a:rPr lang="en-US" dirty="0"/>
              <a:t> </a:t>
            </a:r>
            <a:r>
              <a:rPr lang="en-US" dirty="0" smtClean="0"/>
              <a:t>   ; </a:t>
            </a:r>
            <a:r>
              <a:rPr lang="en-US" dirty="0" err="1" smtClean="0"/>
              <a:t>KeyEvent</a:t>
            </a:r>
            <a:r>
              <a:rPr lang="en-US" dirty="0" smtClean="0"/>
              <a:t> </a:t>
            </a:r>
            <a:r>
              <a:rPr lang="en-US" dirty="0"/>
              <a:t>-&gt; Widget</a:t>
            </a:r>
          </a:p>
          <a:p>
            <a:r>
              <a:rPr lang="en-US" dirty="0"/>
              <a:t>    ; GIVEN: a key event </a:t>
            </a:r>
            <a:endParaRPr lang="en-US" dirty="0" smtClean="0"/>
          </a:p>
          <a:p>
            <a:r>
              <a:rPr lang="en-US" dirty="0"/>
              <a:t> </a:t>
            </a:r>
            <a:r>
              <a:rPr lang="en-US" dirty="0" smtClean="0"/>
              <a:t>   ; </a:t>
            </a:r>
            <a:r>
              <a:rPr lang="en-US" dirty="0"/>
              <a:t>RETURNS: the state of this </a:t>
            </a:r>
            <a:r>
              <a:rPr lang="en-US" dirty="0" smtClean="0"/>
              <a:t>object</a:t>
            </a:r>
          </a:p>
          <a:p>
            <a:r>
              <a:rPr lang="en-US" dirty="0"/>
              <a:t> </a:t>
            </a:r>
            <a:r>
              <a:rPr lang="en-US" dirty="0" smtClean="0"/>
              <a:t>   ; </a:t>
            </a:r>
            <a:r>
              <a:rPr lang="en-US" dirty="0"/>
              <a:t>that should follow </a:t>
            </a:r>
            <a:r>
              <a:rPr lang="en-US" dirty="0" smtClean="0"/>
              <a:t>after the given</a:t>
            </a:r>
            <a:endParaRPr lang="en-US" dirty="0"/>
          </a:p>
          <a:p>
            <a:r>
              <a:rPr lang="en-US" dirty="0"/>
              <a:t>    ; </a:t>
            </a:r>
            <a:r>
              <a:rPr lang="en-US" dirty="0" smtClean="0"/>
              <a:t>key </a:t>
            </a:r>
            <a:r>
              <a:rPr lang="en-US" dirty="0"/>
              <a:t>event</a:t>
            </a:r>
          </a:p>
          <a:p>
            <a:r>
              <a:rPr lang="en-US" dirty="0"/>
              <a:t>    after-key-event     </a:t>
            </a:r>
          </a:p>
          <a:p>
            <a:endParaRPr lang="en-US" dirty="0"/>
          </a:p>
          <a:p>
            <a:r>
              <a:rPr lang="en-US" dirty="0"/>
              <a:t>    ; Scene -&gt; Scene</a:t>
            </a:r>
          </a:p>
          <a:p>
            <a:r>
              <a:rPr lang="en-US" dirty="0"/>
              <a:t>    ; GIVEN: a scene</a:t>
            </a:r>
          </a:p>
          <a:p>
            <a:r>
              <a:rPr lang="en-US" dirty="0"/>
              <a:t>    ; RETURNS: a scene like the given one</a:t>
            </a:r>
            <a:r>
              <a:rPr lang="en-US" dirty="0" smtClean="0"/>
              <a:t>,</a:t>
            </a:r>
          </a:p>
          <a:p>
            <a:r>
              <a:rPr lang="en-US" dirty="0"/>
              <a:t> </a:t>
            </a:r>
            <a:r>
              <a:rPr lang="en-US" dirty="0" smtClean="0"/>
              <a:t>   ; </a:t>
            </a:r>
            <a:r>
              <a:rPr lang="en-US" dirty="0"/>
              <a:t>but with this </a:t>
            </a:r>
            <a:r>
              <a:rPr lang="en-US" dirty="0" smtClean="0"/>
              <a:t>object painted on it.</a:t>
            </a:r>
            <a:endParaRPr lang="en-US" dirty="0"/>
          </a:p>
          <a:p>
            <a:r>
              <a:rPr lang="en-US" dirty="0" smtClean="0"/>
              <a:t>    add-to-scene</a:t>
            </a:r>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4970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46922" y="1584325"/>
            <a:ext cx="5250155" cy="2585323"/>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Integer </a:t>
            </a:r>
            <a:r>
              <a:rPr lang="en-US" b="1" dirty="0" err="1">
                <a:latin typeface="Consolas" panose="020B0609020204030204" pitchFamily="49" charset="0"/>
                <a:cs typeface="Consolas" panose="020B0609020204030204" pitchFamily="49" charset="0"/>
              </a:rPr>
              <a:t>Integer</a:t>
            </a:r>
            <a:r>
              <a:rPr lang="en-US" b="1" dirty="0">
                <a:latin typeface="Consolas" panose="020B0609020204030204" pitchFamily="49" charset="0"/>
                <a:cs typeface="Consolas" panose="020B0609020204030204" pitchFamily="49" charset="0"/>
              </a:rPr>
              <a:t> -&gt; Widget</a:t>
            </a:r>
          </a:p>
          <a:p>
            <a:r>
              <a:rPr lang="en-US" b="1" dirty="0">
                <a:latin typeface="Consolas" panose="020B0609020204030204" pitchFamily="49" charset="0"/>
                <a:cs typeface="Consolas" panose="020B0609020204030204" pitchFamily="49" charset="0"/>
              </a:rPr>
              <a:t>    ; GIVEN: a location</a:t>
            </a:r>
          </a:p>
          <a:p>
            <a:r>
              <a:rPr lang="en-US" b="1" dirty="0">
                <a:latin typeface="Consolas" panose="020B0609020204030204" pitchFamily="49" charset="0"/>
                <a:cs typeface="Consolas" panose="020B0609020204030204" pitchFamily="49" charset="0"/>
              </a:rPr>
              <a:t>    ; RETURNS: the state of this object</a:t>
            </a:r>
          </a:p>
          <a:p>
            <a:r>
              <a:rPr lang="en-US" b="1" dirty="0">
                <a:latin typeface="Consolas" panose="020B0609020204030204" pitchFamily="49" charset="0"/>
                <a:cs typeface="Consolas" panose="020B0609020204030204" pitchFamily="49" charset="0"/>
              </a:rPr>
              <a:t>    ; that should follow the specified</a:t>
            </a:r>
          </a:p>
          <a:p>
            <a:r>
              <a:rPr lang="en-US" b="1" dirty="0">
                <a:latin typeface="Consolas" panose="020B0609020204030204" pitchFamily="49" charset="0"/>
                <a:cs typeface="Consolas" panose="020B0609020204030204" pitchFamily="49" charset="0"/>
              </a:rPr>
              <a:t>    ; mouse event at the given location.</a:t>
            </a:r>
          </a:p>
          <a:p>
            <a:r>
              <a:rPr lang="en-US" b="1" dirty="0">
                <a:latin typeface="Consolas" panose="020B0609020204030204" pitchFamily="49" charset="0"/>
                <a:cs typeface="Consolas" panose="020B0609020204030204" pitchFamily="49" charset="0"/>
              </a:rPr>
              <a:t>    after-button-down</a:t>
            </a:r>
          </a:p>
          <a:p>
            <a:r>
              <a:rPr lang="en-US" b="1" dirty="0">
                <a:latin typeface="Consolas" panose="020B0609020204030204" pitchFamily="49" charset="0"/>
                <a:cs typeface="Consolas" panose="020B0609020204030204" pitchFamily="49" charset="0"/>
              </a:rPr>
              <a:t>    after-button-up</a:t>
            </a:r>
          </a:p>
          <a:p>
            <a:r>
              <a:rPr lang="en-US" b="1" dirty="0">
                <a:latin typeface="Consolas" panose="020B0609020204030204" pitchFamily="49" charset="0"/>
                <a:cs typeface="Consolas" panose="020B0609020204030204" pitchFamily="49" charset="0"/>
              </a:rPr>
              <a:t>    after-drag</a:t>
            </a:r>
          </a:p>
          <a:p>
            <a:endParaRPr lang="en-US" dirty="0"/>
          </a:p>
        </p:txBody>
      </p:sp>
      <p:sp>
        <p:nvSpPr>
          <p:cNvPr id="6" name="Title 5"/>
          <p:cNvSpPr>
            <a:spLocks noGrp="1"/>
          </p:cNvSpPr>
          <p:nvPr>
            <p:ph type="title"/>
          </p:nvPr>
        </p:nvSpPr>
        <p:spPr/>
        <p:txBody>
          <a:bodyPr/>
          <a:lstStyle/>
          <a:p>
            <a:r>
              <a:rPr lang="en-US" dirty="0" smtClean="0"/>
              <a:t>Some vocabulary</a:t>
            </a:r>
            <a:endParaRPr lang="en-US" dirty="0"/>
          </a:p>
        </p:txBody>
      </p:sp>
      <p:sp>
        <p:nvSpPr>
          <p:cNvPr id="7" name="Content Placeholder 6"/>
          <p:cNvSpPr>
            <a:spLocks noGrp="1"/>
          </p:cNvSpPr>
          <p:nvPr>
            <p:ph idx="1"/>
          </p:nvPr>
        </p:nvSpPr>
        <p:spPr/>
        <p:txBody>
          <a:bodyPr>
            <a:normAutofit fontScale="85000" lnSpcReduction="10000"/>
          </a:bodyPr>
          <a:lstStyle/>
          <a:p>
            <a:r>
              <a:rPr lang="en-US" sz="2000" dirty="0" smtClean="0"/>
              <a:t>We wrote:</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smtClean="0"/>
          </a:p>
          <a:p>
            <a:r>
              <a:rPr lang="en-US" sz="2000" dirty="0" smtClean="0">
                <a:solidFill>
                  <a:srgbClr val="FF0000"/>
                </a:solidFill>
              </a:rPr>
              <a:t>this object </a:t>
            </a:r>
            <a:r>
              <a:rPr lang="en-US" sz="2000" dirty="0" smtClean="0"/>
              <a:t>: </a:t>
            </a:r>
            <a:r>
              <a:rPr lang="en-US" sz="2000" b="1" dirty="0" smtClean="0"/>
              <a:t>this</a:t>
            </a:r>
            <a:r>
              <a:rPr lang="en-US" sz="2000" dirty="0" smtClean="0"/>
              <a:t> always refers to the object that receives the message</a:t>
            </a:r>
          </a:p>
          <a:p>
            <a:r>
              <a:rPr lang="en-US" sz="2000" dirty="0" smtClean="0">
                <a:solidFill>
                  <a:srgbClr val="FF0000"/>
                </a:solidFill>
              </a:rPr>
              <a:t>the specified </a:t>
            </a:r>
            <a:r>
              <a:rPr lang="en-US" sz="2000" dirty="0" smtClean="0"/>
              <a:t>mouse event: “specified” refers to which of the three functions in this group we are talking about (e.g., after-button-down talks about what should follow a button-down event)</a:t>
            </a:r>
          </a:p>
          <a:p>
            <a:r>
              <a:rPr lang="en-US" sz="2000" dirty="0" smtClean="0">
                <a:solidFill>
                  <a:srgbClr val="FF0000"/>
                </a:solidFill>
              </a:rPr>
              <a:t>the given </a:t>
            </a:r>
            <a:r>
              <a:rPr lang="en-US" sz="2000" dirty="0" smtClean="0"/>
              <a:t>location: “given” always refers to the arguments of the method call,  e.g. (send </a:t>
            </a:r>
            <a:r>
              <a:rPr lang="en-US" sz="2000" dirty="0" err="1" smtClean="0"/>
              <a:t>obj</a:t>
            </a:r>
            <a:r>
              <a:rPr lang="en-US" sz="2000" dirty="0" smtClean="0"/>
              <a:t> after-button-down 10 20) refers to a button-down event at (10, 20)</a:t>
            </a:r>
          </a:p>
          <a:p>
            <a:r>
              <a:rPr lang="en-US" sz="2000" dirty="0" smtClean="0"/>
              <a:t>We will use this terminology consistently in our purpose statements when referring to different quantities.</a:t>
            </a:r>
            <a:endParaRPr lang="en-US" sz="2000" dirty="0"/>
          </a:p>
        </p:txBody>
      </p:sp>
      <p:sp>
        <p:nvSpPr>
          <p:cNvPr id="5" name="Slide Number Placeholder 4"/>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93378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look at the code for the world</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a:t>;; Data Definitions</a:t>
            </a:r>
          </a:p>
          <a:p>
            <a:endParaRPr lang="en-US" dirty="0"/>
          </a:p>
          <a:p>
            <a:r>
              <a:rPr lang="en-US" dirty="0"/>
              <a:t>;; A Time is a </a:t>
            </a:r>
            <a:r>
              <a:rPr lang="en-US" dirty="0" err="1"/>
              <a:t>NonNegative</a:t>
            </a:r>
            <a:r>
              <a:rPr lang="en-US" dirty="0"/>
              <a:t> Integer</a:t>
            </a:r>
          </a:p>
          <a:p>
            <a:endParaRPr lang="en-US" dirty="0"/>
          </a:p>
          <a:p>
            <a:r>
              <a:rPr lang="en-US" dirty="0"/>
              <a:t>;; A Widget is an object whose </a:t>
            </a:r>
            <a:r>
              <a:rPr lang="en-US" dirty="0" smtClean="0"/>
              <a:t>class</a:t>
            </a:r>
          </a:p>
          <a:p>
            <a:r>
              <a:rPr lang="en-US" dirty="0" smtClean="0"/>
              <a:t>;; </a:t>
            </a:r>
            <a:r>
              <a:rPr lang="en-US" dirty="0"/>
              <a:t>implements Widget&lt;%&gt;</a:t>
            </a:r>
          </a:p>
          <a:p>
            <a:endParaRPr lang="en-US" dirty="0"/>
          </a:p>
          <a:p>
            <a:r>
              <a:rPr lang="en-US" dirty="0"/>
              <a:t>(define-</a:t>
            </a:r>
            <a:r>
              <a:rPr lang="en-US" dirty="0" err="1"/>
              <a:t>struct</a:t>
            </a:r>
            <a:r>
              <a:rPr lang="en-US" dirty="0"/>
              <a:t> world-state </a:t>
            </a:r>
            <a:endParaRPr lang="en-US" dirty="0" smtClean="0"/>
          </a:p>
          <a:p>
            <a:r>
              <a:rPr lang="en-US" dirty="0"/>
              <a:t> </a:t>
            </a:r>
            <a:r>
              <a:rPr lang="en-US" dirty="0" smtClean="0"/>
              <a:t>  (</a:t>
            </a:r>
            <a:r>
              <a:rPr lang="en-US" dirty="0"/>
              <a:t>objects time))</a:t>
            </a:r>
          </a:p>
          <a:p>
            <a:endParaRPr lang="en-US" dirty="0"/>
          </a:p>
          <a:p>
            <a:r>
              <a:rPr lang="en-US" dirty="0"/>
              <a:t>;; A </a:t>
            </a:r>
            <a:r>
              <a:rPr lang="en-US" dirty="0" err="1"/>
              <a:t>WorldState</a:t>
            </a:r>
            <a:r>
              <a:rPr lang="en-US" dirty="0"/>
              <a:t> is a </a:t>
            </a:r>
            <a:endParaRPr lang="en-US" dirty="0" smtClean="0"/>
          </a:p>
          <a:p>
            <a:r>
              <a:rPr lang="en-US" dirty="0" smtClean="0"/>
              <a:t>;; (</a:t>
            </a:r>
            <a:r>
              <a:rPr lang="en-US" dirty="0"/>
              <a:t>make-world-state </a:t>
            </a:r>
            <a:endParaRPr lang="en-US" dirty="0" smtClean="0"/>
          </a:p>
          <a:p>
            <a:r>
              <a:rPr lang="en-US" dirty="0" smtClean="0"/>
              <a:t>;;    </a:t>
            </a:r>
            <a:r>
              <a:rPr lang="en-US" dirty="0" err="1" smtClean="0"/>
              <a:t>ListOfWidget</a:t>
            </a:r>
            <a:r>
              <a:rPr lang="en-US" dirty="0" smtClean="0"/>
              <a:t> </a:t>
            </a:r>
            <a:r>
              <a:rPr lang="en-US" dirty="0"/>
              <a:t>Time)</a:t>
            </a:r>
          </a:p>
          <a:p>
            <a:endParaRPr lang="en-US" dirty="0"/>
          </a:p>
          <a:p>
            <a:r>
              <a:rPr lang="en-US" dirty="0"/>
              <a:t>;; INTERP: (make-world-state </a:t>
            </a:r>
            <a:r>
              <a:rPr lang="en-US" dirty="0" err="1"/>
              <a:t>lst</a:t>
            </a:r>
            <a:r>
              <a:rPr lang="en-US" dirty="0"/>
              <a:t> t</a:t>
            </a:r>
            <a:r>
              <a:rPr lang="en-US" dirty="0" smtClean="0"/>
              <a:t>)</a:t>
            </a:r>
          </a:p>
          <a:p>
            <a:r>
              <a:rPr lang="en-US" dirty="0" smtClean="0"/>
              <a:t>;;  </a:t>
            </a:r>
            <a:r>
              <a:rPr lang="en-US" dirty="0"/>
              <a:t>represents a world </a:t>
            </a:r>
            <a:r>
              <a:rPr lang="en-US" dirty="0" smtClean="0"/>
              <a:t>containing</a:t>
            </a:r>
          </a:p>
          <a:p>
            <a:r>
              <a:rPr lang="en-US" dirty="0" smtClean="0"/>
              <a:t>;;  the widgets </a:t>
            </a:r>
            <a:r>
              <a:rPr lang="en-US" dirty="0"/>
              <a:t>in </a:t>
            </a:r>
            <a:r>
              <a:rPr lang="en-US" dirty="0" err="1"/>
              <a:t>lst</a:t>
            </a:r>
            <a:r>
              <a:rPr lang="en-US" dirty="0"/>
              <a:t> at time t </a:t>
            </a:r>
            <a:endParaRPr lang="en-US" dirty="0" smtClean="0"/>
          </a:p>
          <a:p>
            <a:r>
              <a:rPr lang="en-US" dirty="0" smtClean="0"/>
              <a:t>;;  (</a:t>
            </a:r>
            <a:r>
              <a:rPr lang="en-US" dirty="0"/>
              <a:t>in ticks).</a:t>
            </a:r>
          </a:p>
        </p:txBody>
      </p:sp>
      <p:sp>
        <p:nvSpPr>
          <p:cNvPr id="7" name="Content Placeholder 6"/>
          <p:cNvSpPr>
            <a:spLocks noGrp="1"/>
          </p:cNvSpPr>
          <p:nvPr>
            <p:ph sz="half" idx="2"/>
          </p:nvPr>
        </p:nvSpPr>
        <p:spPr/>
        <p:txBody>
          <a:bodyPr>
            <a:normAutofit fontScale="62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a:r>
            <a:r>
              <a:rPr lang="en-US" dirty="0" smtClean="0"/>
              <a:t>at</a:t>
            </a:r>
          </a:p>
          <a:p>
            <a:r>
              <a:rPr lang="en-US" dirty="0"/>
              <a:t>;</a:t>
            </a:r>
            <a:r>
              <a:rPr lang="en-US" dirty="0" smtClean="0"/>
              <a:t> </a:t>
            </a:r>
            <a:r>
              <a:rPr lang="en-US" dirty="0"/>
              <a:t>the given frame rate</a:t>
            </a:r>
          </a:p>
          <a:p>
            <a:r>
              <a:rPr lang="en-US" dirty="0"/>
              <a:t>; RETURNS: the final state of </a:t>
            </a:r>
            <a:r>
              <a:rPr lang="en-US" dirty="0" smtClean="0"/>
              <a:t>the</a:t>
            </a:r>
          </a:p>
          <a:p>
            <a:r>
              <a:rPr lang="en-US" dirty="0"/>
              <a:t>;</a:t>
            </a:r>
            <a:r>
              <a:rPr lang="en-US" dirty="0" smtClean="0"/>
              <a:t> world</a:t>
            </a:r>
          </a:p>
          <a:p>
            <a:r>
              <a:rPr lang="en-US" dirty="0" smtClean="0"/>
              <a:t>; STRATEGY: deliver events to the </a:t>
            </a:r>
          </a:p>
          <a:p>
            <a:r>
              <a:rPr lang="en-US" dirty="0" smtClean="0"/>
              <a:t>;  event handler functions</a:t>
            </a:r>
            <a:endParaRPr lang="en-US" dirty="0"/>
          </a:p>
          <a:p>
            <a:r>
              <a:rPr lang="en-US" dirty="0"/>
              <a:t>(define (run rate)</a:t>
            </a:r>
          </a:p>
          <a:p>
            <a:r>
              <a:rPr lang="en-US" dirty="0"/>
              <a:t>  (big-bang (initial-world)</a:t>
            </a:r>
          </a:p>
          <a:p>
            <a:r>
              <a:rPr lang="en-US" dirty="0"/>
              <a:t>    (on-tick world-after-tick rate)</a:t>
            </a:r>
          </a:p>
          <a:p>
            <a:r>
              <a:rPr lang="en-US" dirty="0"/>
              <a:t>    (on-draw world-to-scene)</a:t>
            </a:r>
          </a:p>
          <a:p>
            <a:r>
              <a:rPr lang="en-US" dirty="0"/>
              <a:t>    (on-key  world-after-key-event)</a:t>
            </a:r>
          </a:p>
          <a:p>
            <a:r>
              <a:rPr lang="en-US" dirty="0"/>
              <a:t>    (on-mouse </a:t>
            </a:r>
            <a:endParaRPr lang="en-US" dirty="0" smtClean="0"/>
          </a:p>
          <a:p>
            <a:r>
              <a:rPr lang="en-US" dirty="0"/>
              <a:t> </a:t>
            </a:r>
            <a:r>
              <a:rPr lang="en-US" dirty="0" smtClean="0"/>
              <a:t>     world-after-mouse-event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8" name="Rectangle 7"/>
          <p:cNvSpPr/>
          <p:nvPr/>
        </p:nvSpPr>
        <p:spPr>
          <a:xfrm>
            <a:off x="4495800" y="5114348"/>
            <a:ext cx="3600450" cy="160712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Nothing exciting here.  We put a time component in the </a:t>
            </a:r>
            <a:r>
              <a:rPr lang="en-US" dirty="0" err="1" smtClean="0">
                <a:solidFill>
                  <a:schemeClr val="tx1"/>
                </a:solidFill>
              </a:rPr>
              <a:t>worldstate</a:t>
            </a:r>
            <a:r>
              <a:rPr lang="en-US" dirty="0" smtClean="0">
                <a:solidFill>
                  <a:schemeClr val="tx1"/>
                </a:solidFill>
              </a:rPr>
              <a:t> to illustrate that the </a:t>
            </a:r>
            <a:r>
              <a:rPr lang="en-US" dirty="0" err="1" smtClean="0">
                <a:solidFill>
                  <a:schemeClr val="tx1"/>
                </a:solidFill>
              </a:rPr>
              <a:t>worldstate</a:t>
            </a:r>
            <a:r>
              <a:rPr lang="en-US" dirty="0" smtClean="0">
                <a:solidFill>
                  <a:schemeClr val="tx1"/>
                </a:solidFill>
              </a:rPr>
              <a:t> might  have more things in it than just the list of widgets.</a:t>
            </a:r>
            <a:endParaRPr lang="en-US" dirty="0">
              <a:solidFill>
                <a:schemeClr val="tx1"/>
              </a:solidFill>
            </a:endParaRPr>
          </a:p>
        </p:txBody>
      </p:sp>
    </p:spTree>
    <p:extLst>
      <p:ext uri="{BB962C8B-B14F-4D97-AF65-F5344CB8AC3E}">
        <p14:creationId xmlns:p14="http://schemas.microsoft.com/office/powerpoint/2010/main" val="189301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world-after-tick</a:t>
            </a:r>
            <a:endParaRPr lang="en-US" dirty="0"/>
          </a:p>
        </p:txBody>
      </p:sp>
      <p:sp>
        <p:nvSpPr>
          <p:cNvPr id="7" name="Content Placeholder 6"/>
          <p:cNvSpPr>
            <a:spLocks noGrp="1"/>
          </p:cNvSpPr>
          <p:nvPr>
            <p:ph idx="1"/>
          </p:nvPr>
        </p:nvSpPr>
        <p:spPr/>
        <p:txBody>
          <a:bodyPr>
            <a:normAutofit fontScale="77500" lnSpcReduction="20000"/>
          </a:bodyPr>
          <a:lstStyle/>
          <a:p>
            <a:r>
              <a:rPr lang="en-US" dirty="0"/>
              <a:t>;; world-after-tick : </a:t>
            </a:r>
            <a:r>
              <a:rPr lang="en-US" dirty="0" err="1"/>
              <a:t>WorldState</a:t>
            </a:r>
            <a:r>
              <a:rPr lang="en-US" dirty="0"/>
              <a:t> -&gt; </a:t>
            </a:r>
            <a:r>
              <a:rPr lang="en-US" dirty="0" err="1"/>
              <a:t>WorldState</a:t>
            </a:r>
            <a:endParaRPr lang="en-US" dirty="0"/>
          </a:p>
          <a:p>
            <a:r>
              <a:rPr lang="en-US" dirty="0"/>
              <a:t>;; Use </a:t>
            </a:r>
            <a:r>
              <a:rPr lang="en-US" dirty="0" smtClean="0"/>
              <a:t>HOF </a:t>
            </a:r>
            <a:r>
              <a:rPr lang="en-US" dirty="0"/>
              <a:t>map on the </a:t>
            </a:r>
            <a:r>
              <a:rPr lang="en-US" dirty="0" smtClean="0"/>
              <a:t>Widgets </a:t>
            </a:r>
            <a:r>
              <a:rPr lang="en-US" dirty="0"/>
              <a:t>in w</a:t>
            </a:r>
          </a:p>
          <a:p>
            <a:r>
              <a:rPr lang="en-US" dirty="0"/>
              <a:t>(define (world-after-tick w)</a:t>
            </a:r>
          </a:p>
          <a:p>
            <a:r>
              <a:rPr lang="en-US" dirty="0"/>
              <a:t>  (let ((</a:t>
            </a:r>
            <a:r>
              <a:rPr lang="en-US" dirty="0" err="1"/>
              <a:t>objs</a:t>
            </a:r>
            <a:r>
              <a:rPr lang="en-US" dirty="0"/>
              <a:t> (world-state-objects w))</a:t>
            </a:r>
          </a:p>
          <a:p>
            <a:r>
              <a:rPr lang="en-US" dirty="0"/>
              <a:t>        (t (world-state-time w)))</a:t>
            </a:r>
          </a:p>
          <a:p>
            <a:r>
              <a:rPr lang="en-US" dirty="0"/>
              <a:t>    (make-world-state</a:t>
            </a:r>
          </a:p>
          <a:p>
            <a:r>
              <a:rPr lang="en-US" dirty="0"/>
              <a:t>      (map</a:t>
            </a:r>
          </a:p>
          <a:p>
            <a:r>
              <a:rPr lang="en-US" dirty="0"/>
              <a:t>        (lambda (</a:t>
            </a:r>
            <a:r>
              <a:rPr lang="en-US" dirty="0" err="1"/>
              <a:t>obj</a:t>
            </a:r>
            <a:r>
              <a:rPr lang="en-US" dirty="0"/>
              <a:t>) (send </a:t>
            </a:r>
            <a:r>
              <a:rPr lang="en-US" dirty="0" err="1"/>
              <a:t>obj</a:t>
            </a:r>
            <a:r>
              <a:rPr lang="en-US" dirty="0"/>
              <a:t> after-tick))</a:t>
            </a:r>
          </a:p>
          <a:p>
            <a:r>
              <a:rPr lang="en-US" dirty="0"/>
              <a:t>        </a:t>
            </a:r>
            <a:r>
              <a:rPr lang="en-US" dirty="0" err="1"/>
              <a:t>objs</a:t>
            </a:r>
            <a:r>
              <a:rPr lang="en-US" dirty="0"/>
              <a:t>)</a:t>
            </a:r>
          </a:p>
          <a:p>
            <a:r>
              <a:rPr lang="en-US" dirty="0"/>
              <a:t>      (+ 1 t))))</a:t>
            </a:r>
          </a:p>
        </p:txBody>
      </p:sp>
      <p:sp>
        <p:nvSpPr>
          <p:cNvPr id="5" name="Slide Number Placeholder 4"/>
          <p:cNvSpPr>
            <a:spLocks noGrp="1"/>
          </p:cNvSpPr>
          <p:nvPr>
            <p:ph type="sldNum" sz="quarter" idx="12"/>
          </p:nvPr>
        </p:nvSpPr>
        <p:spPr/>
        <p:txBody>
          <a:bodyPr/>
          <a:lstStyle/>
          <a:p>
            <a:fld id="{2AF3B5EA-18B6-4040-9F78-6052AF49C681}" type="slidenum">
              <a:rPr lang="en-US" smtClean="0"/>
              <a:t>14</a:t>
            </a:fld>
            <a:endParaRPr lang="en-US"/>
          </a:p>
        </p:txBody>
      </p:sp>
      <p:sp>
        <p:nvSpPr>
          <p:cNvPr id="8" name="Rectangle 7"/>
          <p:cNvSpPr/>
          <p:nvPr/>
        </p:nvSpPr>
        <p:spPr>
          <a:xfrm>
            <a:off x="4486275" y="4986338"/>
            <a:ext cx="3629025" cy="13700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 a tick, the world sends an </a:t>
            </a:r>
            <a:r>
              <a:rPr lang="en-US" b="1" dirty="0" smtClean="0">
                <a:solidFill>
                  <a:schemeClr val="tx1"/>
                </a:solidFill>
              </a:rPr>
              <a:t>after-tick</a:t>
            </a:r>
            <a:r>
              <a:rPr lang="en-US" dirty="0" smtClean="0">
                <a:solidFill>
                  <a:schemeClr val="tx1"/>
                </a:solidFill>
              </a:rPr>
              <a:t> message to each of the widgets, and assembles the results with </a:t>
            </a:r>
            <a:r>
              <a:rPr lang="en-US" b="1" dirty="0" smtClean="0">
                <a:solidFill>
                  <a:schemeClr val="tx1"/>
                </a:solidFill>
              </a:rPr>
              <a:t>map</a:t>
            </a:r>
            <a:r>
              <a:rPr lang="en-US" dirty="0" smtClean="0">
                <a:solidFill>
                  <a:schemeClr val="tx1"/>
                </a:solidFill>
              </a:rPr>
              <a:t> to get the new list of widgets.</a:t>
            </a:r>
          </a:p>
          <a:p>
            <a:pPr algn="ctr"/>
            <a:r>
              <a:rPr lang="en-US" dirty="0" smtClean="0">
                <a:solidFill>
                  <a:schemeClr val="tx1"/>
                </a:solidFill>
              </a:rPr>
              <a:t>It also increments its timer.</a:t>
            </a:r>
            <a:endParaRPr lang="en-US" dirty="0">
              <a:solidFill>
                <a:schemeClr val="tx1"/>
              </a:solidFill>
            </a:endParaRPr>
          </a:p>
        </p:txBody>
      </p:sp>
      <p:sp>
        <p:nvSpPr>
          <p:cNvPr id="9" name="Rectangle 8"/>
          <p:cNvSpPr/>
          <p:nvPr/>
        </p:nvSpPr>
        <p:spPr>
          <a:xfrm>
            <a:off x="457200" y="5671344"/>
            <a:ext cx="2557463" cy="8572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a:t>
            </a:r>
            <a:r>
              <a:rPr lang="en-US" dirty="0" smtClean="0">
                <a:solidFill>
                  <a:schemeClr val="tx1"/>
                </a:solidFill>
              </a:rPr>
              <a:t> used </a:t>
            </a:r>
            <a:r>
              <a:rPr lang="en-US" b="1" dirty="0" smtClean="0">
                <a:solidFill>
                  <a:schemeClr val="tx1"/>
                </a:solidFill>
              </a:rPr>
              <a:t>let</a:t>
            </a:r>
            <a:r>
              <a:rPr lang="en-US" dirty="0" smtClean="0">
                <a:solidFill>
                  <a:schemeClr val="tx1"/>
                </a:solidFill>
              </a:rPr>
              <a:t> instead of </a:t>
            </a:r>
            <a:r>
              <a:rPr lang="en-US" b="1" dirty="0" smtClean="0">
                <a:solidFill>
                  <a:schemeClr val="tx1"/>
                </a:solidFill>
              </a:rPr>
              <a:t>local</a:t>
            </a:r>
            <a:r>
              <a:rPr lang="en-US" dirty="0" smtClean="0">
                <a:solidFill>
                  <a:schemeClr val="tx1"/>
                </a:solidFill>
              </a:rPr>
              <a:t>. You can use either one.</a:t>
            </a:r>
            <a:endParaRPr lang="en-US" dirty="0">
              <a:solidFill>
                <a:schemeClr val="tx1"/>
              </a:solidFill>
            </a:endParaRPr>
          </a:p>
        </p:txBody>
      </p:sp>
      <p:cxnSp>
        <p:nvCxnSpPr>
          <p:cNvPr id="11" name="Straight Arrow Connector 10"/>
          <p:cNvCxnSpPr>
            <a:stCxn id="9" idx="0"/>
          </p:cNvCxnSpPr>
          <p:nvPr/>
        </p:nvCxnSpPr>
        <p:spPr>
          <a:xfrm flipH="1" flipV="1">
            <a:off x="1400175" y="3114675"/>
            <a:ext cx="335757" cy="2556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world-to-scene</a:t>
            </a:r>
            <a:endParaRPr lang="en-US" dirty="0"/>
          </a:p>
        </p:txBody>
      </p:sp>
      <p:sp>
        <p:nvSpPr>
          <p:cNvPr id="3" name="Content Placeholder 2"/>
          <p:cNvSpPr>
            <a:spLocks noGrp="1"/>
          </p:cNvSpPr>
          <p:nvPr>
            <p:ph idx="1"/>
          </p:nvPr>
        </p:nvSpPr>
        <p:spPr/>
        <p:txBody>
          <a:bodyPr>
            <a:normAutofit/>
          </a:bodyPr>
          <a:lstStyle/>
          <a:p>
            <a:pPr>
              <a:spcBef>
                <a:spcPts val="0"/>
              </a:spcBef>
            </a:pPr>
            <a:r>
              <a:rPr lang="en-US" sz="2400" dirty="0"/>
              <a:t>;; world-to-scene : </a:t>
            </a:r>
            <a:r>
              <a:rPr lang="en-US" sz="2400" dirty="0" err="1"/>
              <a:t>WorldState</a:t>
            </a:r>
            <a:r>
              <a:rPr lang="en-US" sz="2400" dirty="0"/>
              <a:t> -&gt; Scene</a:t>
            </a:r>
          </a:p>
          <a:p>
            <a:pPr>
              <a:spcBef>
                <a:spcPts val="0"/>
              </a:spcBef>
            </a:pPr>
            <a:r>
              <a:rPr lang="en-US" sz="2400" dirty="0"/>
              <a:t>;; Use </a:t>
            </a:r>
            <a:r>
              <a:rPr lang="en-US" sz="2400" dirty="0" smtClean="0"/>
              <a:t>HOF </a:t>
            </a:r>
            <a:r>
              <a:rPr lang="en-US" sz="2400" dirty="0" err="1"/>
              <a:t>foldr</a:t>
            </a:r>
            <a:r>
              <a:rPr lang="en-US" sz="2400" dirty="0"/>
              <a:t> on the </a:t>
            </a:r>
            <a:r>
              <a:rPr lang="en-US" sz="2400" dirty="0" smtClean="0"/>
              <a:t>Widgets </a:t>
            </a:r>
            <a:r>
              <a:rPr lang="en-US" sz="2400" dirty="0"/>
              <a:t>in w</a:t>
            </a:r>
          </a:p>
          <a:p>
            <a:pPr>
              <a:spcBef>
                <a:spcPts val="0"/>
              </a:spcBef>
            </a:pPr>
            <a:r>
              <a:rPr lang="en-US" sz="2400" dirty="0"/>
              <a:t>(define (world-to-scene w)</a:t>
            </a:r>
          </a:p>
          <a:p>
            <a:pPr>
              <a:spcBef>
                <a:spcPts val="0"/>
              </a:spcBef>
            </a:pPr>
            <a:r>
              <a:rPr lang="en-US" sz="2400" dirty="0"/>
              <a:t>  (</a:t>
            </a:r>
            <a:r>
              <a:rPr lang="en-US" sz="2400" dirty="0" err="1"/>
              <a:t>foldr</a:t>
            </a:r>
            <a:endParaRPr lang="en-US" sz="2400" dirty="0"/>
          </a:p>
          <a:p>
            <a:pPr>
              <a:spcBef>
                <a:spcPts val="0"/>
              </a:spcBef>
            </a:pPr>
            <a:r>
              <a:rPr lang="en-US" sz="2400" dirty="0"/>
              <a:t>    ;; Widget Scene -&gt; Scene</a:t>
            </a:r>
          </a:p>
          <a:p>
            <a:pPr>
              <a:spcBef>
                <a:spcPts val="0"/>
              </a:spcBef>
            </a:pPr>
            <a:r>
              <a:rPr lang="en-US" sz="2400" dirty="0"/>
              <a:t>    (lambda (</a:t>
            </a:r>
            <a:r>
              <a:rPr lang="en-US" sz="2400" dirty="0" err="1"/>
              <a:t>obj</a:t>
            </a:r>
            <a:r>
              <a:rPr lang="en-US" sz="2400" dirty="0"/>
              <a:t> scene)</a:t>
            </a:r>
          </a:p>
          <a:p>
            <a:pPr>
              <a:spcBef>
                <a:spcPts val="0"/>
              </a:spcBef>
            </a:pPr>
            <a:r>
              <a:rPr lang="en-US" sz="2400" dirty="0"/>
              <a:t>      (send </a:t>
            </a:r>
            <a:r>
              <a:rPr lang="en-US" sz="2400" dirty="0" err="1"/>
              <a:t>obj</a:t>
            </a:r>
            <a:r>
              <a:rPr lang="en-US" sz="2400" dirty="0"/>
              <a:t> add-to-scene scene))</a:t>
            </a:r>
          </a:p>
          <a:p>
            <a:pPr>
              <a:spcBef>
                <a:spcPts val="0"/>
              </a:spcBef>
            </a:pPr>
            <a:r>
              <a:rPr lang="en-US" sz="2400" dirty="0"/>
              <a:t>    EMPTY-CANVAS</a:t>
            </a:r>
          </a:p>
          <a:p>
            <a:pPr>
              <a:spcBef>
                <a:spcPts val="0"/>
              </a:spcBef>
            </a:pPr>
            <a:r>
              <a:rPr lang="en-US" sz="2400" dirty="0"/>
              <a:t>    (world-state-widgets w)))</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186238" y="5086350"/>
            <a:ext cx="4200525" cy="103981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world-to-scene</a:t>
            </a:r>
            <a:r>
              <a:rPr lang="en-US" dirty="0" smtClean="0">
                <a:solidFill>
                  <a:schemeClr val="tx1"/>
                </a:solidFill>
              </a:rPr>
              <a:t> is similar, except it does a </a:t>
            </a:r>
            <a:r>
              <a:rPr lang="en-US" b="1" dirty="0" err="1" smtClean="0">
                <a:solidFill>
                  <a:schemeClr val="tx1"/>
                </a:solidFill>
              </a:rPr>
              <a:t>foldr</a:t>
            </a:r>
            <a:r>
              <a:rPr lang="en-US" dirty="0">
                <a:solidFill>
                  <a:schemeClr val="tx1"/>
                </a:solidFill>
              </a:rPr>
              <a:t> </a:t>
            </a:r>
            <a:r>
              <a:rPr lang="en-US" dirty="0" smtClean="0">
                <a:solidFill>
                  <a:schemeClr val="tx1"/>
                </a:solidFill>
              </a:rPr>
              <a:t>to assemble the scene.</a:t>
            </a:r>
            <a:endParaRPr lang="en-US" dirty="0">
              <a:solidFill>
                <a:schemeClr val="tx1"/>
              </a:solidFill>
            </a:endParaRPr>
          </a:p>
        </p:txBody>
      </p:sp>
    </p:spTree>
    <p:extLst>
      <p:ext uri="{BB962C8B-B14F-4D97-AF65-F5344CB8AC3E}">
        <p14:creationId xmlns:p14="http://schemas.microsoft.com/office/powerpoint/2010/main" val="204009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world-to-mouse-event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 world-after-mouse-event </a:t>
            </a:r>
            <a:endParaRPr lang="en-US" dirty="0" smtClean="0"/>
          </a:p>
          <a:p>
            <a:r>
              <a:rPr lang="en-US" dirty="0" smtClean="0"/>
              <a:t>;;  : </a:t>
            </a:r>
            <a:r>
              <a:rPr lang="en-US" dirty="0" err="1"/>
              <a:t>WorldState</a:t>
            </a:r>
            <a:r>
              <a:rPr lang="en-US" dirty="0"/>
              <a:t> Nat </a:t>
            </a:r>
            <a:r>
              <a:rPr lang="en-US" dirty="0" err="1"/>
              <a:t>Nat</a:t>
            </a:r>
            <a:r>
              <a:rPr lang="en-US" dirty="0"/>
              <a:t> </a:t>
            </a:r>
            <a:r>
              <a:rPr lang="en-US" dirty="0" err="1"/>
              <a:t>MouseEvent</a:t>
            </a:r>
            <a:r>
              <a:rPr lang="en-US" dirty="0"/>
              <a:t> -&gt; </a:t>
            </a:r>
            <a:r>
              <a:rPr lang="en-US" dirty="0" err="1"/>
              <a:t>WorldState</a:t>
            </a:r>
            <a:endParaRPr lang="en-US" dirty="0"/>
          </a:p>
          <a:p>
            <a:r>
              <a:rPr lang="en-US" dirty="0"/>
              <a:t>;; STRATGY: Cases on </a:t>
            </a:r>
            <a:r>
              <a:rPr lang="en-US" dirty="0" err="1"/>
              <a:t>mev</a:t>
            </a:r>
            <a:endParaRPr lang="en-US" dirty="0"/>
          </a:p>
          <a:p>
            <a:r>
              <a:rPr lang="en-US" dirty="0"/>
              <a:t>(define (world-after-mouse-event w mx my </a:t>
            </a:r>
            <a:r>
              <a:rPr lang="en-US" dirty="0" err="1"/>
              <a:t>mev</a:t>
            </a:r>
            <a:r>
              <a:rPr lang="en-US" dirty="0"/>
              <a:t>)</a:t>
            </a:r>
          </a:p>
          <a:p>
            <a:r>
              <a:rPr lang="en-US" dirty="0"/>
              <a:t>  (cond</a:t>
            </a:r>
          </a:p>
          <a:p>
            <a:r>
              <a:rPr lang="en-US" dirty="0"/>
              <a:t>    [(mouse=? </a:t>
            </a:r>
            <a:r>
              <a:rPr lang="en-US" dirty="0" err="1"/>
              <a:t>mev</a:t>
            </a:r>
            <a:r>
              <a:rPr lang="en-US" dirty="0"/>
              <a:t> "button-down")</a:t>
            </a:r>
          </a:p>
          <a:p>
            <a:r>
              <a:rPr lang="en-US" dirty="0"/>
              <a:t>     (world-after-button-down w mx my)]</a:t>
            </a:r>
          </a:p>
          <a:p>
            <a:r>
              <a:rPr lang="en-US" dirty="0"/>
              <a:t>    [(mouse=? </a:t>
            </a:r>
            <a:r>
              <a:rPr lang="en-US" dirty="0" err="1"/>
              <a:t>mev</a:t>
            </a:r>
            <a:r>
              <a:rPr lang="en-US" dirty="0"/>
              <a:t> "drag")</a:t>
            </a:r>
          </a:p>
          <a:p>
            <a:r>
              <a:rPr lang="en-US" dirty="0"/>
              <a:t>     (world-after-drag w mx my)]</a:t>
            </a:r>
          </a:p>
          <a:p>
            <a:r>
              <a:rPr lang="en-US" dirty="0"/>
              <a:t>    [(mouse=? </a:t>
            </a:r>
            <a:r>
              <a:rPr lang="en-US" dirty="0" err="1"/>
              <a:t>mev</a:t>
            </a:r>
            <a:r>
              <a:rPr lang="en-US" dirty="0"/>
              <a:t> "button-up")</a:t>
            </a:r>
          </a:p>
          <a:p>
            <a:r>
              <a:rPr lang="en-US" dirty="0"/>
              <a:t>     (world-after-button-up w mx my)]</a:t>
            </a:r>
          </a:p>
          <a:p>
            <a:r>
              <a:rPr lang="en-US" dirty="0"/>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5" name="Rectangle 4"/>
          <p:cNvSpPr/>
          <p:nvPr/>
        </p:nvSpPr>
        <p:spPr>
          <a:xfrm>
            <a:off x="4176712" y="5294312"/>
            <a:ext cx="3995738" cy="14351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world-after-mouse-event</a:t>
            </a:r>
            <a:r>
              <a:rPr lang="en-US" dirty="0" smtClean="0">
                <a:solidFill>
                  <a:schemeClr val="tx1"/>
                </a:solidFill>
              </a:rPr>
              <a:t> decides which mouse event it is looking at, and calls the appropriate specialized function.  See how we follow the data definitions!</a:t>
            </a:r>
            <a:endParaRPr lang="en-US" dirty="0">
              <a:solidFill>
                <a:schemeClr val="tx1"/>
              </a:solidFill>
            </a:endParaRPr>
          </a:p>
        </p:txBody>
      </p:sp>
    </p:spTree>
    <p:extLst>
      <p:ext uri="{BB962C8B-B14F-4D97-AF65-F5344CB8AC3E}">
        <p14:creationId xmlns:p14="http://schemas.microsoft.com/office/powerpoint/2010/main" val="14998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world-after-button-down</a:t>
            </a:r>
            <a:endParaRPr lang="en-US" dirty="0"/>
          </a:p>
        </p:txBody>
      </p:sp>
      <p:sp>
        <p:nvSpPr>
          <p:cNvPr id="3" name="Content Placeholder 2"/>
          <p:cNvSpPr>
            <a:spLocks noGrp="1"/>
          </p:cNvSpPr>
          <p:nvPr>
            <p:ph idx="1"/>
          </p:nvPr>
        </p:nvSpPr>
        <p:spPr/>
        <p:txBody>
          <a:bodyPr>
            <a:noAutofit/>
          </a:bodyPr>
          <a:lstStyle/>
          <a:p>
            <a:pPr>
              <a:spcBef>
                <a:spcPts val="0"/>
              </a:spcBef>
            </a:pPr>
            <a:r>
              <a:rPr lang="en-US" sz="2400" dirty="0"/>
              <a:t>; </a:t>
            </a:r>
            <a:r>
              <a:rPr lang="en-US" sz="2400" dirty="0" err="1"/>
              <a:t>WorldState</a:t>
            </a:r>
            <a:r>
              <a:rPr lang="en-US" sz="2400" dirty="0"/>
              <a:t> Nat </a:t>
            </a:r>
            <a:r>
              <a:rPr lang="en-US" sz="2400" dirty="0" err="1"/>
              <a:t>Nat</a:t>
            </a:r>
            <a:r>
              <a:rPr lang="en-US" sz="2400" dirty="0"/>
              <a:t> -&gt; </a:t>
            </a:r>
            <a:r>
              <a:rPr lang="en-US" sz="2400" dirty="0" err="1"/>
              <a:t>WorldState</a:t>
            </a:r>
            <a:endParaRPr lang="en-US" sz="2400" dirty="0"/>
          </a:p>
          <a:p>
            <a:pPr>
              <a:spcBef>
                <a:spcPts val="0"/>
              </a:spcBef>
            </a:pPr>
            <a:r>
              <a:rPr lang="en-US" sz="2400" dirty="0"/>
              <a:t>; STRATEGY: Use HOF map on the widgets in w</a:t>
            </a:r>
          </a:p>
          <a:p>
            <a:pPr>
              <a:spcBef>
                <a:spcPts val="0"/>
              </a:spcBef>
            </a:pPr>
            <a:r>
              <a:rPr lang="en-US" sz="2400" dirty="0"/>
              <a:t>(define (world-after-button-down w mx my)</a:t>
            </a:r>
          </a:p>
          <a:p>
            <a:pPr>
              <a:spcBef>
                <a:spcPts val="0"/>
              </a:spcBef>
            </a:pPr>
            <a:r>
              <a:rPr lang="en-US" sz="2400" dirty="0"/>
              <a:t>  (let ((</a:t>
            </a:r>
            <a:r>
              <a:rPr lang="en-US" sz="2400" dirty="0" err="1"/>
              <a:t>objs</a:t>
            </a:r>
            <a:r>
              <a:rPr lang="en-US" sz="2400" dirty="0"/>
              <a:t> (world-state-widgets w))</a:t>
            </a:r>
          </a:p>
          <a:p>
            <a:pPr>
              <a:spcBef>
                <a:spcPts val="0"/>
              </a:spcBef>
            </a:pPr>
            <a:r>
              <a:rPr lang="en-US" sz="2400" dirty="0"/>
              <a:t>        (t (world-state-time w)))</a:t>
            </a:r>
          </a:p>
          <a:p>
            <a:pPr>
              <a:spcBef>
                <a:spcPts val="0"/>
              </a:spcBef>
            </a:pPr>
            <a:r>
              <a:rPr lang="en-US" sz="2400" dirty="0"/>
              <a:t>    (make-world-state</a:t>
            </a:r>
          </a:p>
          <a:p>
            <a:pPr>
              <a:spcBef>
                <a:spcPts val="0"/>
              </a:spcBef>
            </a:pPr>
            <a:r>
              <a:rPr lang="en-US" sz="2400" dirty="0"/>
              <a:t>      (map</a:t>
            </a:r>
          </a:p>
          <a:p>
            <a:pPr>
              <a:spcBef>
                <a:spcPts val="0"/>
              </a:spcBef>
            </a:pPr>
            <a:r>
              <a:rPr lang="en-US" sz="2400" dirty="0"/>
              <a:t>        (lambda (</a:t>
            </a:r>
            <a:r>
              <a:rPr lang="en-US" sz="2400" dirty="0" err="1"/>
              <a:t>obj</a:t>
            </a:r>
            <a:r>
              <a:rPr lang="en-US" sz="2400" dirty="0"/>
              <a:t>) </a:t>
            </a:r>
            <a:endParaRPr lang="en-US" sz="2400" dirty="0" smtClean="0"/>
          </a:p>
          <a:p>
            <a:pPr>
              <a:spcBef>
                <a:spcPts val="0"/>
              </a:spcBef>
            </a:pPr>
            <a:r>
              <a:rPr lang="en-US" sz="2400" dirty="0"/>
              <a:t> </a:t>
            </a:r>
            <a:r>
              <a:rPr lang="en-US" sz="2400" dirty="0" smtClean="0"/>
              <a:t>        (</a:t>
            </a:r>
            <a:r>
              <a:rPr lang="en-US" sz="2400" dirty="0"/>
              <a:t>send </a:t>
            </a:r>
            <a:r>
              <a:rPr lang="en-US" sz="2400" dirty="0" err="1"/>
              <a:t>obj</a:t>
            </a:r>
            <a:r>
              <a:rPr lang="en-US" sz="2400" dirty="0"/>
              <a:t> after-button-down mx my))</a:t>
            </a:r>
          </a:p>
          <a:p>
            <a:pPr>
              <a:spcBef>
                <a:spcPts val="0"/>
              </a:spcBef>
            </a:pPr>
            <a:r>
              <a:rPr lang="en-US" sz="2400" dirty="0"/>
              <a:t>        </a:t>
            </a:r>
            <a:r>
              <a:rPr lang="en-US" sz="2400" dirty="0" err="1"/>
              <a:t>objs</a:t>
            </a:r>
            <a:r>
              <a:rPr lang="en-US" sz="2400" dirty="0"/>
              <a:t>)</a:t>
            </a:r>
          </a:p>
          <a:p>
            <a:pPr>
              <a:spcBef>
                <a:spcPts val="0"/>
              </a:spcBef>
            </a:pPr>
            <a:r>
              <a:rPr lang="en-US" sz="24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
        <p:nvSpPr>
          <p:cNvPr id="5" name="Rectangle 4"/>
          <p:cNvSpPr/>
          <p:nvPr/>
        </p:nvSpPr>
        <p:spPr>
          <a:xfrm>
            <a:off x="3686175" y="5086350"/>
            <a:ext cx="4200525" cy="16351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world-after-button-down</a:t>
            </a:r>
            <a:r>
              <a:rPr lang="en-US" dirty="0" smtClean="0">
                <a:solidFill>
                  <a:schemeClr val="tx1"/>
                </a:solidFill>
              </a:rPr>
              <a:t> follows the pattern of </a:t>
            </a:r>
            <a:r>
              <a:rPr lang="en-US" b="1" dirty="0" smtClean="0">
                <a:solidFill>
                  <a:schemeClr val="tx1"/>
                </a:solidFill>
              </a:rPr>
              <a:t>world-after-tick</a:t>
            </a:r>
            <a:r>
              <a:rPr lang="en-US" dirty="0" smtClean="0">
                <a:solidFill>
                  <a:schemeClr val="tx1"/>
                </a:solidFill>
              </a:rPr>
              <a:t>.</a:t>
            </a:r>
          </a:p>
          <a:p>
            <a:pPr algn="ctr"/>
            <a:r>
              <a:rPr lang="en-US" b="1" dirty="0" smtClean="0">
                <a:solidFill>
                  <a:schemeClr val="tx1"/>
                </a:solidFill>
              </a:rPr>
              <a:t>world-after-button-up</a:t>
            </a:r>
            <a:r>
              <a:rPr lang="en-US" dirty="0" smtClean="0">
                <a:solidFill>
                  <a:schemeClr val="tx1"/>
                </a:solidFill>
              </a:rPr>
              <a:t> and </a:t>
            </a:r>
            <a:r>
              <a:rPr lang="en-US" b="1" dirty="0" smtClean="0">
                <a:solidFill>
                  <a:schemeClr val="tx1"/>
                </a:solidFill>
              </a:rPr>
              <a:t>world-after-drag</a:t>
            </a:r>
            <a:r>
              <a:rPr lang="en-US" dirty="0" smtClean="0">
                <a:solidFill>
                  <a:schemeClr val="tx1"/>
                </a:solidFill>
              </a:rPr>
              <a:t> are similar.</a:t>
            </a:r>
            <a:endParaRPr lang="en-US" dirty="0">
              <a:solidFill>
                <a:schemeClr val="tx1"/>
              </a:solidFill>
            </a:endParaRPr>
          </a:p>
        </p:txBody>
      </p:sp>
    </p:spTree>
    <p:extLst>
      <p:ext uri="{BB962C8B-B14F-4D97-AF65-F5344CB8AC3E}">
        <p14:creationId xmlns:p14="http://schemas.microsoft.com/office/powerpoint/2010/main" val="151133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world-after-key-event</a:t>
            </a:r>
            <a:endParaRPr lang="en-US" dirty="0"/>
          </a:p>
        </p:txBody>
      </p:sp>
      <p:sp>
        <p:nvSpPr>
          <p:cNvPr id="3" name="Content Placeholder 2"/>
          <p:cNvSpPr>
            <a:spLocks noGrp="1"/>
          </p:cNvSpPr>
          <p:nvPr>
            <p:ph idx="1"/>
          </p:nvPr>
        </p:nvSpPr>
        <p:spPr/>
        <p:txBody>
          <a:bodyPr>
            <a:noAutofit/>
          </a:bodyPr>
          <a:lstStyle/>
          <a:p>
            <a:pPr>
              <a:spcBef>
                <a:spcPts val="0"/>
              </a:spcBef>
            </a:pPr>
            <a:r>
              <a:rPr lang="en-US" sz="1200" dirty="0"/>
              <a:t>;; world-after-key-event : </a:t>
            </a:r>
            <a:r>
              <a:rPr lang="en-US" sz="1200" dirty="0" err="1"/>
              <a:t>WorldState</a:t>
            </a:r>
            <a:r>
              <a:rPr lang="en-US" sz="1200" dirty="0"/>
              <a:t> </a:t>
            </a:r>
            <a:r>
              <a:rPr lang="en-US" sz="1200" dirty="0" err="1"/>
              <a:t>KeyEvent</a:t>
            </a:r>
            <a:r>
              <a:rPr lang="en-US" sz="1200" dirty="0"/>
              <a:t> -&gt; </a:t>
            </a:r>
            <a:r>
              <a:rPr lang="en-US" sz="1200" dirty="0" err="1"/>
              <a:t>WorldState</a:t>
            </a:r>
            <a:endParaRPr lang="en-US" sz="1200" dirty="0"/>
          </a:p>
          <a:p>
            <a:pPr>
              <a:spcBef>
                <a:spcPts val="0"/>
              </a:spcBef>
            </a:pPr>
            <a:r>
              <a:rPr lang="en-US" sz="1200" dirty="0"/>
              <a:t>;; STRATEGY: Cases on </a:t>
            </a:r>
            <a:r>
              <a:rPr lang="en-US" sz="1200" dirty="0" err="1"/>
              <a:t>kev</a:t>
            </a:r>
            <a:endParaRPr lang="en-US" sz="1200" dirty="0"/>
          </a:p>
          <a:p>
            <a:pPr>
              <a:spcBef>
                <a:spcPts val="0"/>
              </a:spcBef>
            </a:pPr>
            <a:r>
              <a:rPr lang="en-US" sz="1200" dirty="0"/>
              <a:t>;; "b" and "h" create new bomb and new helicopter;</a:t>
            </a:r>
          </a:p>
          <a:p>
            <a:pPr>
              <a:spcBef>
                <a:spcPts val="0"/>
              </a:spcBef>
            </a:pPr>
            <a:r>
              <a:rPr lang="en-US" sz="1200" dirty="0"/>
              <a:t>;; other keystrokes are passed on to the widgets in the world.</a:t>
            </a:r>
          </a:p>
          <a:p>
            <a:pPr>
              <a:spcBef>
                <a:spcPts val="0"/>
              </a:spcBef>
            </a:pPr>
            <a:endParaRPr lang="en-US" sz="1200" dirty="0"/>
          </a:p>
          <a:p>
            <a:pPr>
              <a:spcBef>
                <a:spcPts val="0"/>
              </a:spcBef>
            </a:pPr>
            <a:r>
              <a:rPr lang="en-US" sz="1200" dirty="0"/>
              <a:t>(define (world-after-key-event w </a:t>
            </a:r>
            <a:r>
              <a:rPr lang="en-US" sz="1200" dirty="0" err="1"/>
              <a:t>kev</a:t>
            </a:r>
            <a:r>
              <a:rPr lang="en-US" sz="1200" dirty="0"/>
              <a:t>)</a:t>
            </a:r>
          </a:p>
          <a:p>
            <a:pPr>
              <a:spcBef>
                <a:spcPts val="0"/>
              </a:spcBef>
            </a:pPr>
            <a:r>
              <a:rPr lang="en-US" sz="1200" dirty="0"/>
              <a:t>  (let ((</a:t>
            </a:r>
            <a:r>
              <a:rPr lang="en-US" sz="1200" dirty="0" err="1"/>
              <a:t>objs</a:t>
            </a:r>
            <a:r>
              <a:rPr lang="en-US" sz="1200" dirty="0"/>
              <a:t> (world-state-widgets w))</a:t>
            </a:r>
          </a:p>
          <a:p>
            <a:pPr>
              <a:spcBef>
                <a:spcPts val="0"/>
              </a:spcBef>
            </a:pPr>
            <a:r>
              <a:rPr lang="en-US" sz="1200" dirty="0"/>
              <a:t>        (t (world-state-time w</a:t>
            </a:r>
            <a:r>
              <a:rPr lang="en-US" sz="1200" dirty="0" smtClean="0"/>
              <a:t>)))</a:t>
            </a:r>
            <a:endParaRPr lang="en-US" sz="1200" dirty="0"/>
          </a:p>
          <a:p>
            <a:pPr>
              <a:spcBef>
                <a:spcPts val="0"/>
              </a:spcBef>
            </a:pPr>
            <a:r>
              <a:rPr lang="en-US" sz="1200" dirty="0"/>
              <a:t>    (cond</a:t>
            </a:r>
          </a:p>
          <a:p>
            <a:pPr>
              <a:spcBef>
                <a:spcPts val="0"/>
              </a:spcBef>
            </a:pPr>
            <a:r>
              <a:rPr lang="en-US" sz="1200" dirty="0"/>
              <a:t>      [(key=? </a:t>
            </a:r>
            <a:r>
              <a:rPr lang="en-US" sz="1200" dirty="0" err="1"/>
              <a:t>kev</a:t>
            </a:r>
            <a:r>
              <a:rPr lang="en-US" sz="1200" dirty="0"/>
              <a:t> NEW-BOMB-EVENT)</a:t>
            </a:r>
          </a:p>
          <a:p>
            <a:pPr>
              <a:spcBef>
                <a:spcPts val="0"/>
              </a:spcBef>
            </a:pPr>
            <a:r>
              <a:rPr lang="en-US" sz="1200" dirty="0"/>
              <a:t>       (make-world-state</a:t>
            </a:r>
          </a:p>
          <a:p>
            <a:pPr>
              <a:spcBef>
                <a:spcPts val="0"/>
              </a:spcBef>
            </a:pPr>
            <a:r>
              <a:rPr lang="en-US" sz="1200" dirty="0"/>
              <a:t>        (cons (new-bomb t) </a:t>
            </a:r>
            <a:r>
              <a:rPr lang="en-US" sz="1200" dirty="0" err="1"/>
              <a:t>objs</a:t>
            </a:r>
            <a:r>
              <a:rPr lang="en-US" sz="1200" dirty="0"/>
              <a:t>)</a:t>
            </a:r>
          </a:p>
          <a:p>
            <a:pPr>
              <a:spcBef>
                <a:spcPts val="0"/>
              </a:spcBef>
            </a:pPr>
            <a:r>
              <a:rPr lang="en-US" sz="1200" dirty="0"/>
              <a:t>        t)]</a:t>
            </a:r>
          </a:p>
          <a:p>
            <a:pPr>
              <a:spcBef>
                <a:spcPts val="0"/>
              </a:spcBef>
            </a:pPr>
            <a:r>
              <a:rPr lang="en-US" sz="1200" dirty="0"/>
              <a:t>      [(key=? </a:t>
            </a:r>
            <a:r>
              <a:rPr lang="en-US" sz="1200" dirty="0" err="1"/>
              <a:t>kev</a:t>
            </a:r>
            <a:r>
              <a:rPr lang="en-US" sz="1200" dirty="0"/>
              <a:t> NEW-HELI-EVENT)</a:t>
            </a:r>
          </a:p>
          <a:p>
            <a:pPr>
              <a:spcBef>
                <a:spcPts val="0"/>
              </a:spcBef>
            </a:pPr>
            <a:r>
              <a:rPr lang="en-US" sz="1200" dirty="0"/>
              <a:t>       (make-world-state</a:t>
            </a:r>
          </a:p>
          <a:p>
            <a:pPr>
              <a:spcBef>
                <a:spcPts val="0"/>
              </a:spcBef>
            </a:pPr>
            <a:r>
              <a:rPr lang="en-US" sz="1200" dirty="0"/>
              <a:t>        (cons (new-</a:t>
            </a:r>
            <a:r>
              <a:rPr lang="en-US" sz="1200" dirty="0" err="1"/>
              <a:t>heli</a:t>
            </a:r>
            <a:r>
              <a:rPr lang="en-US" sz="1200" dirty="0"/>
              <a:t>) </a:t>
            </a:r>
            <a:r>
              <a:rPr lang="en-US" sz="1200" dirty="0" err="1"/>
              <a:t>objs</a:t>
            </a:r>
            <a:r>
              <a:rPr lang="en-US" sz="1200" dirty="0"/>
              <a:t>)</a:t>
            </a:r>
          </a:p>
          <a:p>
            <a:pPr>
              <a:spcBef>
                <a:spcPts val="0"/>
              </a:spcBef>
            </a:pPr>
            <a:r>
              <a:rPr lang="en-US" sz="1200" dirty="0"/>
              <a:t>        t)]</a:t>
            </a:r>
          </a:p>
          <a:p>
            <a:pPr>
              <a:spcBef>
                <a:spcPts val="0"/>
              </a:spcBef>
            </a:pPr>
            <a:r>
              <a:rPr lang="en-US" sz="1200" dirty="0"/>
              <a:t>      [else</a:t>
            </a:r>
          </a:p>
          <a:p>
            <a:pPr>
              <a:spcBef>
                <a:spcPts val="0"/>
              </a:spcBef>
            </a:pPr>
            <a:r>
              <a:rPr lang="en-US" sz="1200" dirty="0"/>
              <a:t>       (make-world-state</a:t>
            </a:r>
          </a:p>
          <a:p>
            <a:pPr>
              <a:spcBef>
                <a:spcPts val="0"/>
              </a:spcBef>
            </a:pPr>
            <a:r>
              <a:rPr lang="en-US" sz="1200" dirty="0"/>
              <a:t>        (map</a:t>
            </a:r>
          </a:p>
          <a:p>
            <a:pPr>
              <a:spcBef>
                <a:spcPts val="0"/>
              </a:spcBef>
            </a:pPr>
            <a:r>
              <a:rPr lang="en-US" sz="1200" dirty="0"/>
              <a:t>         (lambda (</a:t>
            </a:r>
            <a:r>
              <a:rPr lang="en-US" sz="1200" dirty="0" err="1"/>
              <a:t>obj</a:t>
            </a:r>
            <a:r>
              <a:rPr lang="en-US" sz="1200" dirty="0"/>
              <a:t>) (send </a:t>
            </a:r>
            <a:r>
              <a:rPr lang="en-US" sz="1200" dirty="0" err="1"/>
              <a:t>obj</a:t>
            </a:r>
            <a:r>
              <a:rPr lang="en-US" sz="1200" dirty="0"/>
              <a:t> after-key-event </a:t>
            </a:r>
            <a:r>
              <a:rPr lang="en-US" sz="1200" dirty="0" err="1"/>
              <a:t>kev</a:t>
            </a:r>
            <a:r>
              <a:rPr lang="en-US" sz="1200" dirty="0"/>
              <a:t>))</a:t>
            </a:r>
          </a:p>
          <a:p>
            <a:pPr>
              <a:spcBef>
                <a:spcPts val="0"/>
              </a:spcBef>
            </a:pPr>
            <a:r>
              <a:rPr lang="en-US" sz="1200" dirty="0"/>
              <a:t>         (world-state-widgets w))</a:t>
            </a:r>
          </a:p>
          <a:p>
            <a:pPr>
              <a:spcBef>
                <a:spcPts val="0"/>
              </a:spcBef>
            </a:pPr>
            <a:r>
              <a:rPr lang="en-US" sz="12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
        <p:nvSpPr>
          <p:cNvPr id="5" name="Rectangle 4"/>
          <p:cNvSpPr/>
          <p:nvPr/>
        </p:nvSpPr>
        <p:spPr>
          <a:xfrm>
            <a:off x="5386388" y="3057525"/>
            <a:ext cx="2786062" cy="20288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world-after-key-event</a:t>
            </a:r>
            <a:r>
              <a:rPr lang="en-US" dirty="0" smtClean="0">
                <a:solidFill>
                  <a:schemeClr val="tx1"/>
                </a:solidFill>
              </a:rPr>
              <a:t> responds to “b” and “h” itself to add new widgets to the world.  Other key events are passed to the objects.</a:t>
            </a:r>
            <a:endParaRPr lang="en-US" dirty="0">
              <a:solidFill>
                <a:schemeClr val="tx1"/>
              </a:solidFill>
            </a:endParaRPr>
          </a:p>
        </p:txBody>
      </p:sp>
    </p:spTree>
    <p:extLst>
      <p:ext uri="{BB962C8B-B14F-4D97-AF65-F5344CB8AC3E}">
        <p14:creationId xmlns:p14="http://schemas.microsoft.com/office/powerpoint/2010/main" val="258983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we’ll build some widgets</a:t>
            </a:r>
            <a:endParaRPr lang="en-US" dirty="0"/>
          </a:p>
        </p:txBody>
      </p:sp>
      <p:sp>
        <p:nvSpPr>
          <p:cNvPr id="6" name="Content Placeholder 5"/>
          <p:cNvSpPr>
            <a:spLocks noGrp="1"/>
          </p:cNvSpPr>
          <p:nvPr>
            <p:ph idx="1"/>
          </p:nvPr>
        </p:nvSpPr>
        <p:spPr/>
        <p:txBody>
          <a:bodyPr/>
          <a:lstStyle/>
          <a:p>
            <a:r>
              <a:rPr lang="en-US" dirty="0" smtClean="0"/>
              <a:t>We have two classes of widgets:  Bombs and Helicopters</a:t>
            </a:r>
          </a:p>
          <a:p>
            <a:r>
              <a:rPr lang="en-US" dirty="0" smtClean="0"/>
              <a:t>Bombs drop from the top of the screen.  They are not </a:t>
            </a:r>
            <a:r>
              <a:rPr lang="en-US" dirty="0" err="1" smtClean="0"/>
              <a:t>draggable</a:t>
            </a:r>
            <a:r>
              <a:rPr lang="en-US" dirty="0" smtClean="0"/>
              <a:t>.</a:t>
            </a:r>
          </a:p>
          <a:p>
            <a:r>
              <a:rPr lang="en-US" dirty="0" smtClean="0"/>
              <a:t>Helicopters rise from the bottom of the screen. They are selectable and </a:t>
            </a:r>
            <a:r>
              <a:rPr lang="en-US" dirty="0" err="1" smtClean="0"/>
              <a:t>draggable</a:t>
            </a:r>
            <a:r>
              <a:rPr lang="en-US" dirty="0" smtClean="0"/>
              <a:t>, like the rectangles in our screensavers.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976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lesson</a:t>
            </a:r>
            <a:endParaRPr lang="en-US" dirty="0"/>
          </a:p>
        </p:txBody>
      </p:sp>
      <p:sp>
        <p:nvSpPr>
          <p:cNvPr id="3" name="Content Placeholder 2"/>
          <p:cNvSpPr>
            <a:spLocks noGrp="1"/>
          </p:cNvSpPr>
          <p:nvPr>
            <p:ph idx="1"/>
          </p:nvPr>
        </p:nvSpPr>
        <p:spPr/>
        <p:txBody>
          <a:bodyPr>
            <a:normAutofit/>
          </a:bodyPr>
          <a:lstStyle/>
          <a:p>
            <a:r>
              <a:rPr lang="en-US" dirty="0" smtClean="0"/>
              <a:t>Use the idea of an interface to write a small  interactive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We’ll start with Bomb%</a:t>
            </a:r>
            <a:endParaRPr lang="en-US" dirty="0"/>
          </a:p>
        </p:txBody>
      </p:sp>
      <p:sp>
        <p:nvSpPr>
          <p:cNvPr id="6" name="Content Placeholder 5"/>
          <p:cNvSpPr>
            <a:spLocks noGrp="1"/>
          </p:cNvSpPr>
          <p:nvPr>
            <p:ph sz="half" idx="1"/>
          </p:nvPr>
        </p:nvSpPr>
        <p:spPr/>
        <p:txBody>
          <a:bodyPr>
            <a:noAutofit/>
          </a:bodyPr>
          <a:lstStyle/>
          <a:p>
            <a:pPr>
              <a:spcBef>
                <a:spcPts val="0"/>
              </a:spcBef>
            </a:pPr>
            <a:r>
              <a:rPr lang="en-US" sz="1000" dirty="0"/>
              <a:t>;; A Bomb is a (new Bomb% [x Integer][y Integer])</a:t>
            </a:r>
          </a:p>
          <a:p>
            <a:pPr>
              <a:spcBef>
                <a:spcPts val="0"/>
              </a:spcBef>
            </a:pPr>
            <a:r>
              <a:rPr lang="en-US" sz="1000" dirty="0"/>
              <a:t>;; A Bomb represents a bomb.</a:t>
            </a:r>
          </a:p>
          <a:p>
            <a:pPr>
              <a:spcBef>
                <a:spcPts val="0"/>
              </a:spcBef>
            </a:pPr>
            <a:r>
              <a:rPr lang="en-US" sz="1000" dirty="0"/>
              <a:t>;; in this version, the bomb just falls.</a:t>
            </a:r>
          </a:p>
          <a:p>
            <a:pPr>
              <a:spcBef>
                <a:spcPts val="0"/>
              </a:spcBef>
            </a:pPr>
            <a:endParaRPr lang="en-US" sz="1000" dirty="0"/>
          </a:p>
          <a:p>
            <a:pPr>
              <a:spcBef>
                <a:spcPts val="0"/>
              </a:spcBef>
            </a:pPr>
            <a:r>
              <a:rPr lang="en-US" sz="1000" dirty="0"/>
              <a:t>;; Handy to have a functional interface.</a:t>
            </a:r>
          </a:p>
          <a:p>
            <a:pPr>
              <a:spcBef>
                <a:spcPts val="0"/>
              </a:spcBef>
            </a:pPr>
            <a:r>
              <a:rPr lang="en-US" sz="1000" dirty="0"/>
              <a:t>;; We don't use t, now but we might do so later.</a:t>
            </a:r>
          </a:p>
          <a:p>
            <a:pPr>
              <a:spcBef>
                <a:spcPts val="0"/>
              </a:spcBef>
            </a:pPr>
            <a:r>
              <a:rPr lang="en-US" sz="1000" dirty="0"/>
              <a:t>(define (new-bomb t)</a:t>
            </a:r>
          </a:p>
          <a:p>
            <a:pPr>
              <a:spcBef>
                <a:spcPts val="0"/>
              </a:spcBef>
            </a:pPr>
            <a:r>
              <a:rPr lang="en-US" sz="1000" dirty="0"/>
              <a:t>  (new Bomb% [x BOMB-INITIAL-X][y BOMB-INITIAL-Y]))</a:t>
            </a:r>
          </a:p>
          <a:p>
            <a:pPr>
              <a:spcBef>
                <a:spcPts val="0"/>
              </a:spcBef>
            </a:pPr>
            <a:endParaRPr lang="en-US" sz="1000" dirty="0"/>
          </a:p>
          <a:p>
            <a:pPr>
              <a:spcBef>
                <a:spcPts val="0"/>
              </a:spcBef>
            </a:pPr>
            <a:r>
              <a:rPr lang="en-US" sz="1000" dirty="0"/>
              <a:t>(define Bomb%</a:t>
            </a:r>
          </a:p>
          <a:p>
            <a:pPr>
              <a:spcBef>
                <a:spcPts val="0"/>
              </a:spcBef>
            </a:pPr>
            <a:r>
              <a:rPr lang="en-US" sz="1000" dirty="0"/>
              <a:t>  (class* object% (Widget&lt;%&gt;)</a:t>
            </a:r>
          </a:p>
          <a:p>
            <a:pPr>
              <a:spcBef>
                <a:spcPts val="0"/>
              </a:spcBef>
            </a:pPr>
            <a:r>
              <a:rPr lang="en-US" sz="1000" dirty="0"/>
              <a:t>    (</a:t>
            </a:r>
            <a:r>
              <a:rPr lang="en-US" sz="1000" dirty="0" err="1"/>
              <a:t>init</a:t>
            </a:r>
            <a:r>
              <a:rPr lang="en-US" sz="1000" dirty="0"/>
              <a:t>-field x y)  ; the bomb's x and y position</a:t>
            </a:r>
          </a:p>
          <a:p>
            <a:pPr>
              <a:spcBef>
                <a:spcPts val="0"/>
              </a:spcBef>
            </a:pPr>
            <a:r>
              <a:rPr lang="en-US" sz="1000" dirty="0"/>
              <a:t>    </a:t>
            </a:r>
          </a:p>
          <a:p>
            <a:pPr>
              <a:spcBef>
                <a:spcPts val="0"/>
              </a:spcBef>
            </a:pPr>
            <a:r>
              <a:rPr lang="en-US" sz="1000" dirty="0"/>
              <a:t>    ;;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image for displaying the bomb</a:t>
            </a:r>
          </a:p>
          <a:p>
            <a:pPr>
              <a:spcBef>
                <a:spcPts val="0"/>
              </a:spcBef>
            </a:pPr>
            <a:r>
              <a:rPr lang="en-US" sz="1000" dirty="0"/>
              <a:t>    (field [BOMB-IMG (circle 10 "solid" "red")])</a:t>
            </a:r>
          </a:p>
          <a:p>
            <a:pPr>
              <a:spcBef>
                <a:spcPts val="0"/>
              </a:spcBef>
            </a:pPr>
            <a:r>
              <a:rPr lang="en-US" sz="1000" dirty="0"/>
              <a:t>    </a:t>
            </a:r>
            <a:r>
              <a:rPr lang="en-US" sz="1000" dirty="0" smtClean="0"/>
              <a:t>;; </a:t>
            </a:r>
            <a:r>
              <a:rPr lang="en-US" sz="1000" dirty="0"/>
              <a:t>the bomb's speed, in pixels/tick</a:t>
            </a:r>
          </a:p>
          <a:p>
            <a:pPr>
              <a:spcBef>
                <a:spcPts val="0"/>
              </a:spcBef>
            </a:pPr>
            <a:r>
              <a:rPr lang="en-US" sz="1000" dirty="0"/>
              <a:t>    (field [BOMB-SPEED 8])</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Time -&gt; Bomb</a:t>
            </a:r>
          </a:p>
          <a:p>
            <a:pPr>
              <a:spcBef>
                <a:spcPts val="0"/>
              </a:spcBef>
            </a:pPr>
            <a:r>
              <a:rPr lang="en-US" sz="1000" dirty="0"/>
              <a:t>    ;; RETURNS: A bomb like 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a </a:t>
            </a:r>
            <a:r>
              <a:rPr lang="en-US" sz="1000" dirty="0"/>
              <a:t>tick</a:t>
            </a:r>
          </a:p>
          <a:p>
            <a:pPr>
              <a:spcBef>
                <a:spcPts val="0"/>
              </a:spcBef>
            </a:pPr>
            <a:r>
              <a:rPr lang="en-US" sz="1000" dirty="0"/>
              <a:t>    ;; DETAILS: the </a:t>
            </a:r>
            <a:r>
              <a:rPr lang="en-US" sz="1000" dirty="0" smtClean="0"/>
              <a:t>bomb </a:t>
            </a:r>
            <a:r>
              <a:rPr lang="en-US" sz="1000" dirty="0"/>
              <a:t>moves vertically by BOMB-SPEED</a:t>
            </a:r>
          </a:p>
          <a:p>
            <a:pPr>
              <a:spcBef>
                <a:spcPts val="0"/>
              </a:spcBef>
            </a:pPr>
            <a:r>
              <a:rPr lang="en-US" sz="1000" dirty="0"/>
              <a:t>    (define/public (after-tick)</a:t>
            </a:r>
          </a:p>
          <a:p>
            <a:pPr>
              <a:spcBef>
                <a:spcPts val="0"/>
              </a:spcBef>
            </a:pPr>
            <a:r>
              <a:rPr lang="en-US" sz="1000" dirty="0"/>
              <a:t>      (new Bomb% [x x][y (+ y BOMB-SPEED)]))</a:t>
            </a:r>
          </a:p>
          <a:p>
            <a:pPr>
              <a:spcBef>
                <a:spcPts val="0"/>
              </a:spcBef>
            </a:pPr>
            <a:r>
              <a:rPr lang="en-US" sz="1000" dirty="0"/>
              <a:t>    </a:t>
            </a:r>
          </a:p>
        </p:txBody>
      </p:sp>
      <p:sp>
        <p:nvSpPr>
          <p:cNvPr id="7" name="Content Placeholder 6"/>
          <p:cNvSpPr>
            <a:spLocks noGrp="1"/>
          </p:cNvSpPr>
          <p:nvPr>
            <p:ph sz="half" idx="2"/>
          </p:nvPr>
        </p:nvSpPr>
        <p:spPr/>
        <p:txBody>
          <a:bodyPr>
            <a:normAutofit/>
          </a:bodyPr>
          <a:lstStyle/>
          <a:p>
            <a:pPr>
              <a:spcBef>
                <a:spcPts val="0"/>
              </a:spcBef>
            </a:pPr>
            <a:r>
              <a:rPr lang="en-US" sz="1000" dirty="0"/>
              <a:t> </a:t>
            </a:r>
            <a:r>
              <a:rPr lang="en-US" sz="1000" dirty="0" smtClean="0"/>
              <a:t>   ;; </a:t>
            </a:r>
            <a:r>
              <a:rPr lang="en-US" sz="1000" dirty="0"/>
              <a:t>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smtClean="0"/>
              <a:t>bomb painted </a:t>
            </a:r>
            <a:r>
              <a:rPr lang="en-US" sz="1000" dirty="0"/>
              <a:t>on it.</a:t>
            </a:r>
          </a:p>
          <a:p>
            <a:pPr>
              <a:spcBef>
                <a:spcPts val="0"/>
              </a:spcBef>
            </a:pPr>
            <a:r>
              <a:rPr lang="en-US" sz="1000" dirty="0"/>
              <a:t>    (define/public (add-to-scene scene)</a:t>
            </a:r>
          </a:p>
          <a:p>
            <a:pPr>
              <a:spcBef>
                <a:spcPts val="0"/>
              </a:spcBef>
            </a:pPr>
            <a:r>
              <a:rPr lang="en-US" sz="1000" dirty="0"/>
              <a:t>      (place-image BOMB-IMG x y scene))   </a:t>
            </a:r>
          </a:p>
          <a:p>
            <a:pPr>
              <a:spcBef>
                <a:spcPts val="0"/>
              </a:spcBef>
            </a:pPr>
            <a:endParaRPr lang="en-US" sz="1000" dirty="0"/>
          </a:p>
          <a:p>
            <a:pPr>
              <a:spcBef>
                <a:spcPts val="0"/>
              </a:spcBef>
            </a:pPr>
            <a:r>
              <a:rPr lang="en-US" sz="1000" dirty="0"/>
              <a:t>    ;; the bomb doesn't have any other </a:t>
            </a:r>
            <a:r>
              <a:rPr lang="en-US" sz="1000" dirty="0" smtClean="0"/>
              <a:t>behaviors, so it</a:t>
            </a:r>
          </a:p>
          <a:p>
            <a:pPr>
              <a:spcBef>
                <a:spcPts val="0"/>
              </a:spcBef>
            </a:pPr>
            <a:r>
              <a:rPr lang="en-US" sz="1000" dirty="0"/>
              <a:t> </a:t>
            </a:r>
            <a:r>
              <a:rPr lang="en-US" sz="1000" dirty="0" smtClean="0"/>
              <a:t>   ;; responds to each of these messages by returning</a:t>
            </a:r>
          </a:p>
          <a:p>
            <a:pPr>
              <a:spcBef>
                <a:spcPts val="0"/>
              </a:spcBef>
            </a:pPr>
            <a:r>
              <a:rPr lang="en-US" sz="1000" dirty="0" smtClean="0"/>
              <a:t>    ;; itself, unchanged.</a:t>
            </a:r>
            <a:endParaRPr lang="en-US" sz="1000" dirty="0"/>
          </a:p>
          <a:p>
            <a:pPr>
              <a:spcBef>
                <a:spcPts val="0"/>
              </a:spcBef>
            </a:pPr>
            <a:r>
              <a:rPr lang="en-US" sz="1000" dirty="0"/>
              <a:t>    (define/public (after-button-down mx my) this)</a:t>
            </a:r>
          </a:p>
          <a:p>
            <a:pPr>
              <a:spcBef>
                <a:spcPts val="0"/>
              </a:spcBef>
            </a:pPr>
            <a:r>
              <a:rPr lang="en-US" sz="1000" dirty="0"/>
              <a:t>    (define/public (after-drag mx my) this)</a:t>
            </a:r>
          </a:p>
          <a:p>
            <a:pPr>
              <a:spcBef>
                <a:spcPts val="0"/>
              </a:spcBef>
            </a:pPr>
            <a:r>
              <a:rPr lang="en-US" sz="1000" dirty="0"/>
              <a:t>    (define/public (after-button-up mx my) this)</a:t>
            </a:r>
          </a:p>
          <a:p>
            <a:pPr>
              <a:spcBef>
                <a:spcPts val="0"/>
              </a:spcBef>
            </a:pPr>
            <a:r>
              <a:rPr lang="en-US" sz="1000" dirty="0"/>
              <a:t>    (define/public (after-key-event </a:t>
            </a:r>
            <a:r>
              <a:rPr lang="en-US" sz="1000" dirty="0" err="1"/>
              <a:t>kev</a:t>
            </a:r>
            <a:r>
              <a:rPr lang="en-US" sz="1000" dirty="0"/>
              <a:t>) this)</a:t>
            </a:r>
          </a:p>
          <a:p>
            <a:pPr>
              <a:spcBef>
                <a:spcPts val="0"/>
              </a:spcBef>
            </a:pPr>
            <a:r>
              <a:rPr lang="en-US" sz="1000" dirty="0"/>
              <a:t>    </a:t>
            </a:r>
          </a:p>
          <a:p>
            <a:pPr>
              <a:spcBef>
                <a:spcPts val="0"/>
              </a:spcBef>
            </a:pPr>
            <a:r>
              <a:rPr lang="en-US" sz="1000" dirty="0"/>
              <a:t>    ;; test methods, to </a:t>
            </a:r>
            <a:r>
              <a:rPr lang="en-US" sz="1000" dirty="0" smtClean="0"/>
              <a:t>test; </a:t>
            </a:r>
            <a:r>
              <a:rPr lang="en-US" sz="1000" dirty="0"/>
              <a:t>the bomb state.</a:t>
            </a:r>
          </a:p>
          <a:p>
            <a:pPr>
              <a:spcBef>
                <a:spcPts val="0"/>
              </a:spcBef>
            </a:pPr>
            <a:r>
              <a:rPr lang="en-US" sz="1000" dirty="0"/>
              <a:t>    (define/public (</a:t>
            </a:r>
            <a:r>
              <a:rPr lang="en-US" sz="1000" dirty="0" err="1"/>
              <a:t>for-test:x</a:t>
            </a:r>
            <a:r>
              <a:rPr lang="en-US" sz="1000" dirty="0"/>
              <a:t>) x)</a:t>
            </a:r>
          </a:p>
          <a:p>
            <a:pPr>
              <a:spcBef>
                <a:spcPts val="0"/>
              </a:spcBef>
            </a:pPr>
            <a:r>
              <a:rPr lang="en-US" sz="1000" dirty="0"/>
              <a:t>    (define/public (</a:t>
            </a:r>
            <a:r>
              <a:rPr lang="en-US" sz="1000" dirty="0" err="1"/>
              <a:t>for-test:y</a:t>
            </a:r>
            <a:r>
              <a:rPr lang="en-US" sz="1000" dirty="0"/>
              <a:t>) y)</a:t>
            </a:r>
          </a:p>
          <a:p>
            <a:pPr>
              <a:spcBef>
                <a:spcPts val="0"/>
              </a:spcBef>
            </a:pPr>
            <a:endParaRPr lang="en-US" sz="1000" dirty="0"/>
          </a:p>
          <a:p>
            <a:pPr>
              <a:spcBef>
                <a:spcPts val="0"/>
              </a:spcBef>
            </a:pPr>
            <a:r>
              <a:rPr lang="en-US" sz="1000" dirty="0"/>
              <a:t>    ))</a:t>
            </a:r>
          </a:p>
          <a:p>
            <a:pPr>
              <a:spcBef>
                <a:spcPts val="0"/>
              </a:spcBef>
            </a:pPr>
            <a:endParaRPr lang="en-US" sz="1000"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9" name="Rectangle 8"/>
          <p:cNvSpPr/>
          <p:nvPr/>
        </p:nvSpPr>
        <p:spPr>
          <a:xfrm>
            <a:off x="4819650" y="4728369"/>
            <a:ext cx="1847850" cy="1638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tx1"/>
                </a:solidFill>
              </a:rPr>
              <a:t>after-tick</a:t>
            </a:r>
            <a:r>
              <a:rPr lang="en-US" sz="1200" dirty="0" smtClean="0">
                <a:solidFill>
                  <a:schemeClr val="tx1"/>
                </a:solidFill>
              </a:rPr>
              <a:t> returns a new bomb in the right location.  Since </a:t>
            </a:r>
            <a:r>
              <a:rPr lang="en-US" sz="1200" b="1" dirty="0" smtClean="0">
                <a:solidFill>
                  <a:schemeClr val="tx1"/>
                </a:solidFill>
              </a:rPr>
              <a:t>Bomb% </a:t>
            </a:r>
            <a:r>
              <a:rPr lang="en-US" sz="1200" dirty="0" smtClean="0">
                <a:solidFill>
                  <a:schemeClr val="tx1"/>
                </a:solidFill>
              </a:rPr>
              <a:t>implements </a:t>
            </a:r>
            <a:r>
              <a:rPr lang="en-US" sz="1200" b="1" dirty="0" smtClean="0">
                <a:solidFill>
                  <a:schemeClr val="tx1"/>
                </a:solidFill>
              </a:rPr>
              <a:t>Widget&lt;%&gt;</a:t>
            </a:r>
            <a:r>
              <a:rPr lang="en-US" sz="1200" dirty="0" smtClean="0">
                <a:solidFill>
                  <a:schemeClr val="tx1"/>
                </a:solidFill>
              </a:rPr>
              <a:t>, the value returned is a Widget, so this method satisfies the contract given for it in the </a:t>
            </a:r>
            <a:r>
              <a:rPr lang="en-US" sz="1200" b="1" dirty="0" smtClean="0">
                <a:solidFill>
                  <a:schemeClr val="tx1"/>
                </a:solidFill>
              </a:rPr>
              <a:t>Widget&lt;%&gt; </a:t>
            </a:r>
            <a:r>
              <a:rPr lang="en-US" sz="1200" dirty="0" smtClean="0">
                <a:solidFill>
                  <a:schemeClr val="tx1"/>
                </a:solidFill>
              </a:rPr>
              <a:t>interface.</a:t>
            </a:r>
            <a:endParaRPr lang="en-US" sz="1200" dirty="0">
              <a:solidFill>
                <a:schemeClr val="tx1"/>
              </a:solidFill>
            </a:endParaRPr>
          </a:p>
        </p:txBody>
      </p:sp>
      <p:cxnSp>
        <p:nvCxnSpPr>
          <p:cNvPr id="11" name="Straight Arrow Connector 10"/>
          <p:cNvCxnSpPr>
            <a:stCxn id="9" idx="1"/>
          </p:cNvCxnSpPr>
          <p:nvPr/>
        </p:nvCxnSpPr>
        <p:spPr>
          <a:xfrm flipH="1">
            <a:off x="4475654" y="5547519"/>
            <a:ext cx="34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1350" y="4845778"/>
            <a:ext cx="2114550" cy="92948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err="1" smtClean="0">
                <a:solidFill>
                  <a:schemeClr val="tx1"/>
                </a:solidFill>
              </a:rPr>
              <a:t>for-test:x</a:t>
            </a:r>
            <a:r>
              <a:rPr lang="en-US" sz="1200" dirty="0" smtClean="0">
                <a:solidFill>
                  <a:schemeClr val="tx1"/>
                </a:solidFill>
              </a:rPr>
              <a:t> and </a:t>
            </a:r>
            <a:r>
              <a:rPr lang="en-US" sz="1200" b="1" dirty="0" err="1" smtClean="0">
                <a:solidFill>
                  <a:schemeClr val="tx1"/>
                </a:solidFill>
              </a:rPr>
              <a:t>for-test:y</a:t>
            </a:r>
            <a:r>
              <a:rPr lang="en-US" sz="1200" dirty="0" smtClean="0">
                <a:solidFill>
                  <a:schemeClr val="tx1"/>
                </a:solidFill>
              </a:rPr>
              <a:t> are NOT in the  </a:t>
            </a:r>
            <a:r>
              <a:rPr lang="en-US" sz="1200" b="1" dirty="0" smtClean="0">
                <a:solidFill>
                  <a:schemeClr val="tx1"/>
                </a:solidFill>
              </a:rPr>
              <a:t>Widget&lt;%&gt;  </a:t>
            </a:r>
            <a:r>
              <a:rPr lang="en-US" sz="1200" dirty="0" smtClean="0">
                <a:solidFill>
                  <a:schemeClr val="tx1"/>
                </a:solidFill>
              </a:rPr>
              <a:t>interface.  They are added  here for testing purposes ONLY.</a:t>
            </a:r>
            <a:endParaRPr lang="en-US" sz="1200" dirty="0">
              <a:solidFill>
                <a:schemeClr val="tx1"/>
              </a:solidFill>
            </a:endParaRPr>
          </a:p>
        </p:txBody>
      </p:sp>
      <p:cxnSp>
        <p:nvCxnSpPr>
          <p:cNvPr id="14" name="Straight Arrow Connector 13"/>
          <p:cNvCxnSpPr>
            <a:stCxn id="12" idx="0"/>
          </p:cNvCxnSpPr>
          <p:nvPr/>
        </p:nvCxnSpPr>
        <p:spPr>
          <a:xfrm flipH="1" flipV="1">
            <a:off x="7226188" y="4361607"/>
            <a:ext cx="822437" cy="48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5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 to Heli%</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a:t>;; A Heli is a (new Heli% [x Integer][y Integer]</a:t>
            </a:r>
          </a:p>
          <a:p>
            <a:pPr>
              <a:spcBef>
                <a:spcPts val="0"/>
              </a:spcBef>
            </a:pPr>
            <a:r>
              <a:rPr lang="en-US" sz="1000" dirty="0"/>
              <a:t>;;                  </a:t>
            </a:r>
            <a:r>
              <a:rPr lang="en-US" sz="1000" dirty="0" smtClean="0"/>
              <a:t>      [</a:t>
            </a:r>
            <a:r>
              <a:rPr lang="en-US" sz="1000" dirty="0"/>
              <a:t>selected? Boolean</a:t>
            </a:r>
            <a:r>
              <a:rPr lang="en-US" sz="1000" dirty="0" smtClean="0"/>
              <a:t>]</a:t>
            </a:r>
          </a:p>
          <a:p>
            <a:pPr>
              <a:spcBef>
                <a:spcPts val="0"/>
              </a:spcBef>
            </a:pPr>
            <a:r>
              <a:rPr lang="en-US" sz="1000" dirty="0" smtClean="0"/>
              <a:t>;;                        [saved-mx </a:t>
            </a:r>
            <a:r>
              <a:rPr lang="en-US" sz="1000" dirty="0"/>
              <a:t>Integer</a:t>
            </a:r>
            <a:r>
              <a:rPr lang="en-US" sz="1000" dirty="0" smtClean="0"/>
              <a:t>]</a:t>
            </a:r>
          </a:p>
          <a:p>
            <a:pPr>
              <a:spcBef>
                <a:spcPts val="0"/>
              </a:spcBef>
            </a:pPr>
            <a:r>
              <a:rPr lang="en-US" sz="1000" dirty="0" smtClean="0"/>
              <a:t>;;                        [saved-my </a:t>
            </a:r>
            <a:r>
              <a:rPr lang="en-US" sz="1000" dirty="0"/>
              <a:t>Integer</a:t>
            </a:r>
            <a:r>
              <a:rPr lang="en-US" sz="1000" dirty="0" smtClean="0"/>
              <a:t>])</a:t>
            </a:r>
          </a:p>
          <a:p>
            <a:pPr>
              <a:spcBef>
                <a:spcPts val="0"/>
              </a:spcBef>
            </a:pPr>
            <a:r>
              <a:rPr lang="en-US" sz="1000" dirty="0" smtClean="0"/>
              <a:t>;; </a:t>
            </a:r>
            <a:r>
              <a:rPr lang="en-US" sz="1000" dirty="0"/>
              <a:t>A Heli represents a </a:t>
            </a:r>
            <a:r>
              <a:rPr lang="en-US" sz="1000" dirty="0" err="1"/>
              <a:t>heli</a:t>
            </a:r>
            <a:r>
              <a:rPr lang="en-US" sz="1000" dirty="0"/>
              <a:t>.</a:t>
            </a:r>
          </a:p>
          <a:p>
            <a:pPr>
              <a:spcBef>
                <a:spcPts val="0"/>
              </a:spcBef>
            </a:pPr>
            <a:r>
              <a:rPr lang="en-US" sz="1000" dirty="0"/>
              <a:t>(define Heli%</a:t>
            </a:r>
          </a:p>
          <a:p>
            <a:pPr>
              <a:spcBef>
                <a:spcPts val="0"/>
              </a:spcBef>
            </a:pPr>
            <a:r>
              <a:rPr lang="en-US" sz="1000" dirty="0"/>
              <a:t>  (class* object% (Widget&lt;%&gt;)</a:t>
            </a:r>
          </a:p>
          <a:p>
            <a:pPr>
              <a:spcBef>
                <a:spcPts val="0"/>
              </a:spcBef>
            </a:pPr>
            <a:endParaRPr lang="en-US" sz="1000" dirty="0"/>
          </a:p>
          <a:p>
            <a:pPr>
              <a:spcBef>
                <a:spcPts val="0"/>
              </a:spcBef>
            </a:pPr>
            <a:r>
              <a:rPr lang="en-US" sz="1000" dirty="0"/>
              <a:t>    ;; the </a:t>
            </a:r>
            <a:r>
              <a:rPr lang="en-US" sz="1000" dirty="0" err="1"/>
              <a:t>init</a:t>
            </a:r>
            <a:r>
              <a:rPr lang="en-US" sz="1000" dirty="0"/>
              <a:t>-fields are the values that may </a:t>
            </a:r>
            <a:r>
              <a:rPr lang="en-US" sz="1000" dirty="0" smtClean="0"/>
              <a:t>vary</a:t>
            </a:r>
          </a:p>
          <a:p>
            <a:pPr>
              <a:spcBef>
                <a:spcPts val="0"/>
              </a:spcBef>
            </a:pPr>
            <a:r>
              <a:rPr lang="en-US" sz="1000" dirty="0"/>
              <a:t> </a:t>
            </a:r>
            <a:r>
              <a:rPr lang="en-US" sz="1000" dirty="0" smtClean="0"/>
              <a:t>   ;; </a:t>
            </a:r>
            <a:r>
              <a:rPr lang="en-US" sz="1000" dirty="0"/>
              <a:t>from one </a:t>
            </a:r>
            <a:r>
              <a:rPr lang="en-US" sz="1000" dirty="0" err="1"/>
              <a:t>heli</a:t>
            </a:r>
            <a:r>
              <a:rPr lang="en-US" sz="1000" dirty="0"/>
              <a:t> </a:t>
            </a:r>
            <a:r>
              <a:rPr lang="en-US" sz="1000" dirty="0" smtClean="0"/>
              <a:t>to </a:t>
            </a:r>
            <a:r>
              <a:rPr lang="en-US" sz="1000" dirty="0"/>
              <a:t>the next.</a:t>
            </a:r>
          </a:p>
          <a:p>
            <a:pPr>
              <a:spcBef>
                <a:spcPts val="0"/>
              </a:spcBef>
            </a:pPr>
            <a:endParaRPr lang="en-US" sz="1000" dirty="0"/>
          </a:p>
          <a:p>
            <a:pPr>
              <a:spcBef>
                <a:spcPts val="0"/>
              </a:spcBef>
            </a:pPr>
            <a:r>
              <a:rPr lang="en-US" sz="1000" dirty="0"/>
              <a:t>    ; the x and y position of the center of the </a:t>
            </a:r>
            <a:r>
              <a:rPr lang="en-US" sz="1000" dirty="0" err="1"/>
              <a:t>heli</a:t>
            </a:r>
            <a:endParaRPr lang="en-US" sz="1000" dirty="0"/>
          </a:p>
          <a:p>
            <a:pPr>
              <a:spcBef>
                <a:spcPts val="0"/>
              </a:spcBef>
            </a:pPr>
            <a:r>
              <a:rPr lang="en-US" sz="1000" dirty="0"/>
              <a:t>    (</a:t>
            </a:r>
            <a:r>
              <a:rPr lang="en-US" sz="1000" dirty="0" err="1"/>
              <a:t>init</a:t>
            </a:r>
            <a:r>
              <a:rPr lang="en-US" sz="1000" dirty="0"/>
              <a:t>-field x y)   </a:t>
            </a:r>
          </a:p>
          <a:p>
            <a:pPr>
              <a:spcBef>
                <a:spcPts val="0"/>
              </a:spcBef>
            </a:pPr>
            <a:endParaRPr lang="en-US" sz="1000" dirty="0"/>
          </a:p>
          <a:p>
            <a:pPr>
              <a:spcBef>
                <a:spcPts val="0"/>
              </a:spcBef>
            </a:pPr>
            <a:r>
              <a:rPr lang="en-US" sz="1000" dirty="0"/>
              <a:t>    ; is the </a:t>
            </a:r>
            <a:r>
              <a:rPr lang="en-US" sz="1000" dirty="0" err="1"/>
              <a:t>heli</a:t>
            </a:r>
            <a:r>
              <a:rPr lang="en-US" sz="1000" dirty="0"/>
              <a:t> selected? Default is false.</a:t>
            </a:r>
          </a:p>
          <a:p>
            <a:pPr>
              <a:spcBef>
                <a:spcPts val="0"/>
              </a:spcBef>
            </a:pPr>
            <a:r>
              <a:rPr lang="en-US" sz="1000" dirty="0"/>
              <a:t>    (</a:t>
            </a:r>
            <a:r>
              <a:rPr lang="en-US" sz="1000" dirty="0" err="1"/>
              <a:t>init</a:t>
            </a:r>
            <a:r>
              <a:rPr lang="en-US" sz="1000" dirty="0"/>
              <a:t>-field [selected? false]) </a:t>
            </a:r>
          </a:p>
          <a:p>
            <a:pPr>
              <a:spcBef>
                <a:spcPts val="0"/>
              </a:spcBef>
            </a:pPr>
            <a:endParaRPr lang="en-US" sz="1000" dirty="0"/>
          </a:p>
          <a:p>
            <a:pPr>
              <a:spcBef>
                <a:spcPts val="0"/>
              </a:spcBef>
            </a:pPr>
            <a:r>
              <a:rPr lang="en-US" sz="1000" dirty="0"/>
              <a:t>    ;; if the </a:t>
            </a:r>
            <a:r>
              <a:rPr lang="en-US" sz="1000" dirty="0" err="1"/>
              <a:t>heli</a:t>
            </a:r>
            <a:r>
              <a:rPr lang="en-US" sz="1000" dirty="0"/>
              <a:t> is selected, the position of</a:t>
            </a:r>
          </a:p>
          <a:p>
            <a:pPr>
              <a:spcBef>
                <a:spcPts val="0"/>
              </a:spcBef>
            </a:pPr>
            <a:r>
              <a:rPr lang="en-US" sz="1000" dirty="0"/>
              <a:t>    ;; the last button-down event inside the </a:t>
            </a:r>
            <a:r>
              <a:rPr lang="en-US" sz="1000" dirty="0" err="1"/>
              <a:t>heli</a:t>
            </a:r>
            <a:r>
              <a:rPr lang="en-US" sz="1000" dirty="0" smtClean="0"/>
              <a:t>,</a:t>
            </a:r>
          </a:p>
          <a:p>
            <a:pPr>
              <a:spcBef>
                <a:spcPts val="0"/>
              </a:spcBef>
            </a:pPr>
            <a:r>
              <a:rPr lang="en-US" sz="1000" dirty="0"/>
              <a:t> </a:t>
            </a:r>
            <a:r>
              <a:rPr lang="en-US" sz="1000" dirty="0" smtClean="0"/>
              <a:t>   ;; </a:t>
            </a:r>
            <a:r>
              <a:rPr lang="en-US" sz="1000" dirty="0"/>
              <a:t>relative to </a:t>
            </a:r>
            <a:r>
              <a:rPr lang="en-US" sz="1000" dirty="0" smtClean="0"/>
              <a:t>the </a:t>
            </a:r>
            <a:r>
              <a:rPr lang="en-US" sz="1000" dirty="0" err="1"/>
              <a:t>heli's</a:t>
            </a:r>
            <a:r>
              <a:rPr lang="en-US" sz="1000" dirty="0"/>
              <a:t> center.  Else any value.</a:t>
            </a:r>
          </a:p>
          <a:p>
            <a:pPr>
              <a:spcBef>
                <a:spcPts val="0"/>
              </a:spcBef>
            </a:pPr>
            <a:r>
              <a:rPr lang="en-US" sz="1000" dirty="0"/>
              <a:t>    (</a:t>
            </a:r>
            <a:r>
              <a:rPr lang="en-US" sz="1000" dirty="0" err="1"/>
              <a:t>init</a:t>
            </a:r>
            <a:r>
              <a:rPr lang="en-US" sz="1000" dirty="0"/>
              <a:t>-field [saved-mx 0] [saved-my 0])</a:t>
            </a:r>
          </a:p>
          <a:p>
            <a:pPr>
              <a:spcBef>
                <a:spcPts val="0"/>
              </a:spcBef>
            </a:pPr>
            <a:endParaRPr lang="en-US" sz="1000" dirty="0"/>
          </a:p>
          <a:p>
            <a:pPr>
              <a:spcBef>
                <a:spcPts val="0"/>
              </a:spcBef>
            </a:pPr>
            <a:r>
              <a:rPr lang="en-US" sz="1000" dirty="0"/>
              <a:t>    </a:t>
            </a:r>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a:t>
            </a:r>
            <a:r>
              <a:rPr lang="en-US" sz="1000" dirty="0"/>
              <a:t>;;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the </a:t>
            </a:r>
            <a:r>
              <a:rPr lang="en-US" sz="1000" dirty="0" err="1"/>
              <a:t>heli's</a:t>
            </a:r>
            <a:r>
              <a:rPr lang="en-US" sz="1000" dirty="0"/>
              <a:t> radius</a:t>
            </a:r>
          </a:p>
          <a:p>
            <a:pPr>
              <a:spcBef>
                <a:spcPts val="0"/>
              </a:spcBef>
            </a:pPr>
            <a:r>
              <a:rPr lang="en-US" sz="1000" dirty="0"/>
              <a:t>    (field [r 15])   </a:t>
            </a:r>
          </a:p>
          <a:p>
            <a:pPr>
              <a:spcBef>
                <a:spcPts val="0"/>
              </a:spcBef>
            </a:pPr>
            <a:r>
              <a:rPr lang="en-US" sz="1000" dirty="0" smtClean="0"/>
              <a:t>    ; </a:t>
            </a:r>
            <a:r>
              <a:rPr lang="en-US" sz="1000" dirty="0"/>
              <a:t>image for displaying the </a:t>
            </a:r>
            <a:r>
              <a:rPr lang="en-US" sz="1000" dirty="0" err="1"/>
              <a:t>heli</a:t>
            </a:r>
            <a:endParaRPr lang="en-US" sz="1000" dirty="0"/>
          </a:p>
          <a:p>
            <a:pPr>
              <a:spcBef>
                <a:spcPts val="0"/>
              </a:spcBef>
            </a:pPr>
            <a:r>
              <a:rPr lang="en-US" sz="1000" dirty="0"/>
              <a:t>    (field [HELI-IMG (circle r "outline" "blue")])</a:t>
            </a:r>
          </a:p>
          <a:p>
            <a:pPr>
              <a:spcBef>
                <a:spcPts val="0"/>
              </a:spcBef>
            </a:pPr>
            <a:r>
              <a:rPr lang="en-US" sz="1000" dirty="0"/>
              <a:t>    ; the </a:t>
            </a:r>
            <a:r>
              <a:rPr lang="en-US" sz="1000" dirty="0" err="1"/>
              <a:t>heli's</a:t>
            </a:r>
            <a:r>
              <a:rPr lang="en-US" sz="1000" dirty="0"/>
              <a:t> speed, in </a:t>
            </a:r>
            <a:r>
              <a:rPr lang="en-US" sz="1000" dirty="0" smtClean="0"/>
              <a:t>pixels/tick.</a:t>
            </a:r>
          </a:p>
          <a:p>
            <a:pPr>
              <a:spcBef>
                <a:spcPts val="0"/>
              </a:spcBef>
            </a:pPr>
            <a:r>
              <a:rPr lang="en-US" sz="1000" dirty="0"/>
              <a:t> </a:t>
            </a:r>
            <a:r>
              <a:rPr lang="en-US" sz="1000" dirty="0" smtClean="0"/>
              <a:t>   ; negative means that it moves upwards.</a:t>
            </a:r>
            <a:endParaRPr lang="en-US" sz="1000" dirty="0"/>
          </a:p>
          <a:p>
            <a:pPr>
              <a:spcBef>
                <a:spcPts val="0"/>
              </a:spcBef>
            </a:pPr>
            <a:r>
              <a:rPr lang="en-US" sz="1000" dirty="0"/>
              <a:t>    (field [HELISPEED -4])                      </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a:t>
            </a:r>
            <a:r>
              <a:rPr lang="en-US" sz="1000" dirty="0" smtClean="0"/>
              <a:t>-&gt; </a:t>
            </a:r>
            <a:r>
              <a:rPr lang="en-US" sz="1000" dirty="0"/>
              <a:t>Heli</a:t>
            </a:r>
          </a:p>
          <a:p>
            <a:pPr>
              <a:spcBef>
                <a:spcPts val="0"/>
              </a:spcBef>
            </a:pPr>
            <a:r>
              <a:rPr lang="en-US" sz="1000" dirty="0"/>
              <a:t>    ;; RETURNS: A </a:t>
            </a:r>
            <a:r>
              <a:rPr lang="en-US" sz="1000" dirty="0" err="1"/>
              <a:t>heli</a:t>
            </a:r>
            <a:r>
              <a:rPr lang="en-US" sz="1000" dirty="0"/>
              <a:t> like this one, but as it </a:t>
            </a:r>
            <a:r>
              <a:rPr lang="en-US" sz="1000" dirty="0" smtClean="0"/>
              <a:t>should</a:t>
            </a:r>
          </a:p>
          <a:p>
            <a:pPr>
              <a:spcBef>
                <a:spcPts val="0"/>
              </a:spcBef>
            </a:pPr>
            <a:r>
              <a:rPr lang="en-US" sz="1000" dirty="0"/>
              <a:t> </a:t>
            </a:r>
            <a:r>
              <a:rPr lang="en-US" sz="1000" dirty="0" smtClean="0"/>
              <a:t>   ;; </a:t>
            </a:r>
            <a:r>
              <a:rPr lang="en-US" sz="1000" dirty="0"/>
              <a:t>be after a </a:t>
            </a:r>
            <a:r>
              <a:rPr lang="en-US" sz="1000" dirty="0" smtClean="0"/>
              <a:t>tick.</a:t>
            </a:r>
            <a:endParaRPr lang="en-US" sz="1000" dirty="0"/>
          </a:p>
          <a:p>
            <a:pPr>
              <a:spcBef>
                <a:spcPts val="0"/>
              </a:spcBef>
            </a:pPr>
            <a:r>
              <a:rPr lang="en-US" sz="1000" dirty="0"/>
              <a:t>    ;; </a:t>
            </a:r>
            <a:r>
              <a:rPr lang="en-US" sz="1000" dirty="0" smtClean="0"/>
              <a:t>DETAILS: a </a:t>
            </a:r>
            <a:r>
              <a:rPr lang="en-US" sz="1000" dirty="0"/>
              <a:t>selected </a:t>
            </a:r>
            <a:r>
              <a:rPr lang="en-US" sz="1000" dirty="0" err="1"/>
              <a:t>heli</a:t>
            </a:r>
            <a:r>
              <a:rPr lang="en-US" sz="1000" dirty="0"/>
              <a:t> doesn't move</a:t>
            </a:r>
            <a:r>
              <a:rPr lang="en-US" sz="1000" dirty="0" smtClean="0"/>
              <a:t>. An</a:t>
            </a:r>
          </a:p>
          <a:p>
            <a:pPr>
              <a:spcBef>
                <a:spcPts val="0"/>
              </a:spcBef>
            </a:pPr>
            <a:r>
              <a:rPr lang="en-US" sz="1000" dirty="0"/>
              <a:t> </a:t>
            </a:r>
            <a:r>
              <a:rPr lang="en-US" sz="1000" dirty="0" smtClean="0"/>
              <a:t>   ;; unselected </a:t>
            </a:r>
            <a:r>
              <a:rPr lang="en-US" sz="1000" dirty="0" err="1" smtClean="0"/>
              <a:t>heli</a:t>
            </a:r>
            <a:r>
              <a:rPr lang="en-US" sz="1000" dirty="0" smtClean="0"/>
              <a:t> moves vertically by HELISPEED.</a:t>
            </a:r>
            <a:endParaRPr lang="en-US" sz="1000" dirty="0"/>
          </a:p>
          <a:p>
            <a:pPr>
              <a:spcBef>
                <a:spcPts val="0"/>
              </a:spcBef>
            </a:pPr>
            <a:r>
              <a:rPr lang="en-US" sz="1000" dirty="0"/>
              <a:t>    ;; STRATEGY: Cases on selected?</a:t>
            </a:r>
          </a:p>
          <a:p>
            <a:pPr>
              <a:spcBef>
                <a:spcPts val="0"/>
              </a:spcBef>
            </a:pPr>
            <a:r>
              <a:rPr lang="en-US" sz="1000" dirty="0"/>
              <a:t>    (define/public (after-tick)</a:t>
            </a:r>
          </a:p>
          <a:p>
            <a:pPr>
              <a:spcBef>
                <a:spcPts val="0"/>
              </a:spcBef>
            </a:pPr>
            <a:r>
              <a:rPr lang="en-US" sz="1000" dirty="0"/>
              <a:t>      (if selected?</a:t>
            </a:r>
          </a:p>
          <a:p>
            <a:pPr>
              <a:spcBef>
                <a:spcPts val="0"/>
              </a:spcBef>
            </a:pPr>
            <a:r>
              <a:rPr lang="en-US" sz="1000" dirty="0"/>
              <a:t>        this</a:t>
            </a:r>
          </a:p>
          <a:p>
            <a:pPr>
              <a:spcBef>
                <a:spcPts val="0"/>
              </a:spcBef>
            </a:pPr>
            <a:r>
              <a:rPr lang="en-US" sz="1000" dirty="0"/>
              <a:t>        (new Heli%</a:t>
            </a:r>
          </a:p>
          <a:p>
            <a:pPr>
              <a:spcBef>
                <a:spcPts val="0"/>
              </a:spcBef>
            </a:pPr>
            <a:r>
              <a:rPr lang="en-US" sz="1000" dirty="0"/>
              <a:t>          [x x]</a:t>
            </a:r>
          </a:p>
          <a:p>
            <a:pPr>
              <a:spcBef>
                <a:spcPts val="0"/>
              </a:spcBef>
            </a:pPr>
            <a:r>
              <a:rPr lang="en-US" sz="1000" dirty="0"/>
              <a:t>          [y (+ y HELISPEED)]</a:t>
            </a:r>
          </a:p>
          <a:p>
            <a:pPr>
              <a:spcBef>
                <a:spcPts val="0"/>
              </a:spcBef>
            </a:pPr>
            <a:r>
              <a:rPr lang="en-US" sz="1000" dirty="0"/>
              <a:t>          [selected? selected?]</a:t>
            </a:r>
          </a:p>
          <a:p>
            <a:pPr>
              <a:spcBef>
                <a:spcPts val="0"/>
              </a:spcBef>
            </a:pPr>
            <a:r>
              <a:rPr lang="en-US" sz="1000" dirty="0"/>
              <a:t>          [saved-mx saved-mx]</a:t>
            </a:r>
          </a:p>
          <a:p>
            <a:pPr>
              <a:spcBef>
                <a:spcPts val="0"/>
              </a:spcBef>
            </a:pPr>
            <a:r>
              <a:rPr lang="en-US" sz="1000" dirty="0"/>
              <a:t>          [saved-my saved-my])))</a:t>
            </a:r>
          </a:p>
          <a:p>
            <a:pPr>
              <a:spcBef>
                <a:spcPts val="0"/>
              </a:spcBef>
            </a:pPr>
            <a:r>
              <a:rPr lang="en-US" sz="1000" dirty="0"/>
              <a:t>    </a:t>
            </a:r>
            <a:endParaRPr lang="en-US" sz="1000" dirty="0" smtClean="0"/>
          </a:p>
        </p:txBody>
      </p:sp>
      <p:sp>
        <p:nvSpPr>
          <p:cNvPr id="5" name="Slide Number Placeholder 4"/>
          <p:cNvSpPr>
            <a:spLocks noGrp="1"/>
          </p:cNvSpPr>
          <p:nvPr>
            <p:ph type="sldNum" sz="quarter" idx="12"/>
          </p:nvPr>
        </p:nvSpPr>
        <p:spPr/>
        <p:txBody>
          <a:bodyPr/>
          <a:lstStyle/>
          <a:p>
            <a:fld id="{2AF3B5EA-18B6-4040-9F78-6052AF49C681}" type="slidenum">
              <a:rPr lang="en-US" smtClean="0"/>
              <a:t>21</a:t>
            </a:fld>
            <a:endParaRPr lang="en-US"/>
          </a:p>
        </p:txBody>
      </p:sp>
      <p:sp>
        <p:nvSpPr>
          <p:cNvPr id="6" name="Rectangle 5"/>
          <p:cNvSpPr/>
          <p:nvPr/>
        </p:nvSpPr>
        <p:spPr>
          <a:xfrm>
            <a:off x="687823" y="5122258"/>
            <a:ext cx="3382471" cy="123409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Note how we’ve put an interpretation on each of the fields of the object.   This is just like what we did when we put an interpretation on each of the fields of a </a:t>
            </a:r>
            <a:r>
              <a:rPr lang="en-US" sz="1200" b="1" dirty="0" err="1" smtClean="0">
                <a:solidFill>
                  <a:schemeClr val="tx1"/>
                </a:solidFill>
              </a:rPr>
              <a:t>struct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381135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(2)</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smtClean="0"/>
              <a:t>   </a:t>
            </a:r>
            <a:endParaRPr lang="en-US" sz="1000" dirty="0"/>
          </a:p>
          <a:p>
            <a:pPr>
              <a:spcBef>
                <a:spcPts val="0"/>
              </a:spcBef>
            </a:pPr>
            <a:r>
              <a:rPr lang="en-US" sz="1000" dirty="0"/>
              <a:t>    ;; after-key-event : </a:t>
            </a:r>
            <a:r>
              <a:rPr lang="en-US" sz="1000" dirty="0" err="1"/>
              <a:t>KeyEvent</a:t>
            </a:r>
            <a:r>
              <a:rPr lang="en-US" sz="1000" dirty="0"/>
              <a:t> -&gt; Heli</a:t>
            </a:r>
          </a:p>
          <a:p>
            <a:pPr>
              <a:spcBef>
                <a:spcPts val="0"/>
              </a:spcBef>
            </a:pPr>
            <a:r>
              <a:rPr lang="en-US" sz="1000" dirty="0"/>
              <a:t>    ;; RETURNS: A </a:t>
            </a:r>
            <a:r>
              <a:rPr lang="en-US" sz="1000" dirty="0" err="1" smtClean="0"/>
              <a:t>heli</a:t>
            </a:r>
            <a:r>
              <a:rPr lang="en-US" sz="1000" dirty="0" smtClean="0"/>
              <a:t> like </a:t>
            </a:r>
            <a:r>
              <a:rPr lang="en-US" sz="1000" dirty="0"/>
              <a:t>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the given </a:t>
            </a:r>
            <a:r>
              <a:rPr lang="en-US" sz="1000" dirty="0"/>
              <a:t>key event.</a:t>
            </a:r>
          </a:p>
          <a:p>
            <a:pPr>
              <a:spcBef>
                <a:spcPts val="0"/>
              </a:spcBef>
            </a:pPr>
            <a:r>
              <a:rPr lang="en-US" sz="1000" dirty="0"/>
              <a:t>    ;; DETAILS: a </a:t>
            </a:r>
            <a:r>
              <a:rPr lang="en-US" sz="1000" dirty="0" err="1"/>
              <a:t>heli</a:t>
            </a:r>
            <a:r>
              <a:rPr lang="en-US" sz="1000" dirty="0"/>
              <a:t> ignores key events</a:t>
            </a:r>
          </a:p>
          <a:p>
            <a:pPr>
              <a:spcBef>
                <a:spcPts val="0"/>
              </a:spcBef>
            </a:pPr>
            <a:r>
              <a:rPr lang="en-US" sz="1000" dirty="0"/>
              <a:t>    (define/public (after-key-event </a:t>
            </a:r>
            <a:r>
              <a:rPr lang="en-US" sz="1000" dirty="0" err="1"/>
              <a:t>kev</a:t>
            </a:r>
            <a:r>
              <a:rPr lang="en-US" sz="1000" dirty="0"/>
              <a:t>)</a:t>
            </a:r>
          </a:p>
          <a:p>
            <a:pPr>
              <a:spcBef>
                <a:spcPts val="0"/>
              </a:spcBef>
            </a:pPr>
            <a:r>
              <a:rPr lang="en-US" sz="1000" dirty="0"/>
              <a:t>      this)      </a:t>
            </a:r>
          </a:p>
          <a:p>
            <a:pPr>
              <a:spcBef>
                <a:spcPts val="0"/>
              </a:spcBef>
            </a:pPr>
            <a:r>
              <a:rPr lang="en-US" sz="1000" dirty="0"/>
              <a:t>    </a:t>
            </a:r>
          </a:p>
          <a:p>
            <a:pPr>
              <a:spcBef>
                <a:spcPts val="0"/>
              </a:spcBef>
            </a:pPr>
            <a:r>
              <a:rPr lang="en-US" sz="1000" dirty="0"/>
              <a:t>    </a:t>
            </a:r>
            <a:r>
              <a:rPr lang="en-US" sz="1000" dirty="0" smtClean="0"/>
              <a:t>;; </a:t>
            </a:r>
            <a:r>
              <a:rPr lang="en-US" sz="1000" dirty="0"/>
              <a:t>after-button-down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button-down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t>
            </a:r>
            <a:r>
              <a:rPr lang="en-US" sz="1000" dirty="0" smtClean="0"/>
              <a:t>a button-down event at the given</a:t>
            </a:r>
          </a:p>
          <a:p>
            <a:pPr>
              <a:spcBef>
                <a:spcPts val="0"/>
              </a:spcBef>
            </a:pPr>
            <a:r>
              <a:rPr lang="en-US" sz="1000" dirty="0"/>
              <a:t> </a:t>
            </a:r>
            <a:r>
              <a:rPr lang="en-US" sz="1000" dirty="0" smtClean="0"/>
              <a:t>   ;; location.</a:t>
            </a:r>
            <a:endParaRPr lang="en-US" sz="1000" dirty="0"/>
          </a:p>
          <a:p>
            <a:pPr>
              <a:spcBef>
                <a:spcPts val="0"/>
              </a:spcBef>
            </a:pPr>
            <a:r>
              <a:rPr lang="en-US" sz="1000" dirty="0"/>
              <a:t>    </a:t>
            </a:r>
            <a:r>
              <a:rPr lang="en-US" sz="1000" dirty="0" smtClean="0"/>
              <a:t>;;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a:t>    (define/public (after-button-down mx my)</a:t>
            </a:r>
          </a:p>
          <a:p>
            <a:pPr>
              <a:spcBef>
                <a:spcPts val="0"/>
              </a:spcBef>
            </a:pPr>
            <a:r>
              <a:rPr lang="en-US" sz="1000" dirty="0"/>
              <a:t>      (if (in-</a:t>
            </a:r>
            <a:r>
              <a:rPr lang="en-US" sz="1000" dirty="0" err="1"/>
              <a:t>heli</a:t>
            </a:r>
            <a:r>
              <a:rPr lang="en-US" sz="1000" dirty="0"/>
              <a:t>? mx my)</a:t>
            </a:r>
          </a:p>
          <a:p>
            <a:pPr>
              <a:spcBef>
                <a:spcPts val="0"/>
              </a:spcBef>
            </a:pPr>
            <a:r>
              <a:rPr lang="en-US" sz="1000" dirty="0"/>
              <a:t>        (new Heli%</a:t>
            </a:r>
          </a:p>
          <a:p>
            <a:pPr>
              <a:spcBef>
                <a:spcPts val="0"/>
              </a:spcBef>
            </a:pPr>
            <a:r>
              <a:rPr lang="en-US" sz="1000" dirty="0"/>
              <a:t>          [x x][y y]</a:t>
            </a:r>
          </a:p>
          <a:p>
            <a:pPr>
              <a:spcBef>
                <a:spcPts val="0"/>
              </a:spcBef>
            </a:pPr>
            <a:r>
              <a:rPr lang="en-US" sz="1000" dirty="0"/>
              <a:t>          [selected? true]</a:t>
            </a:r>
          </a:p>
          <a:p>
            <a:pPr>
              <a:spcBef>
                <a:spcPts val="0"/>
              </a:spcBef>
            </a:pPr>
            <a:r>
              <a:rPr lang="en-US" sz="1000" dirty="0"/>
              <a:t>          [saved-mx (- mx x)]</a:t>
            </a:r>
          </a:p>
          <a:p>
            <a:pPr>
              <a:spcBef>
                <a:spcPts val="0"/>
              </a:spcBef>
            </a:pPr>
            <a:r>
              <a:rPr lang="en-US" sz="1000" dirty="0"/>
              <a:t>          [saved-my (- my y)])</a:t>
            </a:r>
          </a:p>
          <a:p>
            <a:pPr>
              <a:spcBef>
                <a:spcPts val="0"/>
              </a:spcBef>
            </a:pPr>
            <a:r>
              <a:rPr lang="en-US" sz="1000" dirty="0"/>
              <a:t>        this))</a:t>
            </a:r>
          </a:p>
          <a:p>
            <a:pPr>
              <a:spcBef>
                <a:spcPts val="0"/>
              </a:spcBef>
            </a:pPr>
            <a:endParaRPr lang="en-US" sz="1000" dirty="0"/>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 </a:t>
            </a:r>
            <a:r>
              <a:rPr lang="en-US" sz="1000" dirty="0"/>
              <a:t>after-button-up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button-up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 </a:t>
            </a:r>
            <a:r>
              <a:rPr lang="en-US" sz="1000" dirty="0" smtClean="0"/>
              <a:t>button-up </a:t>
            </a:r>
            <a:r>
              <a:rPr lang="en-US" sz="1000" dirty="0"/>
              <a:t>event at the given</a:t>
            </a:r>
          </a:p>
          <a:p>
            <a:pPr>
              <a:spcBef>
                <a:spcPts val="0"/>
              </a:spcBef>
            </a:pPr>
            <a:r>
              <a:rPr lang="en-US" sz="1000" dirty="0"/>
              <a:t>    ;; location</a:t>
            </a:r>
            <a:r>
              <a:rPr lang="en-US" sz="1000" dirty="0" smtClean="0"/>
              <a:t>.</a:t>
            </a:r>
          </a:p>
          <a:p>
            <a:pPr>
              <a:spcBef>
                <a:spcPts val="0"/>
              </a:spcBef>
            </a:pPr>
            <a:r>
              <a:rPr lang="en-US" sz="1000" dirty="0"/>
              <a:t> </a:t>
            </a:r>
            <a:r>
              <a:rPr lang="en-US" sz="1000" dirty="0" smtClean="0"/>
              <a:t>   ;; DETAILS: </a:t>
            </a:r>
            <a:r>
              <a:rPr lang="en-US" sz="1000" dirty="0"/>
              <a:t>If the </a:t>
            </a:r>
            <a:r>
              <a:rPr lang="en-US" sz="1000" dirty="0" err="1"/>
              <a:t>heli</a:t>
            </a:r>
            <a:r>
              <a:rPr lang="en-US" sz="1000" dirty="0"/>
              <a:t> is selected, then </a:t>
            </a:r>
            <a:r>
              <a:rPr lang="en-US" sz="1000" dirty="0" smtClean="0"/>
              <a:t>unselect</a:t>
            </a:r>
          </a:p>
          <a:p>
            <a:pPr>
              <a:spcBef>
                <a:spcPts val="0"/>
              </a:spcBef>
            </a:pPr>
            <a:r>
              <a:rPr lang="en-US" sz="1000" dirty="0"/>
              <a:t> </a:t>
            </a:r>
            <a:r>
              <a:rPr lang="en-US" sz="1000" dirty="0" smtClean="0"/>
              <a:t>   ;; it, otherwise ignore.</a:t>
            </a:r>
          </a:p>
          <a:p>
            <a:pPr>
              <a:spcBef>
                <a:spcPts val="0"/>
              </a:spcBef>
            </a:pPr>
            <a:r>
              <a:rPr lang="en-US" sz="1000" dirty="0" smtClean="0"/>
              <a:t>    ;;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smtClean="0"/>
              <a:t>    </a:t>
            </a:r>
            <a:r>
              <a:rPr lang="en-US" sz="1000" dirty="0"/>
              <a:t>(define/public (after-button-up mx my</a:t>
            </a:r>
            <a:r>
              <a:rPr lang="en-US" sz="1000" dirty="0" smtClean="0"/>
              <a:t>)</a:t>
            </a:r>
          </a:p>
          <a:p>
            <a:pPr>
              <a:spcBef>
                <a:spcPts val="0"/>
              </a:spcBef>
            </a:pPr>
            <a:r>
              <a:rPr lang="en-US" sz="1000" dirty="0"/>
              <a:t> </a:t>
            </a:r>
            <a:r>
              <a:rPr lang="en-US" sz="1000" dirty="0" smtClean="0"/>
              <a:t>     ...etc...)</a:t>
            </a:r>
            <a:endParaRPr lang="en-US" sz="1000" dirty="0"/>
          </a:p>
          <a:p>
            <a:pPr>
              <a:spcBef>
                <a:spcPts val="0"/>
              </a:spcBef>
            </a:pPr>
            <a:endParaRPr lang="en-US" sz="1000" dirty="0"/>
          </a:p>
          <a:p>
            <a:pPr>
              <a:spcBef>
                <a:spcPts val="0"/>
              </a:spcBef>
            </a:pPr>
            <a:endParaRPr lang="en-US" sz="1000" dirty="0"/>
          </a:p>
          <a:p>
            <a:pPr>
              <a:spcBef>
                <a:spcPts val="0"/>
              </a:spcBef>
            </a:pPr>
            <a:r>
              <a:rPr lang="en-US" sz="1000" dirty="0"/>
              <a:t>    </a:t>
            </a:r>
            <a:r>
              <a:rPr lang="en-US" sz="1000" dirty="0" smtClean="0"/>
              <a:t>;; </a:t>
            </a:r>
            <a:r>
              <a:rPr lang="en-US" sz="1000" dirty="0"/>
              <a:t>after-drag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drag </a:t>
            </a:r>
            <a:r>
              <a:rPr lang="en-US" sz="1000" dirty="0" smtClean="0"/>
              <a:t>event</a:t>
            </a:r>
          </a:p>
          <a:p>
            <a:pPr>
              <a:spcBef>
                <a:spcPts val="0"/>
              </a:spcBef>
            </a:pPr>
            <a:r>
              <a:rPr lang="en-US" sz="1000" dirty="0"/>
              <a:t> </a:t>
            </a:r>
            <a:r>
              <a:rPr lang="en-US" sz="1000" dirty="0" smtClean="0"/>
              <a:t>   ;; ...etc...</a:t>
            </a:r>
          </a:p>
          <a:p>
            <a:pPr>
              <a:spcBef>
                <a:spcPts val="0"/>
              </a:spcBef>
            </a:pPr>
            <a:r>
              <a:rPr lang="en-US" sz="1000" dirty="0" smtClean="0"/>
              <a:t>    </a:t>
            </a:r>
            <a:r>
              <a:rPr lang="en-US" sz="1000" dirty="0"/>
              <a:t>(define/public (after-drag mx my</a:t>
            </a:r>
            <a:r>
              <a:rPr lang="en-US" sz="1000" dirty="0" smtClean="0"/>
              <a:t>) ...etc...)</a:t>
            </a:r>
            <a:endParaRPr lang="en-US" sz="1000" dirty="0"/>
          </a:p>
          <a:p>
            <a:pPr>
              <a:spcBef>
                <a:spcPts val="0"/>
              </a:spcBef>
            </a:pPr>
            <a:r>
              <a:rPr lang="en-US" sz="1000" dirty="0"/>
              <a:t>      </a:t>
            </a:r>
          </a:p>
          <a:p>
            <a:pPr>
              <a:spcBef>
                <a:spcPts val="0"/>
              </a:spcBef>
            </a:pPr>
            <a:endParaRPr lang="en-US" sz="1000" dirty="0"/>
          </a:p>
          <a:p>
            <a:pPr>
              <a:spcBef>
                <a:spcPts val="0"/>
              </a:spcBef>
            </a:pPr>
            <a:r>
              <a:rPr lang="en-US" sz="1000" dirty="0"/>
              <a:t>    ;; 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err="1"/>
              <a:t>heli</a:t>
            </a:r>
            <a:r>
              <a:rPr lang="en-US" sz="1000" dirty="0"/>
              <a:t> </a:t>
            </a:r>
            <a:r>
              <a:rPr lang="en-US" sz="1000" dirty="0" smtClean="0"/>
              <a:t>painted </a:t>
            </a:r>
            <a:r>
              <a:rPr lang="en-US" sz="1000" dirty="0"/>
              <a:t>on it.</a:t>
            </a:r>
          </a:p>
          <a:p>
            <a:pPr>
              <a:spcBef>
                <a:spcPts val="0"/>
              </a:spcBef>
            </a:pPr>
            <a:r>
              <a:rPr lang="en-US" sz="1000" dirty="0"/>
              <a:t>    (define/public (add-to-scene scene)</a:t>
            </a:r>
          </a:p>
          <a:p>
            <a:pPr>
              <a:spcBef>
                <a:spcPts val="0"/>
              </a:spcBef>
            </a:pPr>
            <a:r>
              <a:rPr lang="en-US" sz="1000" dirty="0"/>
              <a:t>      (place-image HELI-IMG x y scene))</a:t>
            </a:r>
          </a:p>
          <a:p>
            <a:pPr>
              <a:spcBef>
                <a:spcPts val="0"/>
              </a:spcBef>
            </a:pPr>
            <a:r>
              <a:rPr lang="en-US" sz="1000" dirty="0"/>
              <a:t>    </a:t>
            </a:r>
          </a:p>
          <a:p>
            <a:pPr>
              <a:spcBef>
                <a:spcPts val="0"/>
              </a:spcBef>
            </a:pPr>
            <a:r>
              <a:rPr lang="en-US" sz="1000" dirty="0"/>
              <a:t>    </a:t>
            </a:r>
          </a:p>
        </p:txBody>
      </p:sp>
      <p:sp>
        <p:nvSpPr>
          <p:cNvPr id="5" name="Slide Number Placeholder 4"/>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17342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(3)</a:t>
            </a:r>
            <a:endParaRPr lang="en-US" dirty="0"/>
          </a:p>
        </p:txBody>
      </p:sp>
      <p:sp>
        <p:nvSpPr>
          <p:cNvPr id="3" name="Content Placeholder 2"/>
          <p:cNvSpPr>
            <a:spLocks noGrp="1"/>
          </p:cNvSpPr>
          <p:nvPr>
            <p:ph sz="half" idx="1"/>
          </p:nvPr>
        </p:nvSpPr>
        <p:spPr/>
        <p:txBody>
          <a:bodyPr>
            <a:normAutofit/>
          </a:bodyPr>
          <a:lstStyle/>
          <a:p>
            <a:pPr>
              <a:spcBef>
                <a:spcPts val="0"/>
              </a:spcBef>
            </a:pPr>
            <a:r>
              <a:rPr lang="en-US" sz="1000" dirty="0"/>
              <a:t>;; in-</a:t>
            </a:r>
            <a:r>
              <a:rPr lang="en-US" sz="1000" dirty="0" err="1"/>
              <a:t>heli</a:t>
            </a:r>
            <a:r>
              <a:rPr lang="en-US" sz="1000" dirty="0"/>
              <a:t>? : Integer </a:t>
            </a:r>
            <a:r>
              <a:rPr lang="en-US" sz="1000" dirty="0" err="1"/>
              <a:t>Integer</a:t>
            </a:r>
            <a:r>
              <a:rPr lang="en-US" sz="1000" dirty="0"/>
              <a:t> -&gt; Boolean</a:t>
            </a:r>
          </a:p>
          <a:p>
            <a:pPr>
              <a:spcBef>
                <a:spcPts val="0"/>
              </a:spcBef>
            </a:pPr>
            <a:r>
              <a:rPr lang="en-US" sz="1000" dirty="0"/>
              <a:t>    ;; GIVEN: a location on the canvas</a:t>
            </a:r>
          </a:p>
          <a:p>
            <a:pPr>
              <a:spcBef>
                <a:spcPts val="0"/>
              </a:spcBef>
            </a:pPr>
            <a:r>
              <a:rPr lang="en-US" sz="1000" dirty="0"/>
              <a:t>    ;; RETURNS: true </a:t>
            </a:r>
            <a:r>
              <a:rPr lang="en-US" sz="1000" dirty="0" err="1"/>
              <a:t>iff</a:t>
            </a:r>
            <a:r>
              <a:rPr lang="en-US" sz="1000" dirty="0"/>
              <a:t> the location is inside </a:t>
            </a:r>
            <a:r>
              <a:rPr lang="en-US" sz="1000" dirty="0" smtClean="0"/>
              <a:t>this</a:t>
            </a:r>
          </a:p>
          <a:p>
            <a:pPr>
              <a:spcBef>
                <a:spcPts val="0"/>
              </a:spcBef>
            </a:pPr>
            <a:r>
              <a:rPr lang="en-US" sz="1000" dirty="0" smtClean="0"/>
              <a:t>    ;; </a:t>
            </a:r>
            <a:r>
              <a:rPr lang="en-US" sz="1000" dirty="0" err="1"/>
              <a:t>heli</a:t>
            </a:r>
            <a:r>
              <a:rPr lang="en-US" sz="1000" dirty="0" smtClean="0"/>
              <a:t>.</a:t>
            </a:r>
          </a:p>
          <a:p>
            <a:pPr>
              <a:spcBef>
                <a:spcPts val="0"/>
              </a:spcBef>
            </a:pPr>
            <a:endParaRPr lang="en-US" sz="1000" dirty="0"/>
          </a:p>
          <a:p>
            <a:pPr>
              <a:spcBef>
                <a:spcPts val="0"/>
              </a:spcBef>
            </a:pPr>
            <a:r>
              <a:rPr lang="en-US" sz="1000" dirty="0"/>
              <a:t>    (define (in-</a:t>
            </a:r>
            <a:r>
              <a:rPr lang="en-US" sz="1000" dirty="0" err="1"/>
              <a:t>heli</a:t>
            </a:r>
            <a:r>
              <a:rPr lang="en-US" sz="1000" dirty="0"/>
              <a:t>? other-x other-y)</a:t>
            </a:r>
          </a:p>
          <a:p>
            <a:pPr>
              <a:spcBef>
                <a:spcPts val="0"/>
              </a:spcBef>
            </a:pPr>
            <a:r>
              <a:rPr lang="en-US" sz="1000" dirty="0"/>
              <a:t>      (&lt;= (+ (</a:t>
            </a:r>
            <a:r>
              <a:rPr lang="en-US" sz="1000" dirty="0" err="1"/>
              <a:t>sqr</a:t>
            </a:r>
            <a:r>
              <a:rPr lang="en-US" sz="1000" dirty="0"/>
              <a:t> (- x other-x)) (</a:t>
            </a:r>
            <a:r>
              <a:rPr lang="en-US" sz="1000" dirty="0" err="1"/>
              <a:t>sqr</a:t>
            </a:r>
            <a:r>
              <a:rPr lang="en-US" sz="1000" dirty="0"/>
              <a:t> (- y other-y)))</a:t>
            </a:r>
          </a:p>
          <a:p>
            <a:pPr>
              <a:spcBef>
                <a:spcPts val="0"/>
              </a:spcBef>
            </a:pPr>
            <a:r>
              <a:rPr lang="en-US" sz="1000" dirty="0"/>
              <a:t>          (</a:t>
            </a:r>
            <a:r>
              <a:rPr lang="en-US" sz="1000" dirty="0" err="1"/>
              <a:t>sqr</a:t>
            </a:r>
            <a:r>
              <a:rPr lang="en-US" sz="1000" dirty="0"/>
              <a:t> r)))</a:t>
            </a:r>
          </a:p>
          <a:p>
            <a:pPr>
              <a:spcBef>
                <a:spcPts val="0"/>
              </a:spcBef>
            </a:pPr>
            <a:endParaRPr lang="en-US" sz="1000" dirty="0"/>
          </a:p>
          <a:p>
            <a:pPr>
              <a:spcBef>
                <a:spcPts val="0"/>
              </a:spcBef>
            </a:pPr>
            <a:r>
              <a:rPr lang="en-US" sz="1000" dirty="0"/>
              <a:t>    ;; test methods, to probe the </a:t>
            </a:r>
            <a:r>
              <a:rPr lang="en-US" sz="1000" dirty="0" err="1"/>
              <a:t>heli</a:t>
            </a:r>
            <a:r>
              <a:rPr lang="en-US" sz="1000" dirty="0"/>
              <a:t> state.  </a:t>
            </a:r>
            <a:endParaRPr lang="en-US" sz="1000" dirty="0" smtClean="0"/>
          </a:p>
          <a:p>
            <a:pPr>
              <a:spcBef>
                <a:spcPts val="0"/>
              </a:spcBef>
            </a:pPr>
            <a:r>
              <a:rPr lang="en-US" sz="1000" dirty="0"/>
              <a:t> </a:t>
            </a:r>
            <a:r>
              <a:rPr lang="en-US" sz="1000" dirty="0" smtClean="0"/>
              <a:t>   ;; Note </a:t>
            </a:r>
            <a:r>
              <a:rPr lang="en-US" sz="1000" dirty="0"/>
              <a:t>that we don't </a:t>
            </a:r>
            <a:r>
              <a:rPr lang="en-US" sz="1000" dirty="0" smtClean="0"/>
              <a:t>have a </a:t>
            </a:r>
            <a:r>
              <a:rPr lang="en-US" sz="1000" dirty="0"/>
              <a:t>probe for radius</a:t>
            </a:r>
            <a:r>
              <a:rPr lang="en-US" sz="1000" dirty="0" smtClean="0"/>
              <a:t>.</a:t>
            </a:r>
          </a:p>
          <a:p>
            <a:pPr>
              <a:spcBef>
                <a:spcPts val="0"/>
              </a:spcBef>
            </a:pPr>
            <a:endParaRPr lang="en-US" sz="1000" dirty="0"/>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for-test:x</a:t>
            </a:r>
            <a:r>
              <a:rPr lang="en-US" sz="1000" dirty="0"/>
              <a:t>) x)</a:t>
            </a:r>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for-test:y</a:t>
            </a:r>
            <a:r>
              <a:rPr lang="en-US" sz="1000" dirty="0"/>
              <a:t>) y)</a:t>
            </a:r>
          </a:p>
          <a:p>
            <a:pPr>
              <a:spcBef>
                <a:spcPts val="0"/>
              </a:spcBef>
            </a:pPr>
            <a:r>
              <a:rPr lang="en-US" sz="1000" dirty="0"/>
              <a:t>    ;; -&gt; Boolean</a:t>
            </a:r>
          </a:p>
          <a:p>
            <a:pPr>
              <a:spcBef>
                <a:spcPts val="0"/>
              </a:spcBef>
            </a:pPr>
            <a:r>
              <a:rPr lang="en-US" sz="1000" dirty="0"/>
              <a:t>    (define/public (</a:t>
            </a:r>
            <a:r>
              <a:rPr lang="en-US" sz="1000" dirty="0" err="1"/>
              <a:t>for-test:selected</a:t>
            </a:r>
            <a:r>
              <a:rPr lang="en-US" sz="1000" dirty="0"/>
              <a:t>?) selected?)</a:t>
            </a:r>
          </a:p>
          <a:p>
            <a:pPr>
              <a:spcBef>
                <a:spcPts val="0"/>
              </a:spcBef>
            </a:pPr>
            <a:r>
              <a:rPr lang="en-US" sz="1000" dirty="0" smtClean="0"/>
              <a:t>    </a:t>
            </a:r>
            <a:r>
              <a:rPr lang="en-US" sz="1000" dirty="0"/>
              <a:t>;; -&gt; (list </a:t>
            </a:r>
            <a:r>
              <a:rPr lang="en-US" sz="1000" dirty="0" err="1"/>
              <a:t>Int</a:t>
            </a:r>
            <a:r>
              <a:rPr lang="en-US" sz="1000" dirty="0"/>
              <a:t> </a:t>
            </a:r>
            <a:r>
              <a:rPr lang="en-US" sz="1000" dirty="0" err="1"/>
              <a:t>Int</a:t>
            </a:r>
            <a:r>
              <a:rPr lang="en-US" sz="1000" dirty="0"/>
              <a:t> Boolean)</a:t>
            </a:r>
          </a:p>
          <a:p>
            <a:pPr>
              <a:spcBef>
                <a:spcPts val="0"/>
              </a:spcBef>
            </a:pPr>
            <a:r>
              <a:rPr lang="en-US" sz="1000" dirty="0"/>
              <a:t>    (define/public (</a:t>
            </a:r>
            <a:r>
              <a:rPr lang="en-US" sz="1000" dirty="0" err="1"/>
              <a:t>for-test:heli-state</a:t>
            </a:r>
            <a:r>
              <a:rPr lang="en-US" sz="1000" dirty="0" smtClean="0"/>
              <a:t>)</a:t>
            </a:r>
          </a:p>
          <a:p>
            <a:pPr>
              <a:spcBef>
                <a:spcPts val="0"/>
              </a:spcBef>
            </a:pPr>
            <a:r>
              <a:rPr lang="en-US" sz="1000" dirty="0"/>
              <a:t> </a:t>
            </a:r>
            <a:r>
              <a:rPr lang="en-US" sz="1000" dirty="0" smtClean="0"/>
              <a:t>     </a:t>
            </a:r>
            <a:r>
              <a:rPr lang="en-US" sz="1000" dirty="0"/>
              <a:t>(list x y selected?))</a:t>
            </a:r>
          </a:p>
          <a:p>
            <a:pPr>
              <a:spcBef>
                <a:spcPts val="0"/>
              </a:spcBef>
            </a:pPr>
            <a:r>
              <a:rPr lang="en-US" sz="1000" dirty="0"/>
              <a:t>    </a:t>
            </a:r>
          </a:p>
          <a:p>
            <a:pPr>
              <a:spcBef>
                <a:spcPts val="0"/>
              </a:spcBef>
            </a:pPr>
            <a:r>
              <a:rPr lang="en-US" sz="1000" dirty="0"/>
              <a:t>    ))</a:t>
            </a:r>
          </a:p>
          <a:p>
            <a:pPr>
              <a:spcBef>
                <a:spcPts val="0"/>
              </a:spcBef>
            </a:pPr>
            <a:endParaRPr lang="en-US" sz="1000" dirty="0"/>
          </a:p>
          <a:p>
            <a:endParaRPr lang="en-US" sz="1000" dirty="0"/>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293557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Let’s  do it again</a:t>
            </a:r>
            <a:endParaRPr lang="en-US" dirty="0"/>
          </a:p>
        </p:txBody>
      </p:sp>
      <p:sp>
        <p:nvSpPr>
          <p:cNvPr id="7" name="Content Placeholder 6"/>
          <p:cNvSpPr>
            <a:spLocks noGrp="1"/>
          </p:cNvSpPr>
          <p:nvPr>
            <p:ph idx="1"/>
          </p:nvPr>
        </p:nvSpPr>
        <p:spPr/>
        <p:txBody>
          <a:bodyPr/>
          <a:lstStyle/>
          <a:p>
            <a:r>
              <a:rPr lang="en-US" dirty="0" smtClean="0"/>
              <a:t>Let’s make the World into an object.</a:t>
            </a:r>
          </a:p>
          <a:p>
            <a:r>
              <a:rPr lang="en-US" dirty="0" smtClean="0"/>
              <a:t>We’ll write a </a:t>
            </a:r>
            <a:r>
              <a:rPr lang="en-US" dirty="0" err="1" smtClean="0"/>
              <a:t>WorldState</a:t>
            </a:r>
            <a:r>
              <a:rPr lang="en-US" dirty="0" smtClean="0"/>
              <a:t>&lt;%&gt; interface and a class </a:t>
            </a:r>
            <a:r>
              <a:rPr lang="en-US" dirty="0" err="1" smtClean="0"/>
              <a:t>WorldState</a:t>
            </a:r>
            <a:r>
              <a:rPr lang="en-US" dirty="0" smtClean="0"/>
              <a:t>% that implements it.</a:t>
            </a:r>
          </a:p>
          <a:p>
            <a:r>
              <a:rPr lang="en-US" dirty="0" smtClean="0"/>
              <a:t>We’ll create an initial world, which is an object of class </a:t>
            </a:r>
            <a:r>
              <a:rPr lang="en-US" dirty="0" err="1" smtClean="0"/>
              <a:t>WorldState</a:t>
            </a:r>
            <a:r>
              <a:rPr lang="en-US" dirty="0" smtClean="0"/>
              <a:t>%.</a:t>
            </a:r>
          </a:p>
          <a:p>
            <a:r>
              <a:rPr lang="en-US" dirty="0" smtClean="0"/>
              <a:t>Our big-bang function will send messages to the world.</a:t>
            </a:r>
          </a:p>
          <a:p>
            <a:pPr marL="0" indent="0">
              <a:buNone/>
            </a:pP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24</a:t>
            </a:fld>
            <a:endParaRPr lang="en-US"/>
          </a:p>
        </p:txBody>
      </p:sp>
      <p:sp>
        <p:nvSpPr>
          <p:cNvPr id="8" name="Rectangle 7"/>
          <p:cNvSpPr/>
          <p:nvPr/>
        </p:nvSpPr>
        <p:spPr>
          <a:xfrm>
            <a:off x="4717143" y="5021943"/>
            <a:ext cx="3614057" cy="133440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Don’t get agitated about World vs </a:t>
            </a:r>
            <a:r>
              <a:rPr lang="en-US" dirty="0" err="1" smtClean="0">
                <a:solidFill>
                  <a:schemeClr val="tx1"/>
                </a:solidFill>
              </a:rPr>
              <a:t>WorldState</a:t>
            </a:r>
            <a:r>
              <a:rPr lang="en-US" dirty="0" smtClean="0">
                <a:solidFill>
                  <a:schemeClr val="tx1"/>
                </a:solidFill>
              </a:rPr>
              <a:t>. I’ve not been entirely consistent about this. </a:t>
            </a:r>
            <a:r>
              <a:rPr lang="en-US" dirty="0" smtClean="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304265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WorldState</a:t>
            </a:r>
            <a:r>
              <a:rPr lang="en-US" dirty="0" smtClean="0"/>
              <a:t>&lt;%&gt; interface</a:t>
            </a:r>
            <a:endParaRPr lang="en-US" dirty="0"/>
          </a:p>
        </p:txBody>
      </p:sp>
      <p:sp>
        <p:nvSpPr>
          <p:cNvPr id="5" name="Content Placeholder 4"/>
          <p:cNvSpPr>
            <a:spLocks noGrp="1"/>
          </p:cNvSpPr>
          <p:nvPr>
            <p:ph idx="1"/>
          </p:nvPr>
        </p:nvSpPr>
        <p:spPr/>
        <p:txBody>
          <a:bodyPr>
            <a:noAutofit/>
          </a:bodyPr>
          <a:lstStyle/>
          <a:p>
            <a:pPr>
              <a:spcBef>
                <a:spcPts val="0"/>
              </a:spcBef>
            </a:pPr>
            <a:r>
              <a:rPr lang="en-US" sz="1200" dirty="0"/>
              <a:t>(define </a:t>
            </a:r>
            <a:r>
              <a:rPr lang="en-US" sz="1200" dirty="0" err="1"/>
              <a:t>WorldState</a:t>
            </a:r>
            <a:r>
              <a:rPr lang="en-US" sz="1200" dirty="0"/>
              <a:t>&lt;%&gt;</a:t>
            </a:r>
          </a:p>
          <a:p>
            <a:pPr>
              <a:spcBef>
                <a:spcPts val="0"/>
              </a:spcBef>
            </a:pPr>
            <a:r>
              <a:rPr lang="en-US" sz="1200" dirty="0"/>
              <a:t>  (interface ()</a:t>
            </a:r>
          </a:p>
          <a:p>
            <a:pPr>
              <a:spcBef>
                <a:spcPts val="0"/>
              </a:spcBef>
            </a:pPr>
            <a:endParaRPr lang="en-US" sz="1200" dirty="0"/>
          </a:p>
          <a:p>
            <a:pPr>
              <a:spcBef>
                <a:spcPts val="0"/>
              </a:spcBef>
            </a:pPr>
            <a:r>
              <a:rPr lang="en-US" sz="1200" dirty="0"/>
              <a:t>    ; -&gt; World</a:t>
            </a:r>
          </a:p>
          <a:p>
            <a:pPr>
              <a:spcBef>
                <a:spcPts val="0"/>
              </a:spcBef>
            </a:pPr>
            <a:r>
              <a:rPr lang="en-US" sz="1200" dirty="0"/>
              <a:t>    ; GIVEN: no arguments</a:t>
            </a:r>
          </a:p>
          <a:p>
            <a:pPr>
              <a:spcBef>
                <a:spcPts val="0"/>
              </a:spcBef>
            </a:pPr>
            <a:r>
              <a:rPr lang="en-US" sz="1200" dirty="0"/>
              <a:t>    ; RETURNS: the state of the world at the next tick</a:t>
            </a:r>
          </a:p>
          <a:p>
            <a:pPr>
              <a:spcBef>
                <a:spcPts val="0"/>
              </a:spcBef>
            </a:pPr>
            <a:r>
              <a:rPr lang="en-US" sz="1200" dirty="0"/>
              <a:t>    after-tick          </a:t>
            </a:r>
          </a:p>
          <a:p>
            <a:pPr>
              <a:spcBef>
                <a:spcPts val="0"/>
              </a:spcBef>
            </a:pPr>
            <a:endParaRPr lang="en-US" sz="1200" dirty="0"/>
          </a:p>
          <a:p>
            <a:pPr>
              <a:spcBef>
                <a:spcPts val="0"/>
              </a:spcBef>
            </a:pPr>
            <a:r>
              <a:rPr lang="en-US" sz="1200" dirty="0"/>
              <a:t>    ; Integer </a:t>
            </a:r>
            <a:r>
              <a:rPr lang="en-US" sz="1200" dirty="0" err="1"/>
              <a:t>Integer</a:t>
            </a:r>
            <a:r>
              <a:rPr lang="en-US" sz="1200" dirty="0"/>
              <a:t> </a:t>
            </a:r>
            <a:r>
              <a:rPr lang="en-US" sz="1200" dirty="0" err="1"/>
              <a:t>MouseEvent</a:t>
            </a:r>
            <a:r>
              <a:rPr lang="en-US" sz="1200" dirty="0"/>
              <a:t>-&gt; World</a:t>
            </a:r>
          </a:p>
          <a:p>
            <a:pPr>
              <a:spcBef>
                <a:spcPts val="0"/>
              </a:spcBef>
            </a:pPr>
            <a:r>
              <a:rPr lang="en-US" sz="1200" dirty="0"/>
              <a:t>    ; GIVEN: a location</a:t>
            </a:r>
          </a:p>
          <a:p>
            <a:pPr>
              <a:spcBef>
                <a:spcPts val="0"/>
              </a:spcBef>
            </a:pPr>
            <a:r>
              <a:rPr lang="en-US" sz="1200" dirty="0"/>
              <a:t>    ; RETURNS: the state of the world that should follow the</a:t>
            </a:r>
          </a:p>
          <a:p>
            <a:pPr>
              <a:spcBef>
                <a:spcPts val="0"/>
              </a:spcBef>
            </a:pPr>
            <a:r>
              <a:rPr lang="en-US" sz="1200" dirty="0"/>
              <a:t>    ; given mouse event at the given location.</a:t>
            </a:r>
          </a:p>
          <a:p>
            <a:pPr>
              <a:spcBef>
                <a:spcPts val="0"/>
              </a:spcBef>
            </a:pPr>
            <a:r>
              <a:rPr lang="en-US" sz="1200" dirty="0"/>
              <a:t>    after-mouse-event</a:t>
            </a:r>
          </a:p>
          <a:p>
            <a:pPr>
              <a:spcBef>
                <a:spcPts val="0"/>
              </a:spcBef>
            </a:pPr>
            <a:endParaRPr lang="en-US" sz="1200" dirty="0"/>
          </a:p>
          <a:p>
            <a:pPr>
              <a:spcBef>
                <a:spcPts val="0"/>
              </a:spcBef>
            </a:pPr>
            <a:endParaRPr lang="en-US" sz="1200" dirty="0"/>
          </a:p>
          <a:p>
            <a:pPr>
              <a:spcBef>
                <a:spcPts val="0"/>
              </a:spcBef>
            </a:pPr>
            <a:r>
              <a:rPr lang="en-US" sz="1200" dirty="0"/>
              <a:t>    ; </a:t>
            </a:r>
            <a:r>
              <a:rPr lang="en-US" sz="1200" dirty="0" err="1"/>
              <a:t>KeyEvent</a:t>
            </a:r>
            <a:r>
              <a:rPr lang="en-US" sz="1200" dirty="0"/>
              <a:t> : </a:t>
            </a:r>
            <a:r>
              <a:rPr lang="en-US" sz="1200" dirty="0" err="1"/>
              <a:t>KeyEvent</a:t>
            </a:r>
            <a:r>
              <a:rPr lang="en-US" sz="1200" dirty="0"/>
              <a:t> -&gt; Widget</a:t>
            </a:r>
          </a:p>
          <a:p>
            <a:pPr>
              <a:spcBef>
                <a:spcPts val="0"/>
              </a:spcBef>
            </a:pPr>
            <a:r>
              <a:rPr lang="en-US" sz="1200" dirty="0"/>
              <a:t>    ; GIVEN: a key event</a:t>
            </a:r>
          </a:p>
          <a:p>
            <a:pPr>
              <a:spcBef>
                <a:spcPts val="0"/>
              </a:spcBef>
            </a:pPr>
            <a:r>
              <a:rPr lang="en-US" sz="1200" dirty="0"/>
              <a:t>    ; RETURNS: the state of the world that should follow the</a:t>
            </a:r>
          </a:p>
          <a:p>
            <a:pPr>
              <a:spcBef>
                <a:spcPts val="0"/>
              </a:spcBef>
            </a:pPr>
            <a:r>
              <a:rPr lang="en-US" sz="1200" dirty="0"/>
              <a:t>    ; given key event</a:t>
            </a:r>
          </a:p>
          <a:p>
            <a:pPr>
              <a:spcBef>
                <a:spcPts val="0"/>
              </a:spcBef>
            </a:pPr>
            <a:r>
              <a:rPr lang="en-US" sz="1200" dirty="0"/>
              <a:t>    after-key-event     </a:t>
            </a:r>
          </a:p>
          <a:p>
            <a:pPr>
              <a:spcBef>
                <a:spcPts val="0"/>
              </a:spcBef>
            </a:pPr>
            <a:endParaRPr lang="en-US" sz="1200" dirty="0"/>
          </a:p>
          <a:p>
            <a:pPr>
              <a:spcBef>
                <a:spcPts val="0"/>
              </a:spcBef>
            </a:pPr>
            <a:r>
              <a:rPr lang="en-US" sz="1200" dirty="0"/>
              <a:t>    ; -&gt; Scene</a:t>
            </a:r>
          </a:p>
          <a:p>
            <a:pPr>
              <a:spcBef>
                <a:spcPts val="0"/>
              </a:spcBef>
            </a:pPr>
            <a:r>
              <a:rPr lang="en-US" sz="1200" dirty="0"/>
              <a:t>    ; GIVEN: a scene</a:t>
            </a:r>
          </a:p>
          <a:p>
            <a:pPr>
              <a:spcBef>
                <a:spcPts val="0"/>
              </a:spcBef>
            </a:pPr>
            <a:r>
              <a:rPr lang="en-US" sz="1200" dirty="0"/>
              <a:t>    ; RETURNS: a scene that depicts this World</a:t>
            </a:r>
          </a:p>
          <a:p>
            <a:pPr>
              <a:spcBef>
                <a:spcPts val="0"/>
              </a:spcBef>
            </a:pPr>
            <a:r>
              <a:rPr lang="en-US" sz="1200" dirty="0"/>
              <a:t>    to-scene</a:t>
            </a:r>
          </a:p>
          <a:p>
            <a:pPr>
              <a:spcBef>
                <a:spcPts val="0"/>
              </a:spcBef>
            </a:pPr>
            <a:r>
              <a:rPr lang="en-US" sz="12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1354047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ave 2"/>
          <p:cNvSpPr/>
          <p:nvPr/>
        </p:nvSpPr>
        <p:spPr>
          <a:xfrm rot="5400000">
            <a:off x="1175450" y="3379151"/>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124551" y="5694698"/>
            <a:ext cx="1927715" cy="923330"/>
          </a:xfrm>
          <a:prstGeom prst="rect">
            <a:avLst/>
          </a:prstGeom>
          <a:noFill/>
        </p:spPr>
        <p:txBody>
          <a:bodyPr wrap="square" rtlCol="0">
            <a:spAutoFit/>
          </a:bodyPr>
          <a:lstStyle/>
          <a:p>
            <a:pPr algn="ctr"/>
            <a:r>
              <a:rPr lang="en-US" dirty="0" smtClean="0"/>
              <a:t>method calls using </a:t>
            </a:r>
            <a:r>
              <a:rPr lang="en-US" dirty="0" err="1" smtClean="0"/>
              <a:t>WorldState</a:t>
            </a:r>
            <a:r>
              <a:rPr lang="en-US" dirty="0" smtClean="0"/>
              <a:t>&lt;%&gt; interface</a:t>
            </a:r>
            <a:endParaRPr lang="en-US" dirty="0"/>
          </a:p>
        </p:txBody>
      </p:sp>
      <p:sp>
        <p:nvSpPr>
          <p:cNvPr id="61" name="TextBox 60"/>
          <p:cNvSpPr txBox="1"/>
          <p:nvPr/>
        </p:nvSpPr>
        <p:spPr>
          <a:xfrm>
            <a:off x="6349039" y="4474441"/>
            <a:ext cx="414409" cy="276999"/>
          </a:xfrm>
          <a:prstGeom prst="rect">
            <a:avLst/>
          </a:prstGeom>
          <a:noFill/>
        </p:spPr>
        <p:txBody>
          <a:bodyPr wrap="none" rtlCol="0">
            <a:spAutoFit/>
          </a:bodyPr>
          <a:lstStyle/>
          <a:p>
            <a:r>
              <a:rPr lang="en-US" sz="1200" dirty="0" smtClean="0"/>
              <a:t>etc.</a:t>
            </a:r>
            <a:endParaRPr lang="en-US" sz="1200" dirty="0"/>
          </a:p>
        </p:txBody>
      </p: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Tree>
    <p:extLst>
      <p:ext uri="{BB962C8B-B14F-4D97-AF65-F5344CB8AC3E}">
        <p14:creationId xmlns:p14="http://schemas.microsoft.com/office/powerpoint/2010/main" val="158835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b="1" dirty="0" smtClean="0"/>
              <a:t>run</a:t>
            </a:r>
            <a:r>
              <a:rPr lang="en-US" dirty="0" smtClean="0"/>
              <a:t> function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the given frame rate</a:t>
            </a:r>
          </a:p>
          <a:p>
            <a:r>
              <a:rPr lang="en-US" dirty="0"/>
              <a:t>; RETURNS: the final state of the world</a:t>
            </a:r>
          </a:p>
          <a:p>
            <a:r>
              <a:rPr lang="en-US" dirty="0"/>
              <a:t>(define (run rate)</a:t>
            </a:r>
          </a:p>
          <a:p>
            <a:r>
              <a:rPr lang="en-US" dirty="0"/>
              <a:t>  (big-bang (initial-world)</a:t>
            </a:r>
          </a:p>
          <a:p>
            <a:r>
              <a:rPr lang="en-US" dirty="0"/>
              <a:t>    (on-tick</a:t>
            </a:r>
          </a:p>
          <a:p>
            <a:r>
              <a:rPr lang="en-US" dirty="0"/>
              <a:t>      (lambda (w) (send w after-tick))</a:t>
            </a:r>
          </a:p>
          <a:p>
            <a:r>
              <a:rPr lang="en-US" dirty="0"/>
              <a:t>      rate)</a:t>
            </a:r>
          </a:p>
          <a:p>
            <a:r>
              <a:rPr lang="en-US" dirty="0"/>
              <a:t>    (on-draw</a:t>
            </a:r>
          </a:p>
          <a:p>
            <a:r>
              <a:rPr lang="en-US" dirty="0"/>
              <a:t>      (lambda (w) (send w to-scene)))</a:t>
            </a:r>
          </a:p>
          <a:p>
            <a:r>
              <a:rPr lang="en-US" dirty="0"/>
              <a:t>    (on-key</a:t>
            </a:r>
          </a:p>
          <a:p>
            <a:r>
              <a:rPr lang="en-US" dirty="0"/>
              <a:t>      (lambda (w </a:t>
            </a:r>
            <a:r>
              <a:rPr lang="en-US" dirty="0" err="1"/>
              <a:t>kev</a:t>
            </a:r>
            <a:r>
              <a:rPr lang="en-US" dirty="0"/>
              <a:t>)</a:t>
            </a:r>
          </a:p>
          <a:p>
            <a:r>
              <a:rPr lang="en-US" dirty="0"/>
              <a:t>        (send w after-key-event </a:t>
            </a:r>
            <a:r>
              <a:rPr lang="en-US" dirty="0" err="1"/>
              <a:t>kev</a:t>
            </a:r>
            <a:r>
              <a:rPr lang="en-US" dirty="0"/>
              <a:t>)))</a:t>
            </a:r>
          </a:p>
          <a:p>
            <a:r>
              <a:rPr lang="en-US" dirty="0"/>
              <a:t>    (on-mouse</a:t>
            </a:r>
          </a:p>
          <a:p>
            <a:r>
              <a:rPr lang="en-US" dirty="0"/>
              <a:t>      (lambda (w mx my </a:t>
            </a:r>
            <a:r>
              <a:rPr lang="en-US" dirty="0" err="1"/>
              <a:t>mev</a:t>
            </a:r>
            <a:r>
              <a:rPr lang="en-US" dirty="0"/>
              <a:t>)</a:t>
            </a:r>
          </a:p>
          <a:p>
            <a:r>
              <a:rPr lang="en-US" dirty="0"/>
              <a:t>        (send w after-mouse-event mx my </a:t>
            </a:r>
            <a:r>
              <a:rPr lang="en-US" dirty="0" err="1"/>
              <a:t>mev</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
        <p:nvSpPr>
          <p:cNvPr id="5" name="Rectangle 4"/>
          <p:cNvSpPr/>
          <p:nvPr/>
        </p:nvSpPr>
        <p:spPr>
          <a:xfrm>
            <a:off x="6037943" y="3332219"/>
            <a:ext cx="2757714" cy="106192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rPr>
              <a:t>Compare this to the </a:t>
            </a:r>
            <a:r>
              <a:rPr lang="en-US" sz="2000" b="1" dirty="0" smtClean="0">
                <a:solidFill>
                  <a:schemeClr val="tx1"/>
                </a:solidFill>
              </a:rPr>
              <a:t>run</a:t>
            </a:r>
            <a:r>
              <a:rPr lang="en-US" sz="2000" dirty="0" smtClean="0">
                <a:solidFill>
                  <a:schemeClr val="tx1"/>
                </a:solidFill>
              </a:rPr>
              <a:t> function in slide 13.</a:t>
            </a:r>
            <a:endParaRPr lang="en-US" sz="2000" dirty="0">
              <a:solidFill>
                <a:schemeClr val="tx1"/>
              </a:solidFill>
            </a:endParaRPr>
          </a:p>
        </p:txBody>
      </p:sp>
    </p:spTree>
    <p:extLst>
      <p:ext uri="{BB962C8B-B14F-4D97-AF65-F5344CB8AC3E}">
        <p14:creationId xmlns:p14="http://schemas.microsoft.com/office/powerpoint/2010/main" val="172469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a:t>
            </a:r>
            <a:endParaRPr lang="en-US" dirty="0"/>
          </a:p>
        </p:txBody>
      </p:sp>
      <p:sp>
        <p:nvSpPr>
          <p:cNvPr id="6" name="Content Placeholder 5"/>
          <p:cNvSpPr>
            <a:spLocks noGrp="1"/>
          </p:cNvSpPr>
          <p:nvPr>
            <p:ph sz="half" idx="1"/>
          </p:nvPr>
        </p:nvSpPr>
        <p:spPr/>
        <p:txBody>
          <a:bodyPr>
            <a:noAutofit/>
          </a:bodyPr>
          <a:lstStyle/>
          <a:p>
            <a:r>
              <a:rPr lang="en-US" sz="1100" dirty="0"/>
              <a:t>;; A </a:t>
            </a:r>
            <a:r>
              <a:rPr lang="en-US" sz="1100" dirty="0" err="1"/>
              <a:t>WorldState</a:t>
            </a:r>
            <a:r>
              <a:rPr lang="en-US" sz="1100" dirty="0"/>
              <a:t> is a </a:t>
            </a:r>
            <a:endParaRPr lang="en-US" sz="1100" dirty="0" smtClean="0"/>
          </a:p>
          <a:p>
            <a:r>
              <a:rPr lang="en-US" sz="1100" dirty="0" smtClean="0"/>
              <a:t>;;  (</a:t>
            </a:r>
            <a:r>
              <a:rPr lang="en-US" sz="1100" dirty="0"/>
              <a:t>make-world-state </a:t>
            </a:r>
            <a:r>
              <a:rPr lang="en-US" sz="1100" dirty="0" err="1"/>
              <a:t>ListOfWidget</a:t>
            </a:r>
            <a:r>
              <a:rPr lang="en-US" sz="1100" dirty="0"/>
              <a:t> Time)</a:t>
            </a:r>
          </a:p>
          <a:p>
            <a:endParaRPr lang="en-US" sz="1100" dirty="0"/>
          </a:p>
          <a:p>
            <a:r>
              <a:rPr lang="en-US" sz="1100" dirty="0"/>
              <a:t>(define (make-world-state </a:t>
            </a:r>
            <a:r>
              <a:rPr lang="en-US" sz="1100" dirty="0" err="1"/>
              <a:t>objs</a:t>
            </a:r>
            <a:r>
              <a:rPr lang="en-US" sz="1100" dirty="0"/>
              <a:t> t)</a:t>
            </a:r>
          </a:p>
          <a:p>
            <a:r>
              <a:rPr lang="en-US" sz="1100" dirty="0"/>
              <a:t>  (new </a:t>
            </a:r>
            <a:r>
              <a:rPr lang="en-US" sz="1100" dirty="0" err="1"/>
              <a:t>WorldState</a:t>
            </a:r>
            <a:r>
              <a:rPr lang="en-US" sz="1100" dirty="0"/>
              <a:t>% [</a:t>
            </a:r>
            <a:r>
              <a:rPr lang="en-US" sz="1100" dirty="0" err="1"/>
              <a:t>objs</a:t>
            </a:r>
            <a:r>
              <a:rPr lang="en-US" sz="1100" dirty="0"/>
              <a:t> </a:t>
            </a:r>
            <a:r>
              <a:rPr lang="en-US" sz="1100" dirty="0" err="1"/>
              <a:t>objs</a:t>
            </a:r>
            <a:r>
              <a:rPr lang="en-US" sz="1100" dirty="0"/>
              <a:t>][t t]))</a:t>
            </a:r>
          </a:p>
          <a:p>
            <a:endParaRPr lang="en-US" sz="1100" dirty="0"/>
          </a:p>
          <a:p>
            <a:r>
              <a:rPr lang="en-US" sz="1100" dirty="0"/>
              <a:t>(define </a:t>
            </a:r>
            <a:r>
              <a:rPr lang="en-US" sz="1100" dirty="0" err="1"/>
              <a:t>WorldState</a:t>
            </a:r>
            <a:r>
              <a:rPr lang="en-US" sz="1100" dirty="0"/>
              <a:t>%</a:t>
            </a:r>
          </a:p>
          <a:p>
            <a:r>
              <a:rPr lang="en-US" sz="1100" dirty="0"/>
              <a:t>  (class* object% (</a:t>
            </a:r>
            <a:r>
              <a:rPr lang="en-US" sz="1100" dirty="0" err="1"/>
              <a:t>WorldState</a:t>
            </a:r>
            <a:r>
              <a:rPr lang="en-US" sz="1100" dirty="0"/>
              <a:t>&lt;%&gt;)</a:t>
            </a:r>
          </a:p>
          <a:p>
            <a:endParaRPr lang="en-US" sz="1100" dirty="0"/>
          </a:p>
          <a:p>
            <a:r>
              <a:rPr lang="en-US" sz="1100" dirty="0"/>
              <a:t>    (</a:t>
            </a:r>
            <a:r>
              <a:rPr lang="en-US" sz="1100" dirty="0" err="1"/>
              <a:t>init</a:t>
            </a:r>
            <a:r>
              <a:rPr lang="en-US" sz="1100" dirty="0"/>
              <a:t>-field </a:t>
            </a:r>
            <a:r>
              <a:rPr lang="en-US" sz="1100" dirty="0" err="1"/>
              <a:t>objs</a:t>
            </a:r>
            <a:r>
              <a:rPr lang="en-US" sz="1100" dirty="0"/>
              <a:t>) ;  </a:t>
            </a:r>
            <a:r>
              <a:rPr lang="en-US" sz="1100" dirty="0" err="1"/>
              <a:t>ListOfWidget</a:t>
            </a:r>
            <a:endParaRPr lang="en-US" sz="1100" dirty="0"/>
          </a:p>
          <a:p>
            <a:r>
              <a:rPr lang="en-US" sz="1100" dirty="0"/>
              <a:t>    (</a:t>
            </a:r>
            <a:r>
              <a:rPr lang="en-US" sz="1100" dirty="0" err="1"/>
              <a:t>init</a:t>
            </a:r>
            <a:r>
              <a:rPr lang="en-US" sz="1100" dirty="0"/>
              <a:t>-field t)    ;  Time</a:t>
            </a:r>
          </a:p>
          <a:p>
            <a:endParaRPr lang="en-US" sz="1100" dirty="0"/>
          </a:p>
          <a:p>
            <a:r>
              <a:rPr lang="en-US" sz="1100" dirty="0"/>
              <a:t>    (super-new)</a:t>
            </a:r>
          </a:p>
          <a:p>
            <a:endParaRPr lang="en-US" sz="1100" dirty="0"/>
          </a:p>
          <a:p>
            <a:r>
              <a:rPr lang="en-US" sz="1100" dirty="0"/>
              <a:t>    ;; after-tick : -&gt; World</a:t>
            </a:r>
          </a:p>
          <a:p>
            <a:r>
              <a:rPr lang="en-US" sz="1100" dirty="0"/>
              <a:t>    ;; Use </a:t>
            </a:r>
            <a:r>
              <a:rPr lang="en-US" sz="1100" dirty="0" smtClean="0"/>
              <a:t>HOF </a:t>
            </a:r>
            <a:r>
              <a:rPr lang="en-US" sz="1100" dirty="0"/>
              <a:t>map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smtClean="0"/>
              <a:t>    </a:t>
            </a:r>
            <a:r>
              <a:rPr lang="en-US" sz="1100" dirty="0"/>
              <a:t>(define/public (after-tick)</a:t>
            </a:r>
          </a:p>
          <a:p>
            <a:r>
              <a:rPr lang="en-US" sz="1100" dirty="0"/>
              <a:t>      (make-world-state</a:t>
            </a:r>
          </a:p>
          <a:p>
            <a:r>
              <a:rPr lang="en-US" sz="1100" dirty="0"/>
              <a:t>        (map</a:t>
            </a:r>
          </a:p>
          <a:p>
            <a:r>
              <a:rPr lang="en-US" sz="1100" dirty="0"/>
              <a:t>          (lambda (</a:t>
            </a:r>
            <a:r>
              <a:rPr lang="en-US" sz="1100" dirty="0" err="1"/>
              <a:t>obj</a:t>
            </a:r>
            <a:r>
              <a:rPr lang="en-US" sz="1100" dirty="0"/>
              <a:t>) (send </a:t>
            </a:r>
            <a:r>
              <a:rPr lang="en-US" sz="1100" dirty="0" err="1"/>
              <a:t>obj</a:t>
            </a:r>
            <a:r>
              <a:rPr lang="en-US" sz="1100" dirty="0"/>
              <a:t> after-tick))</a:t>
            </a:r>
          </a:p>
          <a:p>
            <a:r>
              <a:rPr lang="en-US" sz="1100" dirty="0"/>
              <a:t>          </a:t>
            </a:r>
            <a:r>
              <a:rPr lang="en-US" sz="1100" dirty="0" err="1"/>
              <a:t>objs</a:t>
            </a:r>
            <a:r>
              <a:rPr lang="en-US" sz="1100" dirty="0"/>
              <a:t>)</a:t>
            </a:r>
          </a:p>
          <a:p>
            <a:r>
              <a:rPr lang="en-US" sz="1100" dirty="0"/>
              <a:t>        (+ 1 t)))</a:t>
            </a:r>
          </a:p>
          <a:p>
            <a:endParaRPr lang="en-US" sz="1100" dirty="0"/>
          </a:p>
        </p:txBody>
      </p:sp>
      <p:sp>
        <p:nvSpPr>
          <p:cNvPr id="7" name="Content Placeholder 6"/>
          <p:cNvSpPr>
            <a:spLocks noGrp="1"/>
          </p:cNvSpPr>
          <p:nvPr>
            <p:ph sz="half" idx="2"/>
          </p:nvPr>
        </p:nvSpPr>
        <p:spPr/>
        <p:txBody>
          <a:bodyPr>
            <a:noAutofit/>
          </a:bodyPr>
          <a:lstStyle/>
          <a:p>
            <a:r>
              <a:rPr lang="en-US" sz="1100" dirty="0"/>
              <a:t> </a:t>
            </a:r>
            <a:r>
              <a:rPr lang="en-US" sz="1100" dirty="0" smtClean="0"/>
              <a:t>   ;; </a:t>
            </a:r>
            <a:r>
              <a:rPr lang="en-US" sz="1100" dirty="0"/>
              <a:t>to-scene : -&gt; Scene</a:t>
            </a:r>
          </a:p>
          <a:p>
            <a:r>
              <a:rPr lang="en-US" sz="1100" dirty="0"/>
              <a:t>    ;; Use </a:t>
            </a:r>
            <a:r>
              <a:rPr lang="en-US" sz="1100" dirty="0" smtClean="0"/>
              <a:t>HOF </a:t>
            </a:r>
            <a:r>
              <a:rPr lang="en-US" sz="1100" dirty="0" err="1"/>
              <a:t>foldr</a:t>
            </a:r>
            <a:r>
              <a:rPr lang="en-US" sz="1100" dirty="0"/>
              <a:t>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a:t>    (define/public (to-scene)</a:t>
            </a:r>
          </a:p>
          <a:p>
            <a:r>
              <a:rPr lang="en-US" sz="1100" dirty="0"/>
              <a:t>      (</a:t>
            </a:r>
            <a:r>
              <a:rPr lang="en-US" sz="1100" dirty="0" err="1"/>
              <a:t>foldr</a:t>
            </a:r>
            <a:endParaRPr lang="en-US" sz="1100" dirty="0"/>
          </a:p>
          <a:p>
            <a:r>
              <a:rPr lang="en-US" sz="1100" dirty="0"/>
              <a:t>        (lambda (</a:t>
            </a:r>
            <a:r>
              <a:rPr lang="en-US" sz="1100" dirty="0" err="1"/>
              <a:t>obj</a:t>
            </a:r>
            <a:r>
              <a:rPr lang="en-US" sz="1100" dirty="0"/>
              <a:t> scene)</a:t>
            </a:r>
          </a:p>
          <a:p>
            <a:r>
              <a:rPr lang="en-US" sz="1100" dirty="0"/>
              <a:t>          (send </a:t>
            </a:r>
            <a:r>
              <a:rPr lang="en-US" sz="1100" dirty="0" err="1"/>
              <a:t>obj</a:t>
            </a:r>
            <a:r>
              <a:rPr lang="en-US" sz="1100" dirty="0"/>
              <a:t> add-to-scene scene))</a:t>
            </a:r>
          </a:p>
          <a:p>
            <a:r>
              <a:rPr lang="en-US" sz="1100" dirty="0"/>
              <a:t>        EMPTY-CANVAS</a:t>
            </a:r>
          </a:p>
          <a:p>
            <a:r>
              <a:rPr lang="en-US" sz="1100" dirty="0"/>
              <a:t>        </a:t>
            </a:r>
            <a:r>
              <a:rPr lang="en-US" sz="1100" dirty="0" err="1"/>
              <a:t>objs</a:t>
            </a:r>
            <a:r>
              <a:rPr lang="en-US" sz="1100" dirty="0"/>
              <a:t>))</a:t>
            </a:r>
          </a:p>
          <a:p>
            <a:endParaRPr lang="en-US" sz="1100" dirty="0"/>
          </a:p>
          <a:p>
            <a:endParaRPr lang="en-US" sz="1100" dirty="0" smtClean="0"/>
          </a:p>
          <a:p>
            <a:r>
              <a:rPr lang="en-US" sz="1100" dirty="0" smtClean="0"/>
              <a:t>    ;; after-key-event : </a:t>
            </a:r>
            <a:r>
              <a:rPr lang="en-US" sz="1100" dirty="0" err="1" smtClean="0"/>
              <a:t>KeyEvent</a:t>
            </a:r>
            <a:r>
              <a:rPr lang="en-US" sz="1100" dirty="0" smtClean="0"/>
              <a:t> -&gt; </a:t>
            </a:r>
            <a:r>
              <a:rPr lang="en-US" sz="1100" dirty="0" err="1" smtClean="0"/>
              <a:t>WorldState</a:t>
            </a:r>
            <a:endParaRPr lang="en-US" sz="1100" dirty="0" smtClean="0"/>
          </a:p>
          <a:p>
            <a:r>
              <a:rPr lang="en-US" sz="1100" dirty="0" smtClean="0"/>
              <a:t>    ;; STRATEGY: Cases on </a:t>
            </a:r>
            <a:r>
              <a:rPr lang="en-US" sz="1100" dirty="0" err="1" smtClean="0"/>
              <a:t>kev</a:t>
            </a:r>
            <a:endParaRPr lang="en-US" sz="1100" dirty="0" smtClean="0"/>
          </a:p>
          <a:p>
            <a:r>
              <a:rPr lang="en-US" sz="1100" dirty="0" smtClean="0"/>
              <a:t>    </a:t>
            </a:r>
          </a:p>
          <a:p>
            <a:r>
              <a:rPr lang="en-US" sz="1100" dirty="0" smtClean="0"/>
              <a:t>    (define/public (after-key-event </a:t>
            </a:r>
            <a:r>
              <a:rPr lang="en-US" sz="1100" dirty="0" err="1" smtClean="0"/>
              <a:t>kev</a:t>
            </a:r>
            <a:r>
              <a:rPr lang="en-US" sz="1100" dirty="0" smtClean="0"/>
              <a:t>)</a:t>
            </a:r>
          </a:p>
          <a:p>
            <a:r>
              <a:rPr lang="en-US" sz="1100" dirty="0" smtClean="0"/>
              <a:t>      ...)</a:t>
            </a:r>
          </a:p>
          <a:p>
            <a:endParaRPr lang="en-US" sz="1100" dirty="0" smtClean="0"/>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
        <p:nvSpPr>
          <p:cNvPr id="8" name="Rectangle 7"/>
          <p:cNvSpPr/>
          <p:nvPr/>
        </p:nvSpPr>
        <p:spPr>
          <a:xfrm>
            <a:off x="4905829" y="5080000"/>
            <a:ext cx="3048000" cy="12763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  define a function make-world-state so we can reuse the code from our previous version.</a:t>
            </a:r>
            <a:endParaRPr lang="en-US" dirty="0">
              <a:solidFill>
                <a:schemeClr val="tx1"/>
              </a:solidFill>
            </a:endParaRPr>
          </a:p>
        </p:txBody>
      </p:sp>
      <p:cxnSp>
        <p:nvCxnSpPr>
          <p:cNvPr id="10" name="Straight Arrow Connector 9"/>
          <p:cNvCxnSpPr/>
          <p:nvPr/>
        </p:nvCxnSpPr>
        <p:spPr>
          <a:xfrm flipH="1" flipV="1">
            <a:off x="3497943" y="2699657"/>
            <a:ext cx="1407886" cy="238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 (2)</a:t>
            </a:r>
            <a:endParaRPr lang="en-US" dirty="0"/>
          </a:p>
        </p:txBody>
      </p:sp>
      <p:sp>
        <p:nvSpPr>
          <p:cNvPr id="6" name="Content Placeholder 5"/>
          <p:cNvSpPr>
            <a:spLocks noGrp="1"/>
          </p:cNvSpPr>
          <p:nvPr>
            <p:ph sz="half" idx="1"/>
          </p:nvPr>
        </p:nvSpPr>
        <p:spPr/>
        <p:txBody>
          <a:bodyPr>
            <a:noAutofit/>
          </a:bodyPr>
          <a:lstStyle/>
          <a:p>
            <a:r>
              <a:rPr lang="en-US" sz="1100" dirty="0"/>
              <a:t> </a:t>
            </a:r>
            <a:r>
              <a:rPr lang="en-US" sz="1100" dirty="0" smtClean="0"/>
              <a:t>   ;; </a:t>
            </a:r>
            <a:r>
              <a:rPr lang="en-US" sz="1100" dirty="0"/>
              <a:t>world-after-mouse-event </a:t>
            </a:r>
            <a:endParaRPr lang="en-US" sz="1100" dirty="0" smtClean="0"/>
          </a:p>
          <a:p>
            <a:r>
              <a:rPr lang="en-US" sz="1100" dirty="0"/>
              <a:t> </a:t>
            </a:r>
            <a:r>
              <a:rPr lang="en-US" sz="1100" dirty="0" smtClean="0"/>
              <a:t>   ;; : </a:t>
            </a:r>
            <a:r>
              <a:rPr lang="en-US" sz="1100" dirty="0"/>
              <a:t>Nat </a:t>
            </a:r>
            <a:r>
              <a:rPr lang="en-US" sz="1100" dirty="0" err="1"/>
              <a:t>Nat</a:t>
            </a:r>
            <a:r>
              <a:rPr lang="en-US" sz="1100" dirty="0"/>
              <a:t> </a:t>
            </a:r>
            <a:r>
              <a:rPr lang="en-US" sz="1100" dirty="0" err="1"/>
              <a:t>MouseEvent</a:t>
            </a:r>
            <a:r>
              <a:rPr lang="en-US" sz="1100" dirty="0"/>
              <a:t> -&gt; </a:t>
            </a:r>
            <a:r>
              <a:rPr lang="en-US" sz="1100" dirty="0" err="1"/>
              <a:t>WorldState</a:t>
            </a:r>
            <a:endParaRPr lang="en-US" sz="1100" dirty="0"/>
          </a:p>
          <a:p>
            <a:r>
              <a:rPr lang="en-US" sz="1100" dirty="0"/>
              <a:t>    ;; STRATGY: Cases on </a:t>
            </a:r>
            <a:r>
              <a:rPr lang="en-US" sz="1100" dirty="0" err="1"/>
              <a:t>mev</a:t>
            </a:r>
            <a:endParaRPr lang="en-US" sz="1100" dirty="0"/>
          </a:p>
          <a:p>
            <a:r>
              <a:rPr lang="en-US" sz="1100" dirty="0"/>
              <a:t>    (define/public (after-mouse-event mx my </a:t>
            </a:r>
            <a:r>
              <a:rPr lang="en-US" sz="1100" dirty="0" err="1"/>
              <a:t>mev</a:t>
            </a:r>
            <a:r>
              <a:rPr lang="en-US" sz="1100" dirty="0"/>
              <a:t>)</a:t>
            </a:r>
          </a:p>
          <a:p>
            <a:r>
              <a:rPr lang="en-US" sz="1100" dirty="0"/>
              <a:t>      (cond</a:t>
            </a:r>
          </a:p>
          <a:p>
            <a:r>
              <a:rPr lang="en-US" sz="1100" dirty="0"/>
              <a:t>        [(mouse=? </a:t>
            </a:r>
            <a:r>
              <a:rPr lang="en-US" sz="1100" dirty="0" err="1"/>
              <a:t>mev</a:t>
            </a:r>
            <a:r>
              <a:rPr lang="en-US" sz="1100" dirty="0"/>
              <a:t> "button-down")</a:t>
            </a:r>
          </a:p>
          <a:p>
            <a:r>
              <a:rPr lang="en-US" sz="1100" dirty="0"/>
              <a:t>         (world-after-button-down mx my)]</a:t>
            </a:r>
          </a:p>
          <a:p>
            <a:r>
              <a:rPr lang="en-US" sz="1100" dirty="0"/>
              <a:t>        [(mouse=? </a:t>
            </a:r>
            <a:r>
              <a:rPr lang="en-US" sz="1100" dirty="0" err="1"/>
              <a:t>mev</a:t>
            </a:r>
            <a:r>
              <a:rPr lang="en-US" sz="1100" dirty="0"/>
              <a:t> "drag")</a:t>
            </a:r>
          </a:p>
          <a:p>
            <a:r>
              <a:rPr lang="en-US" sz="1100" dirty="0"/>
              <a:t>         (world-after-drag mx my)]</a:t>
            </a:r>
          </a:p>
          <a:p>
            <a:r>
              <a:rPr lang="en-US" sz="1100" dirty="0"/>
              <a:t>        [(mouse=? </a:t>
            </a:r>
            <a:r>
              <a:rPr lang="en-US" sz="1100" dirty="0" err="1"/>
              <a:t>mev</a:t>
            </a:r>
            <a:r>
              <a:rPr lang="en-US" sz="1100" dirty="0"/>
              <a:t> "button-up")</a:t>
            </a:r>
          </a:p>
          <a:p>
            <a:r>
              <a:rPr lang="en-US" sz="1100" dirty="0"/>
              <a:t>         (world-after-button-up mx my)]</a:t>
            </a:r>
          </a:p>
          <a:p>
            <a:r>
              <a:rPr lang="en-US" sz="1100" dirty="0"/>
              <a:t>        [else this]))</a:t>
            </a:r>
          </a:p>
          <a:p>
            <a:endParaRPr lang="en-US" sz="1100" dirty="0"/>
          </a:p>
          <a:p>
            <a:r>
              <a:rPr lang="en-US" sz="1100" dirty="0"/>
              <a:t>    ;; the next few functions are local functions</a:t>
            </a:r>
            <a:r>
              <a:rPr lang="en-US" sz="1100" dirty="0" smtClean="0"/>
              <a:t>,</a:t>
            </a:r>
          </a:p>
          <a:p>
            <a:r>
              <a:rPr lang="en-US" sz="1100" dirty="0"/>
              <a:t> </a:t>
            </a:r>
            <a:r>
              <a:rPr lang="en-US" sz="1100" dirty="0" smtClean="0"/>
              <a:t>   ;; </a:t>
            </a:r>
            <a:r>
              <a:rPr lang="en-US" sz="1100" dirty="0"/>
              <a:t>not in the interface.</a:t>
            </a:r>
          </a:p>
          <a:p>
            <a:endParaRPr lang="en-US" sz="1100" dirty="0"/>
          </a:p>
          <a:p>
            <a:r>
              <a:rPr lang="en-US" sz="1100" dirty="0"/>
              <a:t>    (define (world-after-button-down mx my)</a:t>
            </a:r>
          </a:p>
          <a:p>
            <a:r>
              <a:rPr lang="en-US" sz="1100" dirty="0"/>
              <a:t>      (make-world-state</a:t>
            </a:r>
          </a:p>
          <a:p>
            <a:r>
              <a:rPr lang="en-US" sz="1100" dirty="0"/>
              <a:t>        (map</a:t>
            </a:r>
          </a:p>
          <a:p>
            <a:r>
              <a:rPr lang="en-US" sz="1100" dirty="0"/>
              <a:t>          (lambda (</a:t>
            </a:r>
            <a:r>
              <a:rPr lang="en-US" sz="1100" dirty="0" err="1"/>
              <a:t>obj</a:t>
            </a:r>
            <a:r>
              <a:rPr lang="en-US" sz="1100" dirty="0" smtClean="0"/>
              <a:t>)</a:t>
            </a:r>
          </a:p>
          <a:p>
            <a:r>
              <a:rPr lang="en-US" sz="1100" dirty="0"/>
              <a:t> </a:t>
            </a:r>
            <a:r>
              <a:rPr lang="en-US" sz="1100" dirty="0" smtClean="0"/>
              <a:t>          </a:t>
            </a:r>
            <a:r>
              <a:rPr lang="en-US" sz="1100" dirty="0"/>
              <a:t>(send </a:t>
            </a:r>
            <a:r>
              <a:rPr lang="en-US" sz="1100" dirty="0" err="1"/>
              <a:t>obj</a:t>
            </a:r>
            <a:r>
              <a:rPr lang="en-US" sz="1100" dirty="0"/>
              <a:t> after-button-down mx my))</a:t>
            </a:r>
          </a:p>
          <a:p>
            <a:r>
              <a:rPr lang="en-US" sz="1100" dirty="0"/>
              <a:t>          </a:t>
            </a:r>
            <a:r>
              <a:rPr lang="en-US" sz="1100" dirty="0" err="1"/>
              <a:t>objs</a:t>
            </a:r>
            <a:r>
              <a:rPr lang="en-US" sz="1100" dirty="0"/>
              <a:t>)</a:t>
            </a:r>
          </a:p>
          <a:p>
            <a:r>
              <a:rPr lang="en-US" sz="1100" dirty="0"/>
              <a:t>        t))</a:t>
            </a:r>
          </a:p>
          <a:p>
            <a:r>
              <a:rPr lang="en-US" sz="1100" dirty="0"/>
              <a:t>    </a:t>
            </a:r>
          </a:p>
          <a:p>
            <a:r>
              <a:rPr lang="en-US" sz="1100" dirty="0"/>
              <a:t>     </a:t>
            </a:r>
          </a:p>
        </p:txBody>
      </p:sp>
      <p:sp>
        <p:nvSpPr>
          <p:cNvPr id="7" name="Content Placeholder 6"/>
          <p:cNvSpPr>
            <a:spLocks noGrp="1"/>
          </p:cNvSpPr>
          <p:nvPr>
            <p:ph sz="half" idx="2"/>
          </p:nvPr>
        </p:nvSpPr>
        <p:spPr/>
        <p:txBody>
          <a:bodyPr>
            <a:noAutofit/>
          </a:bodyPr>
          <a:lstStyle/>
          <a:p>
            <a:r>
              <a:rPr lang="en-US" sz="1100" dirty="0"/>
              <a:t> (define (world-after-button-up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after-button-up mx my))</a:t>
            </a:r>
          </a:p>
          <a:p>
            <a:r>
              <a:rPr lang="en-US" sz="1100" dirty="0"/>
              <a:t>          </a:t>
            </a:r>
            <a:r>
              <a:rPr lang="en-US" sz="1100" dirty="0" err="1"/>
              <a:t>objs</a:t>
            </a:r>
            <a:r>
              <a:rPr lang="en-US" sz="1100" dirty="0"/>
              <a:t>)</a:t>
            </a:r>
          </a:p>
          <a:p>
            <a:r>
              <a:rPr lang="en-US" sz="1100" dirty="0"/>
              <a:t>        t))</a:t>
            </a:r>
          </a:p>
          <a:p>
            <a:endParaRPr lang="en-US" sz="1100" dirty="0"/>
          </a:p>
          <a:p>
            <a:r>
              <a:rPr lang="en-US" sz="1100" dirty="0"/>
              <a:t>    (define (world-after-drag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after-drag mx my))</a:t>
            </a:r>
          </a:p>
          <a:p>
            <a:r>
              <a:rPr lang="en-US" sz="1100" dirty="0"/>
              <a:t>          </a:t>
            </a:r>
            <a:r>
              <a:rPr lang="en-US" sz="1100" dirty="0" err="1"/>
              <a:t>objs</a:t>
            </a:r>
            <a:r>
              <a:rPr lang="en-US" sz="1100" dirty="0"/>
              <a:t>)</a:t>
            </a:r>
          </a:p>
          <a:p>
            <a:r>
              <a:rPr lang="en-US" sz="1100" dirty="0"/>
              <a:t>        t))</a:t>
            </a:r>
          </a:p>
          <a:p>
            <a:endParaRPr lang="en-US" sz="1100" dirty="0"/>
          </a:p>
          <a:p>
            <a:r>
              <a:rPr lang="en-US" sz="1100" dirty="0"/>
              <a:t>    ))</a:t>
            </a:r>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1006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 demo!</a:t>
            </a:r>
            <a:endParaRPr lang="en-US" dirty="0"/>
          </a:p>
        </p:txBody>
      </p:sp>
      <p:pic>
        <p:nvPicPr>
          <p:cNvPr id="5" name="09-space-invaders">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348801" y="1532731"/>
            <a:ext cx="2355088" cy="4708525"/>
          </a:xfrm>
        </p:spPr>
      </p:pic>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33731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do it this way?</a:t>
            </a:r>
            <a:endParaRPr lang="en-US" dirty="0"/>
          </a:p>
        </p:txBody>
      </p:sp>
      <p:sp>
        <p:nvSpPr>
          <p:cNvPr id="7" name="Content Placeholder 6"/>
          <p:cNvSpPr>
            <a:spLocks noGrp="1"/>
          </p:cNvSpPr>
          <p:nvPr>
            <p:ph idx="1"/>
          </p:nvPr>
        </p:nvSpPr>
        <p:spPr/>
        <p:txBody>
          <a:bodyPr/>
          <a:lstStyle/>
          <a:p>
            <a:r>
              <a:rPr lang="en-US" dirty="0" smtClean="0"/>
              <a:t>The Widget&lt;%&gt; interface didn’t change, so we didn’t  need  any other changes in the code.</a:t>
            </a:r>
          </a:p>
          <a:p>
            <a:r>
              <a:rPr lang="en-US" dirty="0" smtClean="0"/>
              <a:t>Not much difference in this example, but making the World into an object will become important next week.</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110153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We’ve seen how an interface can be used to express an API that works for objects of several classes</a:t>
            </a:r>
          </a:p>
          <a:p>
            <a:r>
              <a:rPr lang="en-US" dirty="0" smtClean="0"/>
              <a:t>We’ve seen two designs of a small example that illustrate the use of interfaces.</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pPr lvl="1"/>
            <a:r>
              <a:rPr lang="en-US" dirty="0" smtClean="0"/>
              <a:t>09-2-space-invaders-1.rkt</a:t>
            </a:r>
          </a:p>
          <a:p>
            <a:pPr lvl="1"/>
            <a:r>
              <a:rPr lang="en-US" dirty="0" smtClean="0"/>
              <a:t>09-2A-space-invaders-2.rkt</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96631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design a system!</a:t>
            </a:r>
            <a:endParaRPr lang="en-US" dirty="0"/>
          </a:p>
        </p:txBody>
      </p:sp>
      <p:sp>
        <p:nvSpPr>
          <p:cNvPr id="3" name="Content Placeholder 2"/>
          <p:cNvSpPr>
            <a:spLocks noGrp="1"/>
          </p:cNvSpPr>
          <p:nvPr>
            <p:ph idx="1"/>
          </p:nvPr>
        </p:nvSpPr>
        <p:spPr/>
        <p:txBody>
          <a:bodyPr>
            <a:normAutofit/>
          </a:bodyPr>
          <a:lstStyle/>
          <a:p>
            <a:r>
              <a:rPr lang="en-US" dirty="0" smtClean="0"/>
              <a:t>We will have some things living on a canvas.</a:t>
            </a:r>
          </a:p>
          <a:p>
            <a:r>
              <a:rPr lang="en-US" dirty="0" smtClean="0"/>
              <a:t>We’ll call these things </a:t>
            </a:r>
            <a:r>
              <a:rPr lang="en-US" i="1" dirty="0" smtClean="0">
                <a:solidFill>
                  <a:srgbClr val="FF0000"/>
                </a:solidFill>
              </a:rPr>
              <a:t>widgets</a:t>
            </a:r>
            <a:r>
              <a:rPr lang="en-US" i="1" dirty="0" smtClean="0"/>
              <a:t>.  </a:t>
            </a:r>
            <a:r>
              <a:rPr lang="en-US" dirty="0" smtClean="0"/>
              <a:t>We’ll represent widgets as objects.</a:t>
            </a:r>
          </a:p>
          <a:p>
            <a:r>
              <a:rPr lang="en-US" dirty="0"/>
              <a:t>First step is to figure out what messages these objects should respond </a:t>
            </a:r>
            <a:r>
              <a:rPr lang="en-US"/>
              <a:t>to</a:t>
            </a:r>
            <a:r>
              <a:rPr lang="en-US" smtClean="0"/>
              <a: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45737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(2)</a:t>
            </a:r>
            <a:endParaRPr lang="en-US" dirty="0"/>
          </a:p>
        </p:txBody>
      </p:sp>
      <p:sp>
        <p:nvSpPr>
          <p:cNvPr id="3" name="Content Placeholder 2"/>
          <p:cNvSpPr>
            <a:spLocks noGrp="1"/>
          </p:cNvSpPr>
          <p:nvPr>
            <p:ph idx="1"/>
          </p:nvPr>
        </p:nvSpPr>
        <p:spPr/>
        <p:txBody>
          <a:bodyPr>
            <a:normAutofit/>
          </a:bodyPr>
          <a:lstStyle/>
          <a:p>
            <a:r>
              <a:rPr lang="en-US" dirty="0" smtClean="0"/>
              <a:t>big-bang will call our world-after-XX functions</a:t>
            </a:r>
          </a:p>
          <a:p>
            <a:r>
              <a:rPr lang="en-US" dirty="0" smtClean="0"/>
              <a:t>Each world-after-XX function will send an appropriate message to each widget.</a:t>
            </a:r>
          </a:p>
          <a:p>
            <a:r>
              <a:rPr lang="en-US" dirty="0" smtClean="0"/>
              <a:t>We can use our previous experience with big-bang to guide us.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06102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059350" y="5566883"/>
            <a:ext cx="1381734" cy="646331"/>
          </a:xfrm>
          <a:prstGeom prst="rect">
            <a:avLst/>
          </a:prstGeom>
          <a:noFill/>
        </p:spPr>
        <p:txBody>
          <a:bodyPr wrap="square" rtlCol="0">
            <a:spAutoFit/>
          </a:bodyPr>
          <a:lstStyle/>
          <a:p>
            <a:pPr algn="ctr"/>
            <a:r>
              <a:rPr lang="en-US" dirty="0" smtClean="0"/>
              <a:t>function</a:t>
            </a:r>
          </a:p>
          <a:p>
            <a:pPr algn="ctr"/>
            <a:r>
              <a:rPr lang="en-US" dirty="0" smtClean="0"/>
              <a:t>calls</a:t>
            </a:r>
            <a:endParaRPr lang="en-US" dirty="0"/>
          </a:p>
        </p:txBody>
      </p:sp>
      <p:sp>
        <p:nvSpPr>
          <p:cNvPr id="61" name="TextBox 60"/>
          <p:cNvSpPr txBox="1"/>
          <p:nvPr/>
        </p:nvSpPr>
        <p:spPr>
          <a:xfrm>
            <a:off x="5899114" y="3825199"/>
            <a:ext cx="414409" cy="276999"/>
          </a:xfrm>
          <a:prstGeom prst="rect">
            <a:avLst/>
          </a:prstGeom>
          <a:noFill/>
        </p:spPr>
        <p:txBody>
          <a:bodyPr wrap="none" rtlCol="0">
            <a:spAutoFit/>
          </a:bodyPr>
          <a:lstStyle/>
          <a:p>
            <a:r>
              <a:rPr lang="en-US" sz="1200" dirty="0" smtClean="0"/>
              <a:t>etc.</a:t>
            </a:r>
            <a:endParaRPr lang="en-US" sz="1200" dirty="0"/>
          </a:p>
        </p:txBody>
      </p:sp>
      <p:cxnSp>
        <p:nvCxnSpPr>
          <p:cNvPr id="8" name="Straight Arrow Connector 7"/>
          <p:cNvCxnSpPr>
            <a:stCxn id="59" idx="0"/>
          </p:cNvCxnSpPr>
          <p:nvPr/>
        </p:nvCxnSpPr>
        <p:spPr>
          <a:xfrm flipV="1">
            <a:off x="2750217" y="3909578"/>
            <a:ext cx="211539" cy="165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5" name="Straight Arrow Connector 24"/>
          <p:cNvCxnSpPr>
            <a:stCxn id="36" idx="0"/>
            <a:endCxn id="35" idx="3"/>
          </p:cNvCxnSpPr>
          <p:nvPr/>
        </p:nvCxnSpPr>
        <p:spPr>
          <a:xfrm flipV="1">
            <a:off x="5922818" y="5404304"/>
            <a:ext cx="3003" cy="29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8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messages should a widget respond to?</a:t>
            </a:r>
            <a:endParaRPr lang="en-US" dirty="0"/>
          </a:p>
        </p:txBody>
      </p:sp>
      <p:sp>
        <p:nvSpPr>
          <p:cNvPr id="3" name="Content Placeholder 2"/>
          <p:cNvSpPr>
            <a:spLocks noGrp="1"/>
          </p:cNvSpPr>
          <p:nvPr>
            <p:ph idx="1"/>
          </p:nvPr>
        </p:nvSpPr>
        <p:spPr/>
        <p:txBody>
          <a:bodyPr/>
          <a:lstStyle/>
          <a:p>
            <a:r>
              <a:rPr lang="en-US" dirty="0" smtClean="0"/>
              <a:t>Our big-bang functions will send each widget the appropriate message at each event.</a:t>
            </a:r>
          </a:p>
          <a:p>
            <a:r>
              <a:rPr lang="en-US" dirty="0" smtClean="0"/>
              <a:t>Two easy ones:</a:t>
            </a:r>
          </a:p>
          <a:p>
            <a:pPr lvl="1"/>
            <a:r>
              <a:rPr lang="en-US" b="1" dirty="0" smtClean="0"/>
              <a:t>(send widget1 after-tick) </a:t>
            </a:r>
            <a:r>
              <a:rPr lang="en-US" dirty="0" smtClean="0"/>
              <a:t>should return the state of </a:t>
            </a:r>
            <a:r>
              <a:rPr lang="en-US" b="1" dirty="0" smtClean="0"/>
              <a:t>widget1</a:t>
            </a:r>
            <a:r>
              <a:rPr lang="en-US" dirty="0" smtClean="0"/>
              <a:t> after a tick    </a:t>
            </a:r>
          </a:p>
          <a:p>
            <a:pPr lvl="1"/>
            <a:r>
              <a:rPr lang="en-US" b="1" dirty="0" smtClean="0"/>
              <a:t>(send widget1 after-key-event </a:t>
            </a:r>
            <a:r>
              <a:rPr lang="en-US" b="1" dirty="0" err="1" smtClean="0"/>
              <a:t>kev</a:t>
            </a:r>
            <a:r>
              <a:rPr lang="en-US" b="1" dirty="0" smtClean="0"/>
              <a:t>) </a:t>
            </a:r>
            <a:r>
              <a:rPr lang="en-US" dirty="0" smtClean="0"/>
              <a:t>should return the state of </a:t>
            </a:r>
            <a:r>
              <a:rPr lang="en-US" b="1" dirty="0" smtClean="0"/>
              <a:t>widget1</a:t>
            </a:r>
            <a:r>
              <a:rPr lang="en-US" dirty="0" smtClean="0"/>
              <a:t> after the given key event</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17881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display?</a:t>
            </a:r>
            <a:endParaRPr lang="en-US" dirty="0"/>
          </a:p>
        </p:txBody>
      </p:sp>
      <p:sp>
        <p:nvSpPr>
          <p:cNvPr id="3" name="Content Placeholder 2"/>
          <p:cNvSpPr>
            <a:spLocks noGrp="1"/>
          </p:cNvSpPr>
          <p:nvPr>
            <p:ph idx="1"/>
          </p:nvPr>
        </p:nvSpPr>
        <p:spPr/>
        <p:txBody>
          <a:bodyPr/>
          <a:lstStyle/>
          <a:p>
            <a:r>
              <a:rPr lang="en-US" dirty="0" smtClean="0"/>
              <a:t>We discovered that the right way to write display code was to write </a:t>
            </a:r>
            <a:r>
              <a:rPr lang="en-US" b="1" dirty="0" smtClean="0"/>
              <a:t>add-to-scene </a:t>
            </a:r>
            <a:r>
              <a:rPr lang="en-US" dirty="0" smtClean="0"/>
              <a:t>.</a:t>
            </a:r>
          </a:p>
          <a:p>
            <a:r>
              <a:rPr lang="en-US" dirty="0" smtClean="0"/>
              <a:t>So we’ll say:</a:t>
            </a:r>
          </a:p>
          <a:p>
            <a:pPr lvl="1"/>
            <a:r>
              <a:rPr lang="en-US" b="1" dirty="0" smtClean="0"/>
              <a:t>(send widget1 add-scene s)  </a:t>
            </a:r>
            <a:r>
              <a:rPr lang="en-US" dirty="0" smtClean="0"/>
              <a:t>returns a Scene like </a:t>
            </a:r>
            <a:r>
              <a:rPr lang="en-US" b="1" dirty="0" smtClean="0"/>
              <a:t>s</a:t>
            </a:r>
            <a:r>
              <a:rPr lang="en-US" dirty="0" smtClean="0"/>
              <a:t>, but with </a:t>
            </a:r>
            <a:r>
              <a:rPr lang="en-US" b="1" dirty="0" smtClean="0"/>
              <a:t>widget1</a:t>
            </a:r>
            <a:r>
              <a:rPr lang="en-US" dirty="0" smtClean="0"/>
              <a:t> painted on it.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5722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mouse events?</a:t>
            </a:r>
            <a:endParaRPr lang="en-US" dirty="0"/>
          </a:p>
        </p:txBody>
      </p:sp>
      <p:sp>
        <p:nvSpPr>
          <p:cNvPr id="3" name="Content Placeholder 2"/>
          <p:cNvSpPr>
            <a:spLocks noGrp="1"/>
          </p:cNvSpPr>
          <p:nvPr>
            <p:ph idx="1"/>
          </p:nvPr>
        </p:nvSpPr>
        <p:spPr>
          <a:xfrm>
            <a:off x="457200" y="1624012"/>
            <a:ext cx="8686800" cy="4525963"/>
          </a:xfrm>
        </p:spPr>
        <p:txBody>
          <a:bodyPr>
            <a:normAutofit/>
          </a:bodyPr>
          <a:lstStyle/>
          <a:p>
            <a:r>
              <a:rPr lang="en-US" dirty="0" smtClean="0"/>
              <a:t>We wrote a bunch of things like</a:t>
            </a:r>
          </a:p>
          <a:p>
            <a:pPr marL="0" indent="0">
              <a:buNone/>
            </a:pPr>
            <a:endParaRPr lang="en-US" sz="2000" dirty="0" smtClean="0"/>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-after-mouse-event r mx my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(cond</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"button-down") </a:t>
            </a:r>
            <a:r>
              <a:rPr lang="en-US" sz="1800" b="1" dirty="0" smtClean="0">
                <a:latin typeface="Consolas" panose="020B0609020204030204" pitchFamily="49" charset="0"/>
                <a:cs typeface="Consolas" panose="020B0609020204030204" pitchFamily="49" charset="0"/>
              </a:rPr>
              <a:t>(</a:t>
            </a:r>
            <a:r>
              <a:rPr lang="en-US" sz="1800" b="1" dirty="0" err="1" smtClean="0">
                <a:latin typeface="Consolas" panose="020B0609020204030204" pitchFamily="49" charset="0"/>
                <a:cs typeface="Consolas" panose="020B0609020204030204" pitchFamily="49" charset="0"/>
              </a:rPr>
              <a:t>rect</a:t>
            </a:r>
            <a:r>
              <a:rPr lang="en-US" sz="1800" b="1" dirty="0" smtClean="0">
                <a:latin typeface="Consolas" panose="020B0609020204030204" pitchFamily="49" charset="0"/>
                <a:cs typeface="Consolas" panose="020B0609020204030204" pitchFamily="49" charset="0"/>
              </a:rPr>
              <a:t>-after-button-down </a:t>
            </a:r>
            <a:r>
              <a:rPr lang="en-US" sz="1800" b="1" dirty="0">
                <a:latin typeface="Consolas" panose="020B0609020204030204" pitchFamily="49" charset="0"/>
                <a:cs typeface="Consolas" panose="020B0609020204030204" pitchFamily="49" charset="0"/>
              </a:rPr>
              <a:t>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"drag")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-after-drag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"button-up")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-after-button-up r)]</a:t>
            </a:r>
          </a:p>
          <a:p>
            <a:pPr marL="0" indent="0">
              <a:buNone/>
            </a:pPr>
            <a:r>
              <a:rPr lang="en-US" sz="1800" b="1" dirty="0">
                <a:latin typeface="Consolas" panose="020B0609020204030204" pitchFamily="49" charset="0"/>
                <a:cs typeface="Consolas" panose="020B0609020204030204" pitchFamily="49" charset="0"/>
              </a:rPr>
              <a:t>    [else r</a:t>
            </a:r>
            <a:r>
              <a:rPr lang="en-US" sz="1800" b="1" dirty="0" smtClean="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321405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13a312b5e619cdaf7b859ecfdd4ced86c96"/>
  <p:tag name="ISPRING_RESOURCE_PATHS_HASH_2" val="f7431e372956dd2e879565b894511b065318c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8591</TotalTime>
  <Words>3662</Words>
  <Application>Microsoft Office PowerPoint</Application>
  <PresentationFormat>On-screen Show (4:3)</PresentationFormat>
  <Paragraphs>604</Paragraphs>
  <Slides>32</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Helvetica Neue</vt:lpstr>
      <vt:lpstr>Wingdings</vt:lpstr>
      <vt:lpstr>1_Office Theme</vt:lpstr>
      <vt:lpstr>A Case Study: Space Invaders</vt:lpstr>
      <vt:lpstr>Goals of this lesson</vt:lpstr>
      <vt:lpstr>Let’s see a demo!</vt:lpstr>
      <vt:lpstr>Let’s design a system!</vt:lpstr>
      <vt:lpstr>System Design (2)</vt:lpstr>
      <vt:lpstr>System Architecture</vt:lpstr>
      <vt:lpstr>What messages should a widget respond to?</vt:lpstr>
      <vt:lpstr>What about display?</vt:lpstr>
      <vt:lpstr>What about mouse events?</vt:lpstr>
      <vt:lpstr>Let’s only do this once…</vt:lpstr>
      <vt:lpstr>Our Widget&lt;%&gt; interface</vt:lpstr>
      <vt:lpstr>Some vocabulary</vt:lpstr>
      <vt:lpstr>Let’s look at the code for the world</vt:lpstr>
      <vt:lpstr>world-after-tick</vt:lpstr>
      <vt:lpstr>world-to-scene</vt:lpstr>
      <vt:lpstr>world-to-mouse-event</vt:lpstr>
      <vt:lpstr>world-after-button-down</vt:lpstr>
      <vt:lpstr>world-after-key-event</vt:lpstr>
      <vt:lpstr>Next we’ll build some widgets</vt:lpstr>
      <vt:lpstr>We’ll start with Bomb%</vt:lpstr>
      <vt:lpstr>…and on to Heli%</vt:lpstr>
      <vt:lpstr>Heli% (2)</vt:lpstr>
      <vt:lpstr>Heli% (3)</vt:lpstr>
      <vt:lpstr>Let’s  do it again</vt:lpstr>
      <vt:lpstr>The WorldState&lt;%&gt; interface</vt:lpstr>
      <vt:lpstr>System Architecture</vt:lpstr>
      <vt:lpstr>The new run function</vt:lpstr>
      <vt:lpstr>The class WorldState%</vt:lpstr>
      <vt:lpstr>The class WorldState% (2)</vt:lpstr>
      <vt:lpstr>Why do it this way?</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198</cp:revision>
  <dcterms:created xsi:type="dcterms:W3CDTF">2006-08-16T00:00:00Z</dcterms:created>
  <dcterms:modified xsi:type="dcterms:W3CDTF">2015-11-09T16:57:13Z</dcterms:modified>
</cp:coreProperties>
</file>