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85" r:id="rId2"/>
    <p:sldId id="295" r:id="rId3"/>
    <p:sldId id="259" r:id="rId4"/>
    <p:sldId id="260" r:id="rId5"/>
    <p:sldId id="290" r:id="rId6"/>
    <p:sldId id="291" r:id="rId7"/>
    <p:sldId id="292" r:id="rId8"/>
    <p:sldId id="300" r:id="rId9"/>
    <p:sldId id="261" r:id="rId10"/>
    <p:sldId id="264" r:id="rId11"/>
    <p:sldId id="297" r:id="rId12"/>
    <p:sldId id="265" r:id="rId13"/>
    <p:sldId id="301" r:id="rId14"/>
    <p:sldId id="289" r:id="rId15"/>
    <p:sldId id="266" r:id="rId16"/>
    <p:sldId id="267" r:id="rId17"/>
    <p:sldId id="268" r:id="rId18"/>
    <p:sldId id="269" r:id="rId19"/>
    <p:sldId id="279" r:id="rId20"/>
    <p:sldId id="280" r:id="rId21"/>
    <p:sldId id="281" r:id="rId22"/>
    <p:sldId id="299" r:id="rId23"/>
    <p:sldId id="284" r:id="rId24"/>
    <p:sldId id="277" r:id="rId25"/>
    <p:sldId id="273" r:id="rId26"/>
    <p:sldId id="274" r:id="rId27"/>
    <p:sldId id="276" r:id="rId28"/>
    <p:sldId id="278" r:id="rId29"/>
    <p:sldId id="282" r:id="rId30"/>
    <p:sldId id="283" r:id="rId31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0" autoAdjust="0"/>
    <p:restoredTop sz="94660"/>
  </p:normalViewPr>
  <p:slideViewPr>
    <p:cSldViewPr showGuides="1">
      <p:cViewPr varScale="1">
        <p:scale>
          <a:sx n="102" d="100"/>
          <a:sy n="102" d="100"/>
        </p:scale>
        <p:origin x="56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1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24962-D7B5-4FEA-ABE9-8C89DFE85AA1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4E18F-170A-479A-8042-7CA03643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93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4E18F-170A-479A-8042-7CA03643CD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57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57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78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64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05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another set of our favorite</a:t>
            </a:r>
            <a:r>
              <a:rPr lang="en-US" baseline="0" dirty="0" smtClean="0"/>
              <a:t> slogans.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8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40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63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4E18F-170A-479A-8042-7CA03643CD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01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49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data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72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26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55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19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2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73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16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70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5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67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826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68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43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4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1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08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pre.plt-scheme.org/docs/html/htdp-langs/cond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Common Slides for CS 5010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" dirty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t>CS 5010 Program Design Paradigms “Bootcamp”</a:t>
            </a:r>
          </a:p>
          <a:p>
            <a:r>
              <a:rPr lang="en-US" dirty="0"/>
              <a:t>Lesson </a:t>
            </a:r>
            <a:r>
              <a:rPr lang="en-US" dirty="0" smtClean="0"/>
              <a:t>N.M</a:t>
            </a:r>
            <a:endParaRPr lang="en-US" dirty="0"/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5" name="Picture 4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2012-2015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7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 smtClean="0"/>
              <a:t>The Recipes</a:t>
            </a:r>
            <a:endParaRPr lang="en-US" sz="7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3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not 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want you to write </a:t>
            </a:r>
            <a:r>
              <a:rPr lang="en-US" dirty="0" smtClean="0">
                <a:solidFill>
                  <a:srgbClr val="FF0000"/>
                </a:solidFill>
              </a:rPr>
              <a:t>beautiful</a:t>
            </a:r>
            <a:r>
              <a:rPr lang="en-US" dirty="0" smtClean="0"/>
              <a:t> programs</a:t>
            </a:r>
          </a:p>
          <a:p>
            <a:r>
              <a:rPr lang="en-US" dirty="0" smtClean="0"/>
              <a:t>It's not enough to get the right answers</a:t>
            </a:r>
          </a:p>
          <a:p>
            <a:r>
              <a:rPr lang="en-US" dirty="0" smtClean="0"/>
              <a:t>It's about </a:t>
            </a:r>
            <a:r>
              <a:rPr lang="en-US" dirty="0" smtClean="0">
                <a:solidFill>
                  <a:srgbClr val="FF0000"/>
                </a:solidFill>
              </a:rPr>
              <a:t>design</a:t>
            </a:r>
            <a:r>
              <a:rPr lang="en-US" dirty="0" smtClean="0"/>
              <a:t>– which means making your program readable and modifiable by humans</a:t>
            </a:r>
          </a:p>
          <a:p>
            <a:r>
              <a:rPr lang="en-US" dirty="0" smtClean="0"/>
              <a:t>This includes documenting your program</a:t>
            </a:r>
          </a:p>
          <a:p>
            <a:pPr lvl="1"/>
            <a:r>
              <a:rPr lang="en-US" dirty="0" smtClean="0"/>
              <a:t>so the TA can understand it</a:t>
            </a:r>
          </a:p>
          <a:p>
            <a:pPr lvl="1"/>
            <a:r>
              <a:rPr lang="en-US" dirty="0" smtClean="0"/>
              <a:t>so a future programmer can understand and modify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49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2897319"/>
              </p:ext>
            </p:extLst>
          </p:nvPr>
        </p:nvGraphicFramePr>
        <p:xfrm>
          <a:off x="304800" y="914400"/>
          <a:ext cx="85344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/>
              </a:tblGrid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sz="8000" dirty="0" smtClean="0"/>
                        <a:t>The Point</a:t>
                      </a:r>
                      <a:endParaRPr lang="en-US" sz="8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It’s not calculus.</a:t>
                      </a:r>
                      <a:r>
                        <a:rPr lang="en-US" sz="3200" baseline="0" dirty="0" smtClean="0"/>
                        <a:t>  Getting the right answer is </a:t>
                      </a:r>
                      <a:r>
                        <a:rPr lang="en-US" sz="3200" baseline="0" dirty="0" smtClean="0">
                          <a:solidFill>
                            <a:srgbClr val="FF0000"/>
                          </a:solidFill>
                          <a:latin typeface="Algerian" panose="04020705040A02060702" pitchFamily="82" charset="0"/>
                        </a:rPr>
                        <a:t>not enough</a:t>
                      </a:r>
                      <a:r>
                        <a:rPr lang="en-US" sz="3200" baseline="0" dirty="0" smtClean="0"/>
                        <a:t>.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The goal</a:t>
                      </a:r>
                      <a:r>
                        <a:rPr lang="en-US" sz="3200" baseline="0" dirty="0" smtClean="0"/>
                        <a:t> is to write </a:t>
                      </a:r>
                      <a:r>
                        <a:rPr lang="en-US" sz="3200" i="0" baseline="0" dirty="0" smtClean="0">
                          <a:solidFill>
                            <a:srgbClr val="FF0000"/>
                          </a:solidFill>
                          <a:latin typeface="Algerian" panose="04020705040A02060702" pitchFamily="82" charset="0"/>
                        </a:rPr>
                        <a:t>beautiful programs</a:t>
                      </a:r>
                      <a:r>
                        <a:rPr lang="en-US" sz="3200" baseline="0" dirty="0" smtClean="0"/>
                        <a:t>.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A beautiful program is one that is readable, understandable, and modifiable by people.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426720"/>
          <a:ext cx="8229600" cy="600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Principles for writing beautiful programs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Always</a:t>
                      </a:r>
                      <a:r>
                        <a:rPr lang="en-US" sz="3200" baseline="0" dirty="0" smtClean="0"/>
                        <a:t> remember: </a:t>
                      </a:r>
                      <a:r>
                        <a:rPr lang="en-US" sz="3200" dirty="0" smtClean="0"/>
                        <a:t>Programming is a People Discipline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Represent Information as Data; Interpret Data as Information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Programs should consist of functions and methods that consume and produce values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Design Functions</a:t>
                      </a:r>
                      <a:r>
                        <a:rPr lang="en-US" sz="3200" baseline="0" dirty="0" smtClean="0"/>
                        <a:t> Systematically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Design Systems Iteratively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Pass values when you can, share state only when you must.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3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Let's see where we are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343400" y="3048000"/>
          <a:ext cx="20574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2622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The Function Design Recipe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Data Design</a:t>
                      </a:r>
                      <a:endParaRPr lang="en-US" sz="1200" dirty="0"/>
                    </a:p>
                  </a:txBody>
                  <a:tcPr/>
                </a:tc>
              </a:tr>
              <a:tr h="2855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Contract and Purpose Statement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</a:t>
                      </a:r>
                      <a:r>
                        <a:rPr lang="en-US" sz="1200" baseline="0" dirty="0" smtClean="0"/>
                        <a:t> Examples and Tests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 Design Strategy</a:t>
                      </a:r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Function Definition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 Program</a:t>
                      </a:r>
                      <a:r>
                        <a:rPr lang="en-US" sz="1200" baseline="0" dirty="0" smtClean="0"/>
                        <a:t> Review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3810000" y="30480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/>
          </p:nvPr>
        </p:nvGraphicFramePr>
        <p:xfrm>
          <a:off x="493986" y="1483272"/>
          <a:ext cx="3352800" cy="2628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</a:tblGrid>
              <a:tr h="3142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The Six Principles of this course</a:t>
                      </a:r>
                      <a:endParaRPr lang="en-US" sz="1200" dirty="0"/>
                    </a:p>
                  </a:txBody>
                  <a:tcPr/>
                </a:tc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Programming is a People Discipline</a:t>
                      </a:r>
                      <a:endParaRPr lang="en-US" sz="1200" dirty="0"/>
                    </a:p>
                  </a:txBody>
                  <a:tcPr/>
                </a:tc>
              </a:tr>
              <a:tr h="3789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Represent Information as Data; Interpret Data as Information</a:t>
                      </a:r>
                      <a:endParaRPr lang="en-US" sz="1200" dirty="0"/>
                    </a:p>
                  </a:txBody>
                  <a:tcPr/>
                </a:tc>
              </a:tr>
              <a:tr h="3881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3.</a:t>
                      </a:r>
                      <a:r>
                        <a:rPr lang="en-US" sz="1200" baseline="0" dirty="0" smtClean="0"/>
                        <a:t> Programs should consist of functions and methods that consume and produce values</a:t>
                      </a:r>
                      <a:endParaRPr lang="en-US" sz="1200" dirty="0"/>
                    </a:p>
                  </a:txBody>
                  <a:tcPr/>
                </a:tc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 Design Functions</a:t>
                      </a:r>
                      <a:r>
                        <a:rPr lang="en-US" sz="1200" baseline="0" dirty="0" smtClean="0"/>
                        <a:t> Systematically</a:t>
                      </a:r>
                      <a:endParaRPr lang="en-US" sz="1200" dirty="0" smtClean="0"/>
                    </a:p>
                  </a:txBody>
                  <a:tcPr/>
                </a:tc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Design Systems Iteratively</a:t>
                      </a:r>
                      <a:endParaRPr lang="en-US" sz="1200" dirty="0"/>
                    </a:p>
                  </a:txBody>
                  <a:tcPr/>
                </a:tc>
              </a:tr>
              <a:tr h="3789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 Pass values when you can, share state only when you must.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>
            <p:extLst/>
          </p:nvPr>
        </p:nvGraphicFramePr>
        <p:xfrm>
          <a:off x="6918434" y="4344352"/>
          <a:ext cx="19812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Design Strategies</a:t>
                      </a:r>
                      <a:endParaRPr lang="en-US" sz="12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1. Function Composition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2. Structural Decomposition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3. Generalization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4. General Recursion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5. Communication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via State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>
            <a:off x="6400800" y="4357382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918434" y="4876800"/>
            <a:ext cx="1950868" cy="304800"/>
          </a:xfrm>
          <a:prstGeom prst="roundRect">
            <a:avLst>
              <a:gd name="adj" fmla="val 4685"/>
            </a:avLst>
          </a:prstGeom>
          <a:noFill/>
          <a:ln w="381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33400" y="3352800"/>
            <a:ext cx="3276600" cy="304800"/>
          </a:xfrm>
          <a:prstGeom prst="roundRect">
            <a:avLst>
              <a:gd name="adj" fmla="val 4685"/>
            </a:avLst>
          </a:prstGeom>
          <a:noFill/>
          <a:ln w="381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/>
          <p:cNvSpPr/>
          <p:nvPr/>
        </p:nvSpPr>
        <p:spPr>
          <a:xfrm rot="2835110">
            <a:off x="6523478" y="1789313"/>
            <a:ext cx="2438400" cy="2438400"/>
          </a:xfrm>
          <a:prstGeom prst="plus">
            <a:avLst>
              <a:gd name="adj" fmla="val 38835"/>
            </a:avLst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45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678536"/>
              </p:ext>
            </p:extLst>
          </p:nvPr>
        </p:nvGraphicFramePr>
        <p:xfrm>
          <a:off x="457200" y="914400"/>
          <a:ext cx="8229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Some Slogans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Stick to the recipe!</a:t>
                      </a:r>
                      <a:endParaRPr lang="en-US" sz="3200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2. You</a:t>
                      </a:r>
                      <a:r>
                        <a:rPr lang="en-US" sz="3200" baseline="0" dirty="0" smtClean="0"/>
                        <a:t> don't understand it until you can give an example.</a:t>
                      </a:r>
                      <a:endParaRPr lang="en-US" sz="3200" dirty="0" smtClean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3. One</a:t>
                      </a:r>
                      <a:r>
                        <a:rPr lang="en-US" sz="3200" baseline="0" dirty="0" smtClean="0"/>
                        <a:t> function, one task.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</a:t>
                      </a:r>
                      <a:r>
                        <a:rPr lang="en-US" sz="3200" baseline="0" dirty="0" smtClean="0"/>
                        <a:t> The Shape of the Data Determines the Shape of the Program.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5. Practice</a:t>
                      </a:r>
                      <a:r>
                        <a:rPr lang="en-US" sz="3200" baseline="0" dirty="0" smtClean="0"/>
                        <a:t> makes perfect.</a:t>
                      </a:r>
                      <a:endParaRPr lang="en-US" sz="3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5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Function Design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268725"/>
              </p:ext>
            </p:extLst>
          </p:nvPr>
        </p:nvGraphicFramePr>
        <p:xfrm>
          <a:off x="457200" y="1600200"/>
          <a:ext cx="8229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The Function Design Recipe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Data Design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Contract and Purpose Statement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Examples and Tests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Design Strategy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Function Definition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Program</a:t>
                      </a:r>
                      <a:r>
                        <a:rPr lang="en-US" sz="3200" baseline="0" dirty="0" smtClean="0"/>
                        <a:t> Review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0" y="5181600"/>
            <a:ext cx="5105400" cy="132343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This is important.  Write it down, in your own handwriting.  Keep it with you at all times.  Put it on your mirror.  Put it under your pillow.  I’m not kidding!</a:t>
            </a:r>
            <a:endParaRPr lang="en-US" sz="20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7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Design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958657"/>
              </p:ext>
            </p:extLst>
          </p:nvPr>
        </p:nvGraphicFramePr>
        <p:xfrm>
          <a:off x="486032" y="1249680"/>
          <a:ext cx="8229600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The</a:t>
                      </a:r>
                      <a:r>
                        <a:rPr lang="en-US" sz="3200" baseline="0" dirty="0" smtClean="0"/>
                        <a:t> Data</a:t>
                      </a:r>
                      <a:r>
                        <a:rPr lang="en-US" sz="3200" dirty="0" smtClean="0"/>
                        <a:t> Design Recipe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1. What</a:t>
                      </a:r>
                      <a:r>
                        <a:rPr lang="en-US" sz="3200" baseline="0" dirty="0" smtClean="0"/>
                        <a:t> information needs to be represented in your program? </a:t>
                      </a:r>
                      <a:r>
                        <a:rPr lang="en-US" sz="3200" dirty="0" smtClean="0"/>
                        <a:t>What</a:t>
                      </a:r>
                      <a:r>
                        <a:rPr lang="en-US" sz="3200" baseline="0" dirty="0" smtClean="0"/>
                        <a:t> kind of information is each piece?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</a:t>
                      </a:r>
                      <a:r>
                        <a:rPr lang="en-US" sz="3200" dirty="0" err="1" smtClean="0"/>
                        <a:t>Struct</a:t>
                      </a:r>
                      <a:r>
                        <a:rPr lang="en-US" sz="3200" baseline="0" dirty="0" smtClean="0"/>
                        <a:t> Definitions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Constructor Template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Interpretation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Destructor</a:t>
                      </a:r>
                      <a:r>
                        <a:rPr lang="en-US" sz="3200" baseline="0" dirty="0" smtClean="0"/>
                        <a:t> Template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Examples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7. Review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1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766728"/>
              </p:ext>
            </p:extLst>
          </p:nvPr>
        </p:nvGraphicFramePr>
        <p:xfrm>
          <a:off x="457200" y="1600200"/>
          <a:ext cx="822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Kinds of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Scalar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Compound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Itemization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Mixed Data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Recursive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Mutually Recursive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7. Functional</a:t>
                      </a:r>
                      <a:r>
                        <a:rPr lang="en-US" sz="3200" baseline="0" dirty="0" smtClean="0"/>
                        <a:t> Data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3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Representations of Data in Racket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5915277"/>
              </p:ext>
            </p:extLst>
          </p:nvPr>
        </p:nvGraphicFramePr>
        <p:xfrm>
          <a:off x="457200" y="1600200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Kinds of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Racket Representation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Scalar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Built-in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Compound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Struct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Itemization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Choice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Mixed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Choice of </a:t>
                      </a:r>
                      <a:r>
                        <a:rPr lang="en-US" sz="3200" dirty="0" err="1" smtClean="0"/>
                        <a:t>structs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Recursive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Choice of </a:t>
                      </a:r>
                      <a:r>
                        <a:rPr lang="en-US" sz="3200" dirty="0" err="1" smtClean="0"/>
                        <a:t>structs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Mutually Recursive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Choice of </a:t>
                      </a:r>
                      <a:r>
                        <a:rPr lang="en-US" sz="3200" dirty="0" err="1" smtClean="0"/>
                        <a:t>structs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7. Functional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Lambda's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5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1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Representations of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7753121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981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Kinds of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Racket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Object-Oriented Representation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 Scalar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Built-in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Build-in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2. Compound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Struct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Class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3.</a:t>
                      </a:r>
                      <a:r>
                        <a:rPr lang="en-US" sz="1800" baseline="0" dirty="0" smtClean="0"/>
                        <a:t> Itemization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Choice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Interface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4. Mixed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Choice of </a:t>
                      </a:r>
                      <a:r>
                        <a:rPr lang="en-US" sz="1800" dirty="0" err="1" smtClean="0"/>
                        <a:t>structs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Interface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5. Recursive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Choice of </a:t>
                      </a:r>
                      <a:r>
                        <a:rPr lang="en-US" sz="1800" dirty="0" err="1" smtClean="0"/>
                        <a:t>structs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Interface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6. Mutually Recursive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Choice of </a:t>
                      </a:r>
                      <a:r>
                        <a:rPr lang="en-US" sz="1800" dirty="0" err="1" smtClean="0"/>
                        <a:t>structs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Multiple</a:t>
                      </a:r>
                      <a:r>
                        <a:rPr lang="en-US" sz="1800" baseline="0" dirty="0" smtClean="0"/>
                        <a:t> Interfaces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7. Functional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Lambda's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Varies by language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0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Reviewing a Data Design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951519"/>
              </p:ext>
            </p:extLst>
          </p:nvPr>
        </p:nvGraphicFramePr>
        <p:xfrm>
          <a:off x="457200" y="1600200"/>
          <a:ext cx="82296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Reviewing a Data Design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Is the interpretation clear and unambiguous?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Can you represent all the information you need for your program?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Do</a:t>
                      </a:r>
                      <a:r>
                        <a:rPr lang="en-US" sz="3200" baseline="0" dirty="0" smtClean="0"/>
                        <a:t> you </a:t>
                      </a:r>
                      <a:r>
                        <a:rPr lang="en-US" sz="3200" i="1" baseline="0" dirty="0" smtClean="0"/>
                        <a:t>need</a:t>
                      </a:r>
                      <a:r>
                        <a:rPr lang="en-US" sz="3200" baseline="0" dirty="0" smtClean="0"/>
                        <a:t> all of the data in your representation?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</a:t>
                      </a:r>
                      <a:r>
                        <a:rPr lang="en-US" sz="3200" smtClean="0"/>
                        <a:t>.</a:t>
                      </a:r>
                      <a:r>
                        <a:rPr lang="en-US" sz="3200" baseline="0" smtClean="0"/>
                        <a:t> </a:t>
                      </a:r>
                      <a:r>
                        <a:rPr lang="en-US" sz="3200" baseline="0" dirty="0" smtClean="0"/>
                        <a:t>Does every combination of values make sense? If not, document the meaningful combinations with a WHERE clause.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5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Program Design Strategies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582569"/>
              </p:ext>
            </p:extLst>
          </p:nvPr>
        </p:nvGraphicFramePr>
        <p:xfrm>
          <a:off x="457200" y="1600200"/>
          <a:ext cx="822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Design Strategies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Combine</a:t>
                      </a:r>
                      <a:r>
                        <a:rPr lang="en-US" sz="3200" baseline="0" dirty="0" smtClean="0"/>
                        <a:t> simpler functions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</a:t>
                      </a:r>
                      <a:r>
                        <a:rPr lang="en-US" sz="3200" baseline="0" dirty="0" smtClean="0"/>
                        <a:t> Use template for &lt;data </a:t>
                      </a:r>
                      <a:r>
                        <a:rPr lang="en-US" sz="3200" baseline="0" dirty="0" err="1" smtClean="0"/>
                        <a:t>def</a:t>
                      </a:r>
                      <a:r>
                        <a:rPr lang="en-US" sz="3200" baseline="0" dirty="0" smtClean="0"/>
                        <a:t>&gt; on &lt;value&gt;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Divide into cases on &lt;condition&gt;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Use HOF &lt;</a:t>
                      </a:r>
                      <a:r>
                        <a:rPr lang="en-US" sz="3200" dirty="0" err="1" smtClean="0"/>
                        <a:t>mapfn</a:t>
                      </a:r>
                      <a:r>
                        <a:rPr lang="en-US" sz="3200" dirty="0" smtClean="0"/>
                        <a:t>&gt; on &lt;value&gt;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Call a more general </a:t>
                      </a:r>
                      <a:r>
                        <a:rPr lang="en-US" sz="3200" dirty="0" smtClean="0"/>
                        <a:t>function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General Recursion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 </a:t>
                      </a:r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{</a:t>
                      </a:r>
                      <a:r>
                        <a:rPr lang="en-US" sz="3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Initialize|Update</a:t>
                      </a:r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r>
                        <a:rPr lang="en-US" sz="3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state of &lt;??&gt;</a:t>
                      </a:r>
                      <a:endParaRPr lang="en-US" sz="32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7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Strategy Selection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017658"/>
              </p:ext>
            </p:extLst>
          </p:nvPr>
        </p:nvGraphicFramePr>
        <p:xfrm>
          <a:off x="457200" y="1295400"/>
          <a:ext cx="8153400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Can you build it using functions that you already have? (function</a:t>
                      </a:r>
                      <a:r>
                        <a:rPr lang="en-US" sz="3200" baseline="0" dirty="0" smtClean="0"/>
                        <a:t> composition)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Can you build it by</a:t>
                      </a:r>
                      <a:r>
                        <a:rPr lang="en-US" sz="3200" baseline="0" dirty="0" smtClean="0"/>
                        <a:t> looking into one of </a:t>
                      </a:r>
                      <a:r>
                        <a:rPr lang="en-US" sz="3200" baseline="0" smtClean="0"/>
                        <a:t>the arguments? </a:t>
                      </a:r>
                      <a:r>
                        <a:rPr lang="en-US" sz="3200" baseline="0" dirty="0" smtClean="0"/>
                        <a:t>(structural decomposition)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Can you solve a more general problem? (generalization)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Is there a special-purpose</a:t>
                      </a:r>
                      <a:r>
                        <a:rPr lang="en-US" sz="3200" baseline="0" dirty="0" smtClean="0"/>
                        <a:t> strategy you can use? 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If all else fails, try General Recursion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0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template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664895"/>
              </p:ext>
            </p:extLst>
          </p:nvPr>
        </p:nvGraphicFramePr>
        <p:xfrm>
          <a:off x="457200" y="1524000"/>
          <a:ext cx="8229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Question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Answer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 Does the data definition distinguish among different subclasses of data?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Write a </a:t>
                      </a:r>
                      <a:r>
                        <a:rPr lang="en-US" sz="2400" dirty="0" err="1" smtClean="0">
                          <a:hlinkClick r:id="rId2"/>
                        </a:rPr>
                        <a:t>cond</a:t>
                      </a:r>
                      <a:r>
                        <a:rPr lang="en-US" sz="2400" dirty="0" smtClean="0"/>
                        <a:t> with a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clause for</a:t>
                      </a:r>
                      <a:r>
                        <a:rPr lang="en-US" sz="2400" baseline="0" dirty="0" smtClean="0"/>
                        <a:t> each</a:t>
                      </a:r>
                      <a:r>
                        <a:rPr lang="en-US" sz="2400" dirty="0" smtClean="0"/>
                        <a:t> subclasses.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 How do the subclasses differ from each other?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 the differences to formulate a condition per clause.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 Do any of the clauses deal with structured</a:t>
                      </a:r>
                      <a:r>
                        <a:rPr lang="en-US" sz="2400" baseline="0" dirty="0" smtClean="0"/>
                        <a:t> values</a:t>
                      </a:r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If so, add appropriate selector expressions to the clause.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4. Do any of the fields contain compound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or mixed data?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If the value of a field is a foo,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add a call to a foo-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fn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to use it.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6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System Design Recipe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6700" y="1397000"/>
          <a:ext cx="8610600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0"/>
              </a:tblGrid>
              <a:tr h="4802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The</a:t>
                      </a:r>
                      <a:r>
                        <a:rPr lang="en-US" sz="2800" baseline="0" dirty="0" smtClean="0"/>
                        <a:t> System Design Recipe</a:t>
                      </a:r>
                      <a:endParaRPr lang="en-US" sz="2800" dirty="0" smtClean="0"/>
                    </a:p>
                  </a:txBody>
                  <a:tcPr/>
                </a:tc>
              </a:tr>
              <a:tr h="4802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1. Write a purpose statement for your system.</a:t>
                      </a:r>
                    </a:p>
                  </a:txBody>
                  <a:tcPr/>
                </a:tc>
              </a:tr>
              <a:tr h="828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2. Design data to represent the relevant information</a:t>
                      </a:r>
                      <a:r>
                        <a:rPr lang="en-US" sz="2800" baseline="0" dirty="0" smtClean="0"/>
                        <a:t> in </a:t>
                      </a:r>
                      <a:r>
                        <a:rPr lang="en-US" sz="2800" dirty="0" smtClean="0"/>
                        <a:t>the world.</a:t>
                      </a:r>
                    </a:p>
                  </a:txBody>
                  <a:tcPr/>
                </a:tc>
              </a:tr>
              <a:tr h="82897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3. Make a </a:t>
                      </a:r>
                      <a:r>
                        <a:rPr lang="en-US" sz="2800" dirty="0" err="1" smtClean="0"/>
                        <a:t>wishlist</a:t>
                      </a:r>
                      <a:r>
                        <a:rPr lang="en-US" sz="2800" dirty="0" smtClean="0"/>
                        <a:t> of main functions.  Write down their contracts and purpose statements.</a:t>
                      </a:r>
                      <a:endParaRPr lang="en-US" sz="2800" dirty="0"/>
                    </a:p>
                  </a:txBody>
                  <a:tcPr/>
                </a:tc>
              </a:tr>
              <a:tr h="48028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4. Design the individual functions. Maintain a </a:t>
                      </a:r>
                      <a:r>
                        <a:rPr lang="en-US" sz="2800" dirty="0" err="1" smtClean="0"/>
                        <a:t>wishlist</a:t>
                      </a:r>
                      <a:r>
                        <a:rPr lang="en-US" sz="2800" dirty="0" smtClean="0"/>
                        <a:t> (or </a:t>
                      </a:r>
                      <a:r>
                        <a:rPr lang="en-US" sz="2800" dirty="0" err="1" smtClean="0"/>
                        <a:t>wishtree</a:t>
                      </a:r>
                      <a:r>
                        <a:rPr lang="en-US" sz="2800" dirty="0" smtClean="0"/>
                        <a:t>) of functions you will need to write.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Parallelogram 3"/>
          <p:cNvSpPr/>
          <p:nvPr/>
        </p:nvSpPr>
        <p:spPr>
          <a:xfrm>
            <a:off x="2590800" y="4876800"/>
            <a:ext cx="3048000" cy="1447800"/>
          </a:xfrm>
          <a:prstGeom prst="parallelogram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does this relate to the Iterative Design Recipe?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8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Design Worlds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2999738"/>
              </p:ext>
            </p:extLst>
          </p:nvPr>
        </p:nvGraphicFramePr>
        <p:xfrm>
          <a:off x="457200" y="1600200"/>
          <a:ext cx="8229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How to Design Universe Programs</a:t>
                      </a:r>
                      <a:endParaRPr lang="en-US" sz="2400" dirty="0"/>
                    </a:p>
                  </a:txBody>
                  <a:tcPr/>
                </a:tc>
              </a:tr>
              <a:tr h="122936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2400" baseline="0" dirty="0" smtClean="0"/>
                        <a:t>Information Analysis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400" baseline="0" dirty="0" smtClean="0"/>
                        <a:t>What events should the world respond to?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400" baseline="0" dirty="0" smtClean="0"/>
                        <a:t>What information changes in response to an event?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400" baseline="0" dirty="0" smtClean="0"/>
                        <a:t>What information doesn't change in response to an event?</a:t>
                      </a:r>
                      <a:endParaRPr 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 From your information analysis, write out the constant definitions and data definitions.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 From your list of events, write a </a:t>
                      </a:r>
                      <a:r>
                        <a:rPr lang="en-US" sz="2400" dirty="0" err="1" smtClean="0"/>
                        <a:t>wishlist</a:t>
                      </a:r>
                      <a:r>
                        <a:rPr lang="en-US" sz="2400" dirty="0" smtClean="0"/>
                        <a:t> of functions to be designed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 Design the functions on your </a:t>
                      </a:r>
                      <a:r>
                        <a:rPr lang="en-US" sz="2400" dirty="0" err="1" smtClean="0"/>
                        <a:t>wishlist</a:t>
                      </a:r>
                      <a:r>
                        <a:rPr lang="en-US" sz="2400" dirty="0" smtClean="0"/>
                        <a:t> (use the design recipe!)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Parallelogram 5"/>
          <p:cNvSpPr/>
          <p:nvPr/>
        </p:nvSpPr>
        <p:spPr>
          <a:xfrm>
            <a:off x="2590800" y="4876800"/>
            <a:ext cx="3048000" cy="1447800"/>
          </a:xfrm>
          <a:prstGeom prst="parallelogram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an instance of the System Design Recipe (!)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6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Iterative Design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Adding a New Feature to an Existing Program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 smtClean="0"/>
                        <a:t>1. Perform</a:t>
                      </a:r>
                      <a:r>
                        <a:rPr lang="en-US" sz="3200" baseline="0" dirty="0" smtClean="0"/>
                        <a:t> information analysis for new feature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Modify data definitions</a:t>
                      </a:r>
                      <a:r>
                        <a:rPr lang="en-US" sz="3200" baseline="0" dirty="0" smtClean="0"/>
                        <a:t> as needed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Update existing functions to work with</a:t>
                      </a:r>
                      <a:r>
                        <a:rPr lang="en-US" sz="3200" baseline="0" dirty="0" smtClean="0"/>
                        <a:t> new data definitions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Write </a:t>
                      </a:r>
                      <a:r>
                        <a:rPr lang="en-US" sz="3200" dirty="0" err="1" smtClean="0"/>
                        <a:t>wishlist</a:t>
                      </a:r>
                      <a:r>
                        <a:rPr lang="en-US" sz="3200" dirty="0" smtClean="0"/>
                        <a:t> of functions for new feature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Design new functions following the Design</a:t>
                      </a:r>
                      <a:r>
                        <a:rPr lang="en-US" sz="3200" baseline="0" dirty="0" smtClean="0"/>
                        <a:t> Recipe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aseline="0" dirty="0" smtClean="0"/>
                        <a:t>6. Repeat for the next new feature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8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Recursion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Recursion</a:t>
                      </a:r>
                      <a:r>
                        <a:rPr lang="en-US" sz="3200" baseline="0" dirty="0" smtClean="0"/>
                        <a:t> and Self-Reference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Represent arbitrary-sized information using a </a:t>
                      </a:r>
                      <a:r>
                        <a:rPr lang="en-US" sz="3200" i="1" dirty="0" smtClean="0">
                          <a:solidFill>
                            <a:srgbClr val="FF0000"/>
                          </a:solidFill>
                        </a:rPr>
                        <a:t>self-referential</a:t>
                      </a:r>
                      <a:r>
                        <a:rPr lang="en-US" sz="3200" dirty="0" smtClean="0"/>
                        <a:t> (or </a:t>
                      </a:r>
                      <a:r>
                        <a:rPr lang="en-US" sz="3200" i="1" dirty="0" smtClean="0">
                          <a:solidFill>
                            <a:srgbClr val="FF0000"/>
                          </a:solidFill>
                        </a:rPr>
                        <a:t>recursive</a:t>
                      </a:r>
                      <a:r>
                        <a:rPr lang="en-US" sz="3200" dirty="0" smtClean="0"/>
                        <a:t>) data definition.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Self-reference in the data definition leads to self-reference in the template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Self-reference in the template leads to self-reference in the code.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3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Examples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3516127"/>
              </p:ext>
            </p:extLst>
          </p:nvPr>
        </p:nvGraphicFramePr>
        <p:xfrm>
          <a:off x="457200" y="1600200"/>
          <a:ext cx="82296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Uses of Examples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 smtClean="0"/>
                        <a:t>1. Clarify purpose statement for</a:t>
                      </a:r>
                      <a:r>
                        <a:rPr lang="en-US" sz="3200" baseline="0" dirty="0" smtClean="0"/>
                        <a:t> YOU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Clarify purpose statement</a:t>
                      </a:r>
                      <a:r>
                        <a:rPr lang="en-US" sz="3200" baseline="0" dirty="0" smtClean="0"/>
                        <a:t> for the reader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Document calling sequence, etc., for the user</a:t>
                      </a:r>
                      <a:r>
                        <a:rPr lang="en-US" sz="3200" baseline="0" dirty="0" smtClean="0"/>
                        <a:t> (the person who will be calling this function)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Serve as basis for acceptance tests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4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Program Review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717217"/>
              </p:ext>
            </p:extLst>
          </p:nvPr>
        </p:nvGraphicFramePr>
        <p:xfrm>
          <a:off x="457200" y="1295400"/>
          <a:ext cx="8229600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The Program Review Recipe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 smtClean="0"/>
                        <a:t>1. Do all the tests pass?</a:t>
                      </a:r>
                      <a:endParaRPr lang="en-US" sz="32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Are the contracts accurate?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Are the</a:t>
                      </a:r>
                      <a:r>
                        <a:rPr lang="en-US" sz="3200" baseline="0" dirty="0" smtClean="0"/>
                        <a:t> purpose statements clear and accurate?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Are there ugly pieces of code that should be broken</a:t>
                      </a:r>
                      <a:r>
                        <a:rPr lang="en-US" sz="3200" baseline="0" dirty="0" smtClean="0"/>
                        <a:t> out into their own functions?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Are there pieces of code</a:t>
                      </a:r>
                      <a:r>
                        <a:rPr lang="en-US" sz="3200" baseline="0" dirty="0" smtClean="0"/>
                        <a:t> that are duplicated (or almost duplicated) and should be made into independent functions?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5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this lesson you should be able to:</a:t>
            </a:r>
          </a:p>
          <a:p>
            <a:pPr lvl="1"/>
            <a:r>
              <a:rPr lang="en-US" dirty="0" smtClean="0"/>
              <a:t>...</a:t>
            </a:r>
          </a:p>
          <a:p>
            <a:pPr lvl="1"/>
            <a:r>
              <a:rPr lang="en-US" dirty="0" smtClean="0"/>
              <a:t>...</a:t>
            </a:r>
          </a:p>
          <a:p>
            <a:pPr lvl="1"/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4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now be able 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0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the files in the Examples folder.</a:t>
            </a:r>
          </a:p>
          <a:p>
            <a:r>
              <a:rPr lang="en-US" dirty="0"/>
              <a:t>Do the Guided </a:t>
            </a:r>
            <a:r>
              <a:rPr lang="en-US" dirty="0" smtClean="0"/>
              <a:t>Practices</a:t>
            </a:r>
          </a:p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9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Constants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Contexts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Data Representations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Method Implementations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Mixed Data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Representations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Basics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Recursive Data</a:t>
              </a:r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Functional Data</a:t>
              </a:r>
              <a:endParaRPr lang="en-US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Objects &amp; Classes</a:t>
              </a:r>
              <a:endParaRPr lang="en-US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Stateful</a:t>
              </a:r>
              <a:r>
                <a:rPr lang="en-US" dirty="0" smtClean="0"/>
                <a:t> Objects</a:t>
              </a:r>
              <a:endParaRPr lang="en-US" dirty="0"/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657600" y="951104"/>
            <a:ext cx="1828800" cy="5373496"/>
            <a:chOff x="2598691" y="951104"/>
            <a:chExt cx="1828800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2598691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Design Strategies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98691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Combine simpler functions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598691" y="276614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 a template</a:t>
              </a:r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598691" y="377449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Divide into Cases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598691" y="478284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Call a more general function</a:t>
              </a:r>
              <a:endParaRPr 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598691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Communicate via State</a:t>
              </a:r>
              <a:endParaRPr lang="en-US" dirty="0"/>
            </a:p>
          </p:txBody>
        </p:sp>
        <p:cxnSp>
          <p:nvCxnSpPr>
            <p:cNvPr id="70" name="Straight Arrow Connector 69"/>
            <p:cNvCxnSpPr>
              <a:stCxn id="13" idx="2"/>
              <a:endCxn id="23" idx="0"/>
            </p:cNvCxnSpPr>
            <p:nvPr/>
          </p:nvCxnSpPr>
          <p:spPr>
            <a:xfrm>
              <a:off x="3513091" y="2291187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3" idx="2"/>
              <a:endCxn id="28" idx="0"/>
            </p:cNvCxnSpPr>
            <p:nvPr/>
          </p:nvCxnSpPr>
          <p:spPr>
            <a:xfrm>
              <a:off x="3513091" y="3299540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8" idx="2"/>
              <a:endCxn id="38" idx="0"/>
            </p:cNvCxnSpPr>
            <p:nvPr/>
          </p:nvCxnSpPr>
          <p:spPr>
            <a:xfrm>
              <a:off x="3513091" y="4307893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8" idx="0"/>
            </p:cNvCxnSpPr>
            <p:nvPr/>
          </p:nvCxnSpPr>
          <p:spPr>
            <a:xfrm>
              <a:off x="3513091" y="5316246"/>
              <a:ext cx="0" cy="474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/>
              <a:t>Course Map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38" idx="3"/>
            <a:endCxn id="7" idx="1"/>
          </p:cNvCxnSpPr>
          <p:nvPr/>
        </p:nvCxnSpPr>
        <p:spPr>
          <a:xfrm flipV="1">
            <a:off x="5486400" y="2024487"/>
            <a:ext cx="914400" cy="302505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4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97655" y="3626604"/>
            <a:ext cx="4149090" cy="9168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This is the default information box.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Parallelogram 5"/>
          <p:cNvSpPr/>
          <p:nvPr/>
        </p:nvSpPr>
        <p:spPr>
          <a:xfrm>
            <a:off x="609600" y="4038600"/>
            <a:ext cx="3048000" cy="1447800"/>
          </a:xfrm>
          <a:prstGeom prst="parallelogram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the default "TODO"/meta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box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612255" y="1896137"/>
            <a:ext cx="1828800" cy="506845"/>
          </a:xfrm>
          <a:prstGeom prst="roundRect">
            <a:avLst>
              <a:gd name="adj" fmla="val 4685"/>
            </a:avLst>
          </a:prstGeom>
          <a:noFill/>
          <a:ln w="5715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82907" y="5486400"/>
            <a:ext cx="4149090" cy="97011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This is another information box.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0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af1fd46d4d251733b15d0b52eec869d2ce3b6"/>
  <p:tag name="ISPRING_RESOURCE_PATHS_HASH_2" val="a2f0818122805d14367084407a2c3b90117e64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10038</TotalTime>
  <Words>1586</Words>
  <Application>Microsoft Office PowerPoint</Application>
  <PresentationFormat>On-screen Show (4:3)</PresentationFormat>
  <Paragraphs>286</Paragraphs>
  <Slides>30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Algerian</vt:lpstr>
      <vt:lpstr>Arial</vt:lpstr>
      <vt:lpstr>Calibri</vt:lpstr>
      <vt:lpstr>Consolas</vt:lpstr>
      <vt:lpstr>Helvetica Neue</vt:lpstr>
      <vt:lpstr>Office Theme</vt:lpstr>
      <vt:lpstr>Common Slides for CS 5010</vt:lpstr>
      <vt:lpstr>PowerPoint Presentation</vt:lpstr>
      <vt:lpstr>Introduction</vt:lpstr>
      <vt:lpstr>Learning Objectives</vt:lpstr>
      <vt:lpstr>Outline</vt:lpstr>
      <vt:lpstr>Summary</vt:lpstr>
      <vt:lpstr>Next Steps</vt:lpstr>
      <vt:lpstr>PowerPoint Presentation</vt:lpstr>
      <vt:lpstr>Default Boxes</vt:lpstr>
      <vt:lpstr>The Recipes</vt:lpstr>
      <vt:lpstr>It's not calculus</vt:lpstr>
      <vt:lpstr>PowerPoint Presentation</vt:lpstr>
      <vt:lpstr>PowerPoint Presentation</vt:lpstr>
      <vt:lpstr>Let's see where we are</vt:lpstr>
      <vt:lpstr>PowerPoint Presentation</vt:lpstr>
      <vt:lpstr>The Function Design Recipe</vt:lpstr>
      <vt:lpstr>The Data Design Recipe</vt:lpstr>
      <vt:lpstr>Kinds of Data</vt:lpstr>
      <vt:lpstr>Representations of Data in Racket</vt:lpstr>
      <vt:lpstr>Representations of Data</vt:lpstr>
      <vt:lpstr>Reviewing a Data Design</vt:lpstr>
      <vt:lpstr>Typical Program Design Strategies</vt:lpstr>
      <vt:lpstr>The Strategy Selection Recipe</vt:lpstr>
      <vt:lpstr>The template recipe</vt:lpstr>
      <vt:lpstr>The System Design Recipe</vt:lpstr>
      <vt:lpstr>How to Design Worlds</vt:lpstr>
      <vt:lpstr>The Iterative Design Recipe</vt:lpstr>
      <vt:lpstr>The Recursion Recipe</vt:lpstr>
      <vt:lpstr>Uses of Examples</vt:lpstr>
      <vt:lpstr>The Program Review Recipe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Commons Badge Object</dc:title>
  <dc:creator>Mitchell Wand</dc:creator>
  <cp:lastModifiedBy>Mitchell Wand</cp:lastModifiedBy>
  <cp:revision>119</cp:revision>
  <dcterms:created xsi:type="dcterms:W3CDTF">2013-07-18T17:34:12Z</dcterms:created>
  <dcterms:modified xsi:type="dcterms:W3CDTF">2015-10-08T21:44:03Z</dcterms:modified>
</cp:coreProperties>
</file>