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43" r:id="rId22"/>
    <p:sldId id="444" r:id="rId23"/>
    <p:sldId id="44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74" d="100"/>
          <a:sy n="74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7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9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&lt; hi</a:t>
            </a:r>
            <a:r>
              <a:rPr lang="en-US" b="0" dirty="0" smtClean="0">
                <a:latin typeface="+mn-lt"/>
              </a:rPr>
              <a:t>, then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/>
              <a:t>i</a:t>
            </a:r>
            <a:r>
              <a:rPr lang="en-US" sz="2800" dirty="0"/>
              <a:t> hi </a:t>
            </a:r>
            <a:r>
              <a:rPr lang="en-US" sz="2800" dirty="0" err="1"/>
              <a:t>sofar</a:t>
            </a:r>
            <a:r>
              <a:rPr lang="en-US" sz="2800" dirty="0"/>
              <a:t> f)</a:t>
            </a:r>
            <a:endParaRPr lang="en-US" sz="2800" b="0" dirty="0" smtClean="0">
              <a:latin typeface="+mn-lt"/>
            </a:endParaRPr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f(</a:t>
            </a:r>
            <a:r>
              <a:rPr lang="en-US" sz="2800" dirty="0" err="1" smtClean="0"/>
              <a:t>i</a:t>
            </a:r>
            <a:r>
              <a:rPr lang="en-US" sz="2800" dirty="0" smtClean="0"/>
              <a:t>))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+ SUM{f(j)|i+1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(generalized-function-sum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(+ </a:t>
            </a:r>
            <a:r>
              <a:rPr lang="en-US" sz="2800" dirty="0" err="1" smtClean="0"/>
              <a:t>i</a:t>
            </a:r>
            <a:r>
              <a:rPr lang="en-US" sz="2800" dirty="0" smtClean="0"/>
              <a:t> 1) hi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</a:t>
            </a:r>
            <a:r>
              <a:rPr lang="en-US" sz="2800" dirty="0" err="1" smtClean="0"/>
              <a:t>i</a:t>
            </a:r>
            <a:r>
              <a:rPr lang="en-US" sz="2800" dirty="0" smtClean="0"/>
              <a:t>)) f)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3381375"/>
            <a:ext cx="2362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(f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 out of the SUM</a:t>
            </a:r>
          </a:p>
        </p:txBody>
      </p:sp>
    </p:spTree>
    <p:extLst>
      <p:ext uri="{BB962C8B-B14F-4D97-AF65-F5344CB8AC3E}">
        <p14:creationId xmlns:p14="http://schemas.microsoft.com/office/powerpoint/2010/main" val="15591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now we can write the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</a:t>
            </a:r>
            <a:r>
              <a:rPr lang="en-US" sz="2400" dirty="0" smtClean="0"/>
              <a:t>If not done, recur on i+1.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</a:t>
            </a:r>
            <a:r>
              <a:rPr lang="en-US" sz="2400" dirty="0" smtClean="0"/>
              <a:t>(generalized-function-sum </a:t>
            </a:r>
            <a:r>
              <a:rPr lang="en-US" sz="2400" dirty="0" err="1"/>
              <a:t>i</a:t>
            </a:r>
            <a:r>
              <a:rPr lang="en-US" sz="2400" dirty="0"/>
              <a:t> hi </a:t>
            </a:r>
            <a:r>
              <a:rPr lang="en-US" sz="2400" dirty="0" err="1"/>
              <a:t>sofar</a:t>
            </a:r>
            <a:r>
              <a:rPr lang="en-US" sz="2400" dirty="0"/>
              <a:t>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[(= </a:t>
            </a:r>
            <a:r>
              <a:rPr lang="en-US" sz="2400" dirty="0" err="1"/>
              <a:t>i</a:t>
            </a:r>
            <a:r>
              <a:rPr lang="en-US" sz="2400" dirty="0"/>
              <a:t> hi)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 </a:t>
            </a:r>
            <a:r>
              <a:rPr lang="en-US" sz="2400" dirty="0" smtClean="0"/>
              <a:t>(generalized-function-sum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i</a:t>
            </a:r>
            <a:r>
              <a:rPr lang="en-US" sz="2400" dirty="0"/>
              <a:t> 1)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hi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f)]))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the recursive call?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2514600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08115" y="4136796"/>
            <a:ext cx="7364984" cy="609600"/>
            <a:chOff x="914400" y="3814464"/>
            <a:chExt cx="7364984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97784" y="3814464"/>
              <a:ext cx="0" cy="6073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07309" y="390748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3814464"/>
              <a:ext cx="7315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3814464"/>
              <a:ext cx="2217163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4400" y="388843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3888432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8115" y="4136796"/>
            <a:ext cx="7364984" cy="611832"/>
            <a:chOff x="914400" y="2514600"/>
            <a:chExt cx="7364984" cy="611832"/>
          </a:xfrm>
        </p:grpSpPr>
        <p:sp>
          <p:nvSpPr>
            <p:cNvPr id="34" name="Rectangle 3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15901" y="5410200"/>
            <a:ext cx="45121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shaded region expands by one</a:t>
            </a: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133600" y="2057400"/>
            <a:ext cx="0" cy="2383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halting measure: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is non-negative, because of the invariant 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</a:t>
            </a:r>
            <a:r>
              <a:rPr lang="en-US" b="1" dirty="0" smtClean="0"/>
              <a:t> ≤ hi</a:t>
            </a:r>
          </a:p>
          <a:p>
            <a:pPr lvl="1"/>
            <a:r>
              <a:rPr lang="en-US" b="1" dirty="0" err="1" smtClean="0"/>
              <a:t>i</a:t>
            </a:r>
            <a:r>
              <a:rPr lang="en-US" dirty="0" smtClean="0"/>
              <a:t> increases at every call, so (hi – </a:t>
            </a:r>
            <a:r>
              <a:rPr lang="en-US" dirty="0" err="1" smtClean="0"/>
              <a:t>i</a:t>
            </a:r>
            <a:r>
              <a:rPr lang="en-US" dirty="0" smtClean="0"/>
              <a:t>) decreases at every call.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is a halting measure </a:t>
            </a:r>
            <a:r>
              <a:rPr lang="en-US" dirty="0"/>
              <a:t>for generalized-function-sum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still need our original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function-sum :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Nat </a:t>
            </a:r>
            <a:r>
              <a:rPr lang="en-US" sz="2400" dirty="0" err="1"/>
              <a:t>Nat</a:t>
            </a:r>
            <a:r>
              <a:rPr lang="en-US" sz="2400" dirty="0"/>
              <a:t> (</a:t>
            </a:r>
            <a:r>
              <a:rPr lang="en-US" sz="2400" dirty="0" smtClean="0"/>
              <a:t>Nat </a:t>
            </a:r>
            <a:r>
              <a:rPr lang="en-US" sz="2400" dirty="0"/>
              <a:t>-&gt; Number) -&gt; Number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natural numbers </a:t>
            </a:r>
            <a:r>
              <a:rPr lang="en-US" sz="2400" dirty="0" smtClean="0"/>
              <a:t>lo and hi, </a:t>
            </a:r>
            <a:r>
              <a:rPr lang="en-US" sz="2400" dirty="0"/>
              <a:t>and </a:t>
            </a:r>
            <a:r>
              <a:rPr lang="en-US" sz="2400" dirty="0" smtClean="0"/>
              <a:t>a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</a:t>
            </a:r>
            <a:r>
              <a:rPr lang="en-US" sz="2400" dirty="0"/>
              <a:t>function </a:t>
            </a:r>
            <a:r>
              <a:rPr lang="en-US" sz="2400" dirty="0" smtClean="0"/>
              <a:t>f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WHERE: 	lo ≤ hi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RETURNS: SUM{f(j) | lo </a:t>
            </a:r>
            <a:r>
              <a:rPr lang="en-US" sz="2400" dirty="0" smtClean="0"/>
              <a:t>≤ </a:t>
            </a:r>
            <a:r>
              <a:rPr lang="en-US" sz="2400" dirty="0"/>
              <a:t>j </a:t>
            </a:r>
            <a:r>
              <a:rPr lang="en-US" sz="2400" dirty="0" smtClean="0"/>
              <a:t>≤ </a:t>
            </a:r>
            <a:r>
              <a:rPr lang="en-US" sz="2400" dirty="0"/>
              <a:t>hi</a:t>
            </a: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STRATEGY</a:t>
            </a:r>
            <a:r>
              <a:rPr lang="en-US" sz="2400" dirty="0" smtClean="0"/>
              <a:t>: call a more general function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(function-sum lo hi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  <a:r>
              <a:rPr lang="en-US" sz="2400" dirty="0" smtClean="0"/>
              <a:t>(generalized-function-sum </a:t>
            </a:r>
            <a:r>
              <a:rPr lang="en-US" sz="2400" dirty="0"/>
              <a:t>lo hi 0 f))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5619750"/>
            <a:ext cx="4191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Just call </a:t>
            </a:r>
            <a:r>
              <a:rPr lang="en-US" b="1" dirty="0" smtClean="0">
                <a:solidFill>
                  <a:schemeClr val="tx1"/>
                </a:solidFill>
              </a:rPr>
              <a:t>generalized-function-sum</a:t>
            </a:r>
            <a:r>
              <a:rPr lang="en-US" dirty="0" smtClean="0">
                <a:solidFill>
                  <a:schemeClr val="tx1"/>
                </a:solidFill>
              </a:rPr>
              <a:t> with </a:t>
            </a:r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6167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 #2: Linear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linear-search : Nat </a:t>
            </a:r>
            <a:r>
              <a:rPr lang="en-US" sz="2000" dirty="0" err="1"/>
              <a:t>Nat</a:t>
            </a:r>
            <a:r>
              <a:rPr lang="en-US" sz="2000" dirty="0"/>
              <a:t> </a:t>
            </a:r>
            <a:r>
              <a:rPr lang="en-US" sz="2000" dirty="0" smtClean="0"/>
              <a:t>(Nat </a:t>
            </a:r>
            <a:r>
              <a:rPr lang="en-US" sz="2000" dirty="0"/>
              <a:t>-&gt; </a:t>
            </a:r>
            <a:r>
              <a:rPr lang="en-US" sz="2000" dirty="0" err="1" smtClean="0"/>
              <a:t>Bool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err="1" smtClean="0"/>
              <a:t>MaybeNat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2 natural numbers lo and hi,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and </a:t>
            </a:r>
            <a:r>
              <a:rPr lang="en-US" sz="2000" dirty="0"/>
              <a:t>a predicate </a:t>
            </a:r>
            <a:r>
              <a:rPr lang="en-US" sz="2000" dirty="0" err="1"/>
              <a:t>pred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WHERE: lo </a:t>
            </a:r>
            <a:r>
              <a:rPr lang="en-US" sz="2000" dirty="0" smtClean="0"/>
              <a:t>≤ </a:t>
            </a:r>
            <a:r>
              <a:rPr lang="en-US" sz="2000" dirty="0"/>
              <a:t>hi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smallest number in [</a:t>
            </a:r>
            <a:r>
              <a:rPr lang="en-US" sz="2000" dirty="0" err="1"/>
              <a:t>lo,hi</a:t>
            </a:r>
            <a:r>
              <a:rPr lang="en-US" sz="2000" dirty="0"/>
              <a:t>) that </a:t>
            </a:r>
            <a:r>
              <a:rPr lang="en-US" sz="2000" dirty="0" smtClean="0"/>
              <a:t>satisfies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 err="1"/>
              <a:t>pred</a:t>
            </a:r>
            <a:r>
              <a:rPr lang="en-US" sz="2000" dirty="0"/>
              <a:t>, or false if </a:t>
            </a:r>
            <a:r>
              <a:rPr lang="en-US" sz="2000" dirty="0" smtClean="0"/>
              <a:t>there </a:t>
            </a:r>
            <a:r>
              <a:rPr lang="en-US" sz="2000" dirty="0"/>
              <a:t>is none.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EXAMPLES/TESTS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(begin-for-test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7 11 even?) 8)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(check-false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2 4 (lambda (n) (&gt; n 6</a:t>
            </a:r>
            <a:r>
              <a:rPr lang="en-US" sz="2000" dirty="0" smtClean="0"/>
              <a:t>)))))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STRATEGY: General Recursion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37338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Remember, this means the half-open interval: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 j | lo ≤ j &lt; hi}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019800" y="3261519"/>
            <a:ext cx="914400" cy="9294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trivial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(= lo hi), then [</a:t>
            </a:r>
            <a:r>
              <a:rPr lang="en-US" dirty="0" err="1" smtClean="0"/>
              <a:t>lo,hi</a:t>
            </a:r>
            <a:r>
              <a:rPr lang="en-US" dirty="0" smtClean="0"/>
              <a:t>) is empty, so the answer is false.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pred</a:t>
            </a:r>
            <a:r>
              <a:rPr lang="en-US" dirty="0" smtClean="0"/>
              <a:t> lo) is true, then lo is the smallest number in [</a:t>
            </a:r>
            <a:r>
              <a:rPr lang="en-US" dirty="0" err="1" smtClean="0"/>
              <a:t>lo,hi</a:t>
            </a:r>
            <a:r>
              <a:rPr lang="en-US" dirty="0" smtClean="0"/>
              <a:t>) that satisfies pred.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got so far?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</a:t>
            </a:r>
            <a:r>
              <a:rPr lang="en-US" sz="2000" dirty="0" smtClean="0"/>
              <a:t>???]))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non-trivial case?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(&lt; lo hi) </a:t>
            </a:r>
            <a:r>
              <a:rPr lang="en-US" dirty="0" smtClean="0"/>
              <a:t>and </a:t>
            </a:r>
            <a:r>
              <a:rPr lang="en-US" b="1" dirty="0" smtClean="0"/>
              <a:t>(</a:t>
            </a:r>
            <a:r>
              <a:rPr lang="en-US" b="1" dirty="0" err="1" smtClean="0"/>
              <a:t>pred</a:t>
            </a:r>
            <a:r>
              <a:rPr lang="en-US" b="1" dirty="0" smtClean="0"/>
              <a:t> lo) </a:t>
            </a:r>
            <a:r>
              <a:rPr lang="en-US" dirty="0" smtClean="0"/>
              <a:t>is false, then </a:t>
            </a:r>
            <a:r>
              <a:rPr lang="en-US" dirty="0"/>
              <a:t>the smallest number in </a:t>
            </a:r>
            <a:r>
              <a:rPr lang="en-US" b="1" dirty="0"/>
              <a:t>[</a:t>
            </a:r>
            <a:r>
              <a:rPr lang="en-US" b="1" dirty="0" err="1"/>
              <a:t>lo,hi</a:t>
            </a:r>
            <a:r>
              <a:rPr lang="en-US" b="1" dirty="0"/>
              <a:t>) </a:t>
            </a:r>
            <a:r>
              <a:rPr lang="en-US" dirty="0"/>
              <a:t>that satisfies </a:t>
            </a:r>
            <a:r>
              <a:rPr lang="en-US" dirty="0" err="1" smtClean="0"/>
              <a:t>pred</a:t>
            </a:r>
            <a:r>
              <a:rPr lang="en-US" dirty="0" smtClean="0"/>
              <a:t> (if it exists) must be in </a:t>
            </a:r>
            <a:r>
              <a:rPr lang="en-US" b="1" dirty="0" smtClean="0"/>
              <a:t>[lo+1, hi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So, if </a:t>
            </a:r>
            <a:r>
              <a:rPr lang="en-US" b="1" dirty="0"/>
              <a:t>(&lt; lo hi) </a:t>
            </a:r>
            <a:r>
              <a:rPr lang="en-US" dirty="0"/>
              <a:t>and </a:t>
            </a:r>
            <a:r>
              <a:rPr lang="en-US" b="1" dirty="0"/>
              <a:t>(</a:t>
            </a:r>
            <a:r>
              <a:rPr lang="en-US" b="1" dirty="0" err="1"/>
              <a:t>pred</a:t>
            </a:r>
            <a:r>
              <a:rPr lang="en-US" b="1" dirty="0"/>
              <a:t> lo) </a:t>
            </a:r>
            <a:r>
              <a:rPr lang="en-US" dirty="0"/>
              <a:t>is </a:t>
            </a:r>
            <a:r>
              <a:rPr lang="en-US" dirty="0" smtClean="0"/>
              <a:t>false,  then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lo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(+ lo 1)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;; STRATEGY: If more to search and not found, then recur </a:t>
            </a:r>
          </a:p>
          <a:p>
            <a:r>
              <a:rPr lang="en-US" sz="2000" dirty="0" smtClean="0"/>
              <a:t>;; on (+ lo 1)</a:t>
            </a:r>
            <a:endParaRPr lang="en-US" sz="2000" dirty="0" smtClean="0"/>
          </a:p>
          <a:p>
            <a:r>
              <a:rPr lang="en-US" sz="2000" dirty="0" smtClean="0"/>
              <a:t>(</a:t>
            </a:r>
            <a:r>
              <a:rPr lang="en-US" sz="2000" dirty="0"/>
              <a:t>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(linear-search (+ lo 1) hi </a:t>
            </a:r>
            <a:r>
              <a:rPr lang="en-US" sz="2000" dirty="0" err="1"/>
              <a:t>pred</a:t>
            </a:r>
            <a:r>
              <a:rPr lang="en-US" sz="2000" dirty="0"/>
              <a:t>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involve searching</a:t>
            </a:r>
          </a:p>
          <a:p>
            <a:r>
              <a:rPr lang="en-US" dirty="0" smtClean="0"/>
              <a:t>General recursion is well-suited to search problems.</a:t>
            </a:r>
          </a:p>
          <a:p>
            <a:r>
              <a:rPr lang="en-US" dirty="0" smtClean="0"/>
              <a:t>In this lesson, we'll talk about a simple case: linear search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 tells us that </a:t>
            </a:r>
            <a:r>
              <a:rPr lang="en-US" b="1" dirty="0" smtClean="0"/>
              <a:t>lo ≤ hi</a:t>
            </a:r>
            <a:r>
              <a:rPr lang="en-US" dirty="0" smtClean="0"/>
              <a:t>, so </a:t>
            </a:r>
            <a:r>
              <a:rPr lang="en-US" b="1" dirty="0" smtClean="0"/>
              <a:t>(- hi lo) </a:t>
            </a:r>
            <a:r>
              <a:rPr lang="en-US" dirty="0" smtClean="0"/>
              <a:t>is a non-negative integer.</a:t>
            </a:r>
          </a:p>
          <a:p>
            <a:r>
              <a:rPr lang="en-US" dirty="0" smtClean="0"/>
              <a:t>lo increases at every recursive call, so </a:t>
            </a:r>
            <a:r>
              <a:rPr lang="en-US" b="1" dirty="0" smtClean="0"/>
              <a:t>(- hi lo) </a:t>
            </a:r>
            <a:r>
              <a:rPr lang="en-US" dirty="0" smtClean="0"/>
              <a:t>decreases.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(- hi lo) </a:t>
            </a:r>
            <a:r>
              <a:rPr lang="en-US" dirty="0" smtClean="0"/>
              <a:t>is our halting measure.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 how generative recursion can deal with problems involving numerical values</a:t>
            </a:r>
          </a:p>
          <a:p>
            <a:r>
              <a:rPr lang="en-US" dirty="0" smtClean="0"/>
              <a:t>We've seen how </a:t>
            </a:r>
            <a:r>
              <a:rPr lang="en-US" smtClean="0"/>
              <a:t>context arguments and </a:t>
            </a:r>
            <a:r>
              <a:rPr lang="en-US" dirty="0" smtClean="0"/>
              <a:t>invariants can help avoid recalculating expensive values</a:t>
            </a:r>
          </a:p>
          <a:p>
            <a:r>
              <a:rPr lang="en-US" dirty="0" smtClean="0"/>
              <a:t>We've seen how invariants can be an invaluable aid in understanding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Recognize problems for which a linear search abstraction is appropriate.</a:t>
            </a:r>
          </a:p>
          <a:p>
            <a:pPr lvl="1"/>
            <a:r>
              <a:rPr lang="en-US" dirty="0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Go </a:t>
            </a:r>
            <a:r>
              <a:rPr lang="en-US" dirty="0" smtClean="0"/>
              <a:t>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the end of this lesson you should be able to:</a:t>
            </a:r>
          </a:p>
          <a:p>
            <a:pPr lvl="1"/>
            <a:r>
              <a:rPr lang="en-US" smtClean="0"/>
              <a:t>Recognize problems for which a linear search abstraction is appropriate.</a:t>
            </a:r>
          </a:p>
          <a:p>
            <a:pPr lvl="1"/>
            <a:r>
              <a:rPr lang="en-US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 #1: function-sum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function-sum :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Nat </a:t>
            </a:r>
            <a:r>
              <a:rPr lang="en-US" dirty="0" err="1" smtClean="0"/>
              <a:t>Nat</a:t>
            </a:r>
            <a:r>
              <a:rPr lang="en-US" dirty="0" smtClean="0"/>
              <a:t> (Nat </a:t>
            </a:r>
            <a:r>
              <a:rPr lang="en-US" dirty="0"/>
              <a:t>-</a:t>
            </a:r>
            <a:r>
              <a:rPr lang="en-US" dirty="0" smtClean="0"/>
              <a:t>&gt; Number)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-&gt; Number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GIVEN: natural numbers lo ≤ hi and a function f,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RETURNS: SUM{f(</a:t>
            </a:r>
            <a:r>
              <a:rPr lang="en-US" dirty="0"/>
              <a:t>j</a:t>
            </a:r>
            <a:r>
              <a:rPr lang="en-US" dirty="0" smtClean="0"/>
              <a:t>) | lo </a:t>
            </a:r>
            <a:r>
              <a:rPr lang="en-US" dirty="0"/>
              <a:t>≤ j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hi}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(begin-for-test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</a:t>
            </a:r>
            <a:r>
              <a:rPr lang="en-US" sz="2400" dirty="0"/>
              <a:t>j</a:t>
            </a:r>
            <a:r>
              <a:rPr lang="en-US" sz="24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(+ 1 2 3))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(+ </a:t>
            </a:r>
            <a:r>
              <a:rPr lang="en-US" sz="2400" dirty="0"/>
              <a:t>j</a:t>
            </a:r>
            <a:r>
              <a:rPr lang="en-US" sz="2400" dirty="0" smtClean="0"/>
              <a:t> 10)))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(+ 11 12 13)))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generalize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compute, we will have computed the sum of some of the values.  Let's call that sum </a:t>
            </a:r>
            <a:r>
              <a:rPr lang="en-US" b="1" dirty="0" err="1" smtClean="0"/>
              <a:t>sofar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616" y="3411066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616" y="3413298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4616" y="34872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0216" y="3487266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3416" y="3411066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6216" y="4858866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007616" y="3718098"/>
            <a:ext cx="1828800" cy="1140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this picture as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2590800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25" y="3429000"/>
            <a:ext cx="6290949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can represent this picture with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which is the first value of j to right of the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which is the sum of the f(j) for j in the brown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5562600"/>
            <a:ext cx="32766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what we want to compute is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+ SUM{f(j)|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≤ j ≤ hi}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00" y="5562600"/>
            <a:ext cx="2819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 function of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hi, </a:t>
            </a:r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and f.</a:t>
            </a:r>
          </a:p>
        </p:txBody>
      </p: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Contract, Purpose Statement, and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smtClean="0"/>
              <a:t>generalized-function-sum </a:t>
            </a:r>
            <a:r>
              <a:rPr lang="en-US" dirty="0"/>
              <a:t>: </a:t>
            </a:r>
          </a:p>
          <a:p>
            <a:r>
              <a:rPr lang="en-US" dirty="0"/>
              <a:t>;;   Nat </a:t>
            </a:r>
            <a:r>
              <a:rPr lang="en-US" dirty="0" err="1"/>
              <a:t>Nat</a:t>
            </a:r>
            <a:r>
              <a:rPr lang="en-US" dirty="0"/>
              <a:t> Number (</a:t>
            </a:r>
            <a:r>
              <a:rPr lang="en-US" dirty="0" smtClean="0"/>
              <a:t>Nat </a:t>
            </a:r>
            <a:r>
              <a:rPr lang="en-US" dirty="0"/>
              <a:t>-&gt; Number) -&gt; Number</a:t>
            </a:r>
          </a:p>
          <a:p>
            <a:r>
              <a:rPr lang="en-US" dirty="0"/>
              <a:t>;; GIVEN: natural </a:t>
            </a:r>
            <a:r>
              <a:rPr lang="en-US" dirty="0" smtClean="0"/>
              <a:t>numbers </a:t>
            </a:r>
            <a:r>
              <a:rPr lang="en-US" dirty="0" err="1" smtClean="0"/>
              <a:t>i</a:t>
            </a:r>
            <a:r>
              <a:rPr lang="en-US" dirty="0" smtClean="0"/>
              <a:t> and hi, </a:t>
            </a:r>
            <a:r>
              <a:rPr lang="en-US" dirty="0"/>
              <a:t>a number </a:t>
            </a:r>
            <a:r>
              <a:rPr lang="en-US" dirty="0" err="1"/>
              <a:t>sofar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;;  and </a:t>
            </a:r>
            <a:r>
              <a:rPr lang="en-US" dirty="0"/>
              <a:t>a function f</a:t>
            </a:r>
            <a:r>
              <a:rPr lang="en-US" dirty="0" smtClean="0"/>
              <a:t>,</a:t>
            </a:r>
          </a:p>
          <a:p>
            <a:r>
              <a:rPr lang="en-US" dirty="0" smtClean="0"/>
              <a:t>;; WHERE: </a:t>
            </a:r>
            <a:r>
              <a:rPr lang="en-US" dirty="0" err="1" smtClean="0"/>
              <a:t>i</a:t>
            </a:r>
            <a:r>
              <a:rPr lang="en-US" dirty="0" smtClean="0"/>
              <a:t> ≤ hi</a:t>
            </a:r>
            <a:endParaRPr lang="en-US" dirty="0"/>
          </a:p>
          <a:p>
            <a:r>
              <a:rPr lang="en-US" dirty="0"/>
              <a:t>;; RETURNS: </a:t>
            </a:r>
            <a:r>
              <a:rPr lang="en-US" dirty="0" err="1"/>
              <a:t>sofar</a:t>
            </a:r>
            <a:r>
              <a:rPr lang="en-US" dirty="0"/>
              <a:t> + SUM{f(j) |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≤ </a:t>
            </a:r>
            <a:r>
              <a:rPr lang="en-US" dirty="0"/>
              <a:t>j </a:t>
            </a:r>
            <a:r>
              <a:rPr lang="en-US" dirty="0" smtClean="0"/>
              <a:t>≤ </a:t>
            </a:r>
            <a:r>
              <a:rPr lang="en-US" dirty="0"/>
              <a:t>hi} </a:t>
            </a:r>
          </a:p>
          <a:p>
            <a:endParaRPr lang="en-US" dirty="0"/>
          </a:p>
          <a:p>
            <a:r>
              <a:rPr lang="en-US" dirty="0"/>
              <a:t>;; EXAMPLES/TESTS:</a:t>
            </a:r>
          </a:p>
          <a:p>
            <a:r>
              <a:rPr lang="en-US" dirty="0" smtClean="0"/>
              <a:t>(begin-for-test</a:t>
            </a:r>
            <a:endParaRPr lang="en-US" dirty="0"/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17 (lambda (j) j))</a:t>
            </a:r>
          </a:p>
          <a:p>
            <a:r>
              <a:rPr lang="en-US" dirty="0"/>
              <a:t>    (+ 17 (+ 1 2 3)))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42 (lambda (j) (+ j 10)))</a:t>
            </a:r>
          </a:p>
          <a:p>
            <a:r>
              <a:rPr lang="en-US" dirty="0"/>
              <a:t>    (+ 42 (+ 11 12 13))))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= hi</a:t>
            </a:r>
            <a:r>
              <a:rPr lang="en-US" b="0" dirty="0" smtClean="0">
                <a:latin typeface="+mn-lt"/>
              </a:rPr>
              <a:t>, then 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 smtClean="0"/>
              <a:t>i</a:t>
            </a:r>
            <a:r>
              <a:rPr lang="en-US" sz="2800" dirty="0" smtClean="0"/>
              <a:t> hi </a:t>
            </a:r>
            <a:r>
              <a:rPr lang="en-US" sz="2800" dirty="0" err="1" smtClean="0"/>
              <a:t>sofar</a:t>
            </a:r>
            <a:r>
              <a:rPr lang="en-US" sz="2800" dirty="0" smtClean="0"/>
              <a:t> f)</a:t>
            </a:r>
            <a:endParaRPr lang="en-US" sz="2800" dirty="0"/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</a:t>
            </a:r>
            <a:r>
              <a:rPr lang="en-US" sz="2800" dirty="0" smtClean="0"/>
              <a:t>)|hi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 smtClean="0"/>
              <a:t>=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hi))</a:t>
            </a:r>
          </a:p>
          <a:p>
            <a:r>
              <a:rPr lang="en-US" sz="2800" dirty="0"/>
              <a:t>= (+ </a:t>
            </a:r>
            <a:r>
              <a:rPr lang="en-US" sz="2800" dirty="0" err="1"/>
              <a:t>sofar</a:t>
            </a:r>
            <a:r>
              <a:rPr lang="en-US" sz="2800" dirty="0"/>
              <a:t> (f </a:t>
            </a:r>
            <a:r>
              <a:rPr lang="en-US" sz="2800" dirty="0" err="1"/>
              <a:t>i</a:t>
            </a:r>
            <a:r>
              <a:rPr lang="en-US" sz="2800" dirty="0" smtClean="0"/>
              <a:t>))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13485</TotalTime>
  <Words>1254</Words>
  <Application>Microsoft Office PowerPoint</Application>
  <PresentationFormat>On-screen Show (4:3)</PresentationFormat>
  <Paragraphs>201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Linear Search</vt:lpstr>
      <vt:lpstr>Introduction</vt:lpstr>
      <vt:lpstr>Learning Objectives</vt:lpstr>
      <vt:lpstr>Example #1: function-sum</vt:lpstr>
      <vt:lpstr>Examples/Tests</vt:lpstr>
      <vt:lpstr>Let's generalize</vt:lpstr>
      <vt:lpstr>Representing this picture as data</vt:lpstr>
      <vt:lpstr>Contract, Purpose Statement, and Examples</vt:lpstr>
      <vt:lpstr>What do we know about this function?</vt:lpstr>
      <vt:lpstr>What else do we know about this function?</vt:lpstr>
      <vt:lpstr>So now we can write the function definition</vt:lpstr>
      <vt:lpstr>What happens at the recursive call?</vt:lpstr>
      <vt:lpstr>What's the halting measure?</vt:lpstr>
      <vt:lpstr>We still need our original function</vt:lpstr>
      <vt:lpstr>Example #2: Linear Search</vt:lpstr>
      <vt:lpstr>What are the trivial cases?</vt:lpstr>
      <vt:lpstr>What have we got so far?</vt:lpstr>
      <vt:lpstr>What's the non-trivial case?</vt:lpstr>
      <vt:lpstr>Function Definition</vt:lpstr>
      <vt:lpstr>What's the halting measure?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171</cp:revision>
  <dcterms:created xsi:type="dcterms:W3CDTF">2010-06-24T16:22:15Z</dcterms:created>
  <dcterms:modified xsi:type="dcterms:W3CDTF">2015-10-16T21:29:45Z</dcterms:modified>
</cp:coreProperties>
</file>