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0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0.jpg" ContentType="image/png"/>
  <Override PartName="/ppt/media/image21.jpg" ContentType="image/png"/>
  <Override PartName="/ppt/media/image22.jpg" ContentType="image/png"/>
  <Override PartName="/ppt/media/image24.jpg" ContentType="image/png"/>
  <Override PartName="/ppt/media/image25.jpg" ContentType="image/png"/>
  <Override PartName="/ppt/media/image26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91" r:id="rId10"/>
    <p:sldId id="29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1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90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7D89C-B65C-4B73-B25F-67C6EE4CC009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CB11F-B3BF-4674-96E6-31739AAC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nvkit.readthedocs.io/en/stable/pipeline.html#segment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nvkit.readthedocs.io/en/stable/pipeline.html#segment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38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45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https://cnvkit.readthedocs.io/en/stable/pipeline.html#segment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6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https://cnvkit.readthedocs.io/en/stable/pipeline.html#segment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5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4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0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8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RepeatMasker</a:t>
            </a:r>
            <a:r>
              <a:rPr lang="zh-CN" altLang="en-US" dirty="0"/>
              <a:t>的一个小介绍 </a:t>
            </a:r>
            <a:r>
              <a:rPr lang="en-US" altLang="zh-CN" dirty="0"/>
              <a:t>http://blog.sina.com.cn/s/blog_9376b7220102x4j5.html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2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3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5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0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CB11F-B3BF-4674-96E6-31739AAC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7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227D9-AE27-4E9F-AAAB-B8E675FF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0BB6BB-F256-4716-8724-5AC74BA6E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08EC2-E3C4-4DE8-B519-CBA987A2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58E25-D574-428E-80D9-3EFD69BE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4CA6B-9C39-4B0C-B0B9-57ED9ACE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2AEA4-9D94-429F-A528-05C13CC0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717E4-0B26-4597-B734-33A92BC5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A3620-3A22-40B9-94EA-890D2F64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DE4BA-D97D-4894-BC64-6A8B24DA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3C5E0-30A8-4283-A654-735ED88D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4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1F7B55-1EAE-44E5-AEDC-815732802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8C432-5515-461E-82AE-E899B8DA9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74B4F-812D-4A0E-9BE6-2632D099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5672D-C6DF-4CA4-8DF5-6651C2D2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B3139-8144-4149-BBEE-17812798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2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E2731-1758-4C91-8581-28E17B59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DF0A6-B4AF-479B-90D1-E1EF6B86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2F5A-325E-4D0B-8D41-A6EBCE93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B9E523-79E6-43EB-BDC8-BEF9B204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8EFBC-36B6-481F-B8B3-9C5BBAD3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AB3DF-6967-4C5C-AC04-0A7E6BD1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A44AA3-0785-4B1D-840E-8AA4EA9D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60817-1043-46EA-BCDF-1660FB66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6F998-87B0-43C8-96C8-356387B8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99F36-8AAF-4603-803E-0200CAE1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5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7D6B9-8815-4D8C-933F-FEA26E91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50DFD-38B9-41C1-B748-2BF8A5DA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9F7B7-6584-4DDB-A390-E226D34A7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D6C8B-D029-45AA-94EA-32CC1A30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1193D4-0CA6-4387-B078-BF7424C3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C87B3-0648-4E4A-908D-AB38C59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5835C-8BC1-4671-8D82-39EFFF44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D9888-756D-432C-A981-45A26299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A5254E-F20A-4162-B539-1E330CC5E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6C0001-E9C9-4594-BF9B-8B2E21536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70BDEE-5990-4B74-9EBF-C1BAA19B2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71430-0C53-4BC5-B914-1730FC66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2FE88-A7F9-4B73-8C75-8571F6A0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1720E9-9748-48E6-B348-2675C74F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4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EFA7-3A3C-45BD-A868-EA3ACBBD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FD527C-5F13-4E42-96CE-AFB544AE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4F494-81DB-441B-B91D-E186888F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E95D88-72A3-4F5A-8AB3-7D76E708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5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3B7127-E88A-44B8-ABE7-59549C82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5D564-9C95-4360-97DE-D3DF0C95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49D340-AC6F-4982-81F3-D960EB7B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56596-9670-477C-AD9F-59417A0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79A4D-347A-4AFA-96CE-1572F3E0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27DC4-2B0F-4639-B373-1F895330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D1865-1EC6-4EB8-A3A0-0C59CE4C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78435-C4D1-4D0F-9AE5-DD25350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21D5B-4691-487F-8C4C-EFAFC588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6B0C-B79F-43D9-B07A-CE2577AA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F47720-7EC7-4E86-8AAA-8E1260406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3A6A0-1C9C-45BC-BD64-CADC220E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40050-AF6B-4C02-ADBD-1D21701E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281B2-B1BD-4D0C-BF07-CDBB075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75DFA-E68D-4D50-AA7A-38525AB4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1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3910F0-2617-485D-8C6D-79749372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547FF-7147-462B-BF07-30E59E8F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5AE9B-74B9-4CE1-9631-E07B2AC35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6098-AABF-4FC3-8688-7223609FD1DC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52ED-6317-4E5A-9283-61D8030BB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66357-B9A3-4827-A2DD-8405572ED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D833-839F-495F-BFA6-DB47EEAD7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peatmask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ebee.technion.ac.il/people/YoninaEldar/Info/software/HaarSeg.htm" TargetMode="External"/><Relationship Id="rId4" Type="http://schemas.openxmlformats.org/officeDocument/2006/relationships/hyperlink" Target="http://statweb.stanford.edu/~tibs/cghFLasso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E5817-0EF6-4E28-8D4F-B4C348C73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dirty="0"/>
              <a:t>关于</a:t>
            </a:r>
            <a:r>
              <a:rPr lang="en-US" altLang="zh-CN" sz="5400" dirty="0" err="1"/>
              <a:t>CNVkit</a:t>
            </a:r>
            <a:r>
              <a:rPr lang="zh-CN" altLang="zh-CN" sz="5400" dirty="0"/>
              <a:t>的内核算法</a:t>
            </a:r>
            <a:r>
              <a:rPr lang="zh-CN" altLang="en-US" sz="5400" dirty="0"/>
              <a:t>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3C43C1-D8A7-4B8D-918B-A93BAD173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王新颖 张诗影 王丽娜</a:t>
            </a:r>
            <a:endParaRPr lang="en-US" altLang="zh-CN" dirty="0"/>
          </a:p>
          <a:p>
            <a:r>
              <a:rPr lang="en-US" altLang="zh-CN" dirty="0"/>
              <a:t>2020.4.29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04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0B867-0180-4E89-BD55-1574DAB7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那么问题来了</a:t>
            </a:r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FACE9-5ED3-4A56-B5DF-F4640BD3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如何划分？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Region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内深度如何计算？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en-US" dirty="0"/>
              <a:t>区域深度的减少也许不是</a:t>
            </a:r>
            <a:r>
              <a:rPr lang="en-US" altLang="zh-CN" dirty="0"/>
              <a:t>CNV</a:t>
            </a:r>
            <a:r>
              <a:rPr lang="zh-CN" altLang="en-US" dirty="0"/>
              <a:t>造成的，那么可能是什么原因造成的？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7DF06F0-90D7-4318-8BC3-BFF4551BA94E}"/>
              </a:ext>
            </a:extLst>
          </p:cNvPr>
          <p:cNvGraphicFramePr>
            <a:graphicFrameLocks noGrp="1"/>
          </p:cNvGraphicFramePr>
          <p:nvPr/>
        </p:nvGraphicFramePr>
        <p:xfrm>
          <a:off x="8256155" y="1004888"/>
          <a:ext cx="283094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64">
                  <a:extLst>
                    <a:ext uri="{9D8B030D-6E8A-4147-A177-3AD203B41FA5}">
                      <a16:colId xmlns:a16="http://schemas.microsoft.com/office/drawing/2014/main" val="1662834138"/>
                    </a:ext>
                  </a:extLst>
                </a:gridCol>
                <a:gridCol w="1392381">
                  <a:extLst>
                    <a:ext uri="{9D8B030D-6E8A-4147-A177-3AD203B41FA5}">
                      <a16:colId xmlns:a16="http://schemas.microsoft.com/office/drawing/2014/main" val="3396634900"/>
                    </a:ext>
                  </a:extLst>
                </a:gridCol>
              </a:tblGrid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region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depth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2408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2000x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62897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44276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37324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980x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3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15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DE142-FE60-4DD5-92AB-ACD9CF52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造成深度发生偏差的原因？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D9563-961C-44B0-B261-4104E032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含量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gc</a:t>
            </a:r>
            <a:r>
              <a:rPr lang="zh-CN" altLang="en-US" sz="2000" dirty="0"/>
              <a:t>含量高的区域测序深度偏低。</a:t>
            </a:r>
            <a:endParaRPr lang="en-US" altLang="zh-CN" sz="2000" dirty="0"/>
          </a:p>
          <a:p>
            <a:r>
              <a:rPr lang="zh-CN" altLang="en-US" dirty="0"/>
              <a:t>重复区域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重复序列容易造成测序深度偏低。</a:t>
            </a:r>
            <a:endParaRPr lang="en-US" altLang="zh-CN" sz="2000" dirty="0"/>
          </a:p>
          <a:p>
            <a:r>
              <a:rPr lang="zh-CN" altLang="en-US" dirty="0"/>
              <a:t>深度计算方法局限性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计算方法局限性导致深度计算偏低或者偏高。</a:t>
            </a:r>
            <a:endParaRPr lang="en-US" altLang="zh-CN" sz="2000" dirty="0"/>
          </a:p>
          <a:p>
            <a:r>
              <a:rPr lang="en-US" altLang="zh-CN" dirty="0"/>
              <a:t>Panel</a:t>
            </a:r>
            <a:r>
              <a:rPr lang="zh-CN" altLang="en-US" dirty="0"/>
              <a:t>、样本等原因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由于实验设计等各种因素导致的局部区域捕获效率偏低或偏高，进而造成某些区域的深度比其他部分区域的深度低或者高。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796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2A664-2C06-40E4-A956-33BC5F3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消除偏差的简单原理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09E48-46DE-4B72-BBD2-76908852E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020" y="1648978"/>
            <a:ext cx="9989128" cy="26944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假设一个样本大部分区域拷贝数是正常的，局部区域发生拷贝数变异。计算某区域的</a:t>
            </a:r>
            <a:r>
              <a:rPr lang="en-US" altLang="zh-CN" sz="1800" dirty="0"/>
              <a:t>CNV</a:t>
            </a:r>
            <a:r>
              <a:rPr lang="zh-CN" altLang="en-US" sz="1800" dirty="0"/>
              <a:t>，简单说就是用该区域的</a:t>
            </a:r>
            <a:r>
              <a:rPr lang="en-US" altLang="zh-CN" sz="1800" dirty="0"/>
              <a:t>depth</a:t>
            </a:r>
            <a:r>
              <a:rPr lang="zh-CN" altLang="en-US" sz="1800" dirty="0"/>
              <a:t>除以整个样本的平均</a:t>
            </a:r>
            <a:r>
              <a:rPr lang="en-US" altLang="zh-CN" sz="1800" dirty="0"/>
              <a:t>depth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但是由于</a:t>
            </a:r>
            <a:r>
              <a:rPr lang="en-US" altLang="zh-CN" sz="1800" dirty="0"/>
              <a:t>GC</a:t>
            </a:r>
            <a:r>
              <a:rPr lang="zh-CN" altLang="en-US" sz="1800" dirty="0"/>
              <a:t>含量、重复区域和深度计算方法的局限性导致这些特定区域的平均</a:t>
            </a:r>
            <a:r>
              <a:rPr lang="en-US" altLang="zh-CN" sz="1800" dirty="0"/>
              <a:t>depth</a:t>
            </a:r>
            <a:r>
              <a:rPr lang="zh-CN" altLang="en-US" sz="1800" dirty="0"/>
              <a:t>与整个样本的平均</a:t>
            </a:r>
            <a:r>
              <a:rPr lang="en-US" altLang="zh-CN" sz="1800" dirty="0"/>
              <a:t>depth</a:t>
            </a:r>
            <a:r>
              <a:rPr lang="zh-CN" altLang="en-US" sz="1800" dirty="0"/>
              <a:t>不相等。那么最直观的方法是，对于存在这些偏差的区域，计算一个新的平均</a:t>
            </a:r>
            <a:r>
              <a:rPr lang="en-US" altLang="zh-CN" sz="1800" dirty="0"/>
              <a:t>depth</a:t>
            </a:r>
            <a:r>
              <a:rPr lang="zh-CN" altLang="en-US" sz="1800" dirty="0"/>
              <a:t>，然后有偏差的区域</a:t>
            </a:r>
            <a:r>
              <a:rPr lang="en-US" altLang="zh-CN" sz="1800" dirty="0"/>
              <a:t>depth</a:t>
            </a:r>
            <a:r>
              <a:rPr lang="zh-CN" altLang="en-US" sz="1800" dirty="0"/>
              <a:t>除以偏差区域的平均</a:t>
            </a:r>
            <a:r>
              <a:rPr lang="en-US" altLang="zh-CN" sz="1800" dirty="0"/>
              <a:t>depth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Panel</a:t>
            </a:r>
            <a:r>
              <a:rPr lang="zh-CN" altLang="en-US" sz="1800" dirty="0"/>
              <a:t>、样本等原因造成的偏差消除方法类似，只需要用</a:t>
            </a:r>
            <a:r>
              <a:rPr lang="en-US" altLang="zh-CN" sz="1800" dirty="0"/>
              <a:t>tumor</a:t>
            </a:r>
            <a:r>
              <a:rPr lang="zh-CN" altLang="en-US" sz="1800" dirty="0"/>
              <a:t>每个</a:t>
            </a:r>
            <a:r>
              <a:rPr lang="en-US" altLang="zh-CN" sz="1800" dirty="0"/>
              <a:t>region</a:t>
            </a:r>
            <a:r>
              <a:rPr lang="zh-CN" altLang="en-US" sz="1800" dirty="0"/>
              <a:t>的</a:t>
            </a:r>
            <a:r>
              <a:rPr lang="en-US" altLang="zh-CN" sz="1800" dirty="0"/>
              <a:t>depth</a:t>
            </a:r>
            <a:r>
              <a:rPr lang="zh-CN" altLang="en-US" sz="1800" dirty="0"/>
              <a:t>除以对照中对应</a:t>
            </a:r>
            <a:r>
              <a:rPr lang="en-US" altLang="zh-CN" sz="1800" dirty="0"/>
              <a:t>region</a:t>
            </a:r>
            <a:r>
              <a:rPr lang="zh-CN" altLang="en-US" sz="1800" dirty="0"/>
              <a:t>的</a:t>
            </a:r>
            <a:r>
              <a:rPr lang="en-US" altLang="zh-CN" sz="1800" dirty="0"/>
              <a:t>depth</a:t>
            </a:r>
            <a:r>
              <a:rPr lang="zh-CN" altLang="en-US" sz="1800" dirty="0"/>
              <a:t>。之后再将这组比值进行归一化，比值为</a:t>
            </a:r>
            <a:r>
              <a:rPr lang="en-US" altLang="zh-CN" sz="1800" dirty="0"/>
              <a:t>1</a:t>
            </a:r>
            <a:r>
              <a:rPr lang="zh-CN" altLang="en-US" sz="1800" dirty="0"/>
              <a:t>的区域代表拷贝数为</a:t>
            </a:r>
            <a:r>
              <a:rPr lang="en-US" altLang="zh-CN" sz="1800" dirty="0"/>
              <a:t>2</a:t>
            </a:r>
            <a:r>
              <a:rPr lang="zh-CN" altLang="en-US" sz="1800" dirty="0"/>
              <a:t>（未发生变化），其他区域的拷贝数为该区域的比值*</a:t>
            </a:r>
            <a:r>
              <a:rPr lang="en-US" altLang="zh-CN" sz="1800" dirty="0"/>
              <a:t>2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pic>
        <p:nvPicPr>
          <p:cNvPr id="8" name="内容占位符 7" descr="图片包含 橱柜, 白色, 人们, 大&#10;&#10;描述已自动生成">
            <a:extLst>
              <a:ext uri="{FF2B5EF4-FFF2-40B4-BE49-F238E27FC236}">
                <a16:creationId xmlns:a16="http://schemas.microsoft.com/office/drawing/2014/main" id="{BD63DEB5-3FDC-4422-B371-79AB7CE911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74" y="4141501"/>
            <a:ext cx="9542251" cy="1891145"/>
          </a:xfrm>
        </p:spPr>
      </p:pic>
    </p:spTree>
    <p:extLst>
      <p:ext uri="{BB962C8B-B14F-4D97-AF65-F5344CB8AC3E}">
        <p14:creationId xmlns:p14="http://schemas.microsoft.com/office/powerpoint/2010/main" val="120484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EBB7B-979C-4434-926C-A268890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/>
              <a:t>GC</a:t>
            </a:r>
            <a:r>
              <a:rPr lang="zh-CN" altLang="en-US" sz="3600" dirty="0"/>
              <a:t>含量偏差的计算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ED9BF5-0AAE-4B19-B148-0DFCDC5A0CA7}"/>
              </a:ext>
            </a:extLst>
          </p:cNvPr>
          <p:cNvSpPr txBox="1"/>
          <p:nvPr/>
        </p:nvSpPr>
        <p:spPr>
          <a:xfrm>
            <a:off x="1004455" y="2166050"/>
            <a:ext cx="912321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根据输入的参考基因组序列来计算，假设以下是一个</a:t>
            </a:r>
            <a:r>
              <a:rPr lang="en-US" altLang="zh-CN" dirty="0"/>
              <a:t>bin</a:t>
            </a:r>
            <a:r>
              <a:rPr lang="zh-CN" altLang="en-US" dirty="0"/>
              <a:t>的参考基因组序列：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en-US" altLang="zh-CN" dirty="0"/>
              <a:t>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TT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TAAT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AAA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TTT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ATTT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AT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AA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en-US" altLang="zh-CN" dirty="0"/>
              <a:t>ATA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AT</a:t>
            </a:r>
            <a:r>
              <a:rPr lang="en-US" altLang="zh-CN" dirty="0">
                <a:solidFill>
                  <a:srgbClr val="FF0000"/>
                </a:solidFill>
              </a:rPr>
              <a:t>GC</a:t>
            </a:r>
            <a:r>
              <a:rPr lang="en-US" altLang="zh-CN" dirty="0"/>
              <a:t>AAT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AAT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/>
              <a:t>AA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T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总长度：</a:t>
            </a:r>
            <a:r>
              <a:rPr lang="en-US" altLang="zh-CN" dirty="0"/>
              <a:t>62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</a:t>
            </a:r>
            <a:r>
              <a:rPr lang="zh-CN" altLang="en-US" dirty="0"/>
              <a:t>出现的次数：</a:t>
            </a:r>
            <a:r>
              <a:rPr lang="en-US" altLang="zh-CN" dirty="0"/>
              <a:t>14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出现的次数：</a:t>
            </a:r>
            <a:r>
              <a:rPr lang="en-US" altLang="zh-CN" dirty="0"/>
              <a:t>8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GC</a:t>
            </a:r>
            <a:r>
              <a:rPr lang="zh-CN" altLang="en-US" dirty="0"/>
              <a:t>含量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14+8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/62=0.354839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09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9ADF0-1B37-488E-BFC5-7C74379B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重复序列偏差的计算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B40565-4BA8-48E8-BE31-703B5D0E1D2D}"/>
              </a:ext>
            </a:extLst>
          </p:cNvPr>
          <p:cNvSpPr/>
          <p:nvPr/>
        </p:nvSpPr>
        <p:spPr>
          <a:xfrm>
            <a:off x="1004453" y="2168031"/>
            <a:ext cx="10124209" cy="337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根据输入的参考基因组序列来计算，或者可以使用</a:t>
            </a:r>
            <a:r>
              <a:rPr lang="en-US" altLang="zh-CN" dirty="0" err="1">
                <a:hlinkClick r:id="rId3"/>
              </a:rPr>
              <a:t>RepeatMasker</a:t>
            </a:r>
            <a:r>
              <a:rPr lang="zh-CN" altLang="en-US" dirty="0"/>
              <a:t>软件，假设以下是一个</a:t>
            </a:r>
            <a:r>
              <a:rPr lang="en-US" altLang="zh-CN" dirty="0"/>
              <a:t>bin</a:t>
            </a:r>
            <a:r>
              <a:rPr lang="zh-CN" altLang="en-US" dirty="0"/>
              <a:t>的参考基因组序列：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CAGGGTGTGCAGCA</a:t>
            </a:r>
            <a:r>
              <a:rPr lang="en-US" altLang="zh-CN" dirty="0">
                <a:solidFill>
                  <a:srgbClr val="FF0000"/>
                </a:solidFill>
              </a:rPr>
              <a:t>ccactgtacaatggggaactagagaggtga</a:t>
            </a:r>
            <a:r>
              <a:rPr lang="en-US" altLang="zh-CN" dirty="0"/>
              <a:t>TGCCCAGGGCTGCCGCTGCACGC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其中小写字母的区域为简单重复</a:t>
            </a:r>
            <a:r>
              <a:rPr lang="en-US" altLang="zh-CN" dirty="0"/>
              <a:t>DNA</a:t>
            </a:r>
            <a:r>
              <a:rPr lang="zh-CN" altLang="en-US" dirty="0"/>
              <a:t>序列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总长度：</a:t>
            </a:r>
            <a:r>
              <a:rPr lang="en-US" altLang="zh-CN" dirty="0"/>
              <a:t>67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小写字母的个数：</a:t>
            </a:r>
            <a:r>
              <a:rPr lang="en-US" altLang="zh-CN" dirty="0"/>
              <a:t>30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重复序列偏差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30/67=0.447761</a:t>
            </a:r>
          </a:p>
        </p:txBody>
      </p:sp>
    </p:spTree>
    <p:extLst>
      <p:ext uri="{BB962C8B-B14F-4D97-AF65-F5344CB8AC3E}">
        <p14:creationId xmlns:p14="http://schemas.microsoft.com/office/powerpoint/2010/main" val="182777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81E0-A651-4528-BDE8-6A33B0FE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深度计算方法局限性偏差的计算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381057-16E1-4B9F-BCF0-F854393B4B58}"/>
              </a:ext>
            </a:extLst>
          </p:cNvPr>
          <p:cNvGrpSpPr/>
          <p:nvPr/>
        </p:nvGrpSpPr>
        <p:grpSpPr>
          <a:xfrm>
            <a:off x="810492" y="2116719"/>
            <a:ext cx="3958937" cy="2265218"/>
            <a:chOff x="706581" y="1891145"/>
            <a:chExt cx="3654040" cy="1995054"/>
          </a:xfrm>
        </p:grpSpPr>
        <p:pic>
          <p:nvPicPr>
            <p:cNvPr id="3" name="内容占位符 3">
              <a:extLst>
                <a:ext uri="{FF2B5EF4-FFF2-40B4-BE49-F238E27FC236}">
                  <a16:creationId xmlns:a16="http://schemas.microsoft.com/office/drawing/2014/main" id="{91602479-A4F9-486C-B968-1320FFE55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69" t="8431" r="69222" b="58137"/>
            <a:stretch/>
          </p:blipFill>
          <p:spPr>
            <a:xfrm>
              <a:off x="706581" y="2005444"/>
              <a:ext cx="3654040" cy="188075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FA3656-2982-4333-B248-59D498BB4385}"/>
                </a:ext>
              </a:extLst>
            </p:cNvPr>
            <p:cNvSpPr/>
            <p:nvPr/>
          </p:nvSpPr>
          <p:spPr>
            <a:xfrm>
              <a:off x="2606338" y="2047009"/>
              <a:ext cx="770707" cy="16521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6FF1D8E-F03E-4A87-80C9-58ADA25E2292}"/>
                </a:ext>
              </a:extLst>
            </p:cNvPr>
            <p:cNvCxnSpPr/>
            <p:nvPr/>
          </p:nvCxnSpPr>
          <p:spPr>
            <a:xfrm flipH="1">
              <a:off x="3283527" y="1891145"/>
              <a:ext cx="93518" cy="374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BB1C205-C335-4EBD-8F72-60D7EA5AF15F}"/>
                </a:ext>
              </a:extLst>
            </p:cNvPr>
            <p:cNvCxnSpPr>
              <a:cxnSpLocks/>
            </p:cNvCxnSpPr>
            <p:nvPr/>
          </p:nvCxnSpPr>
          <p:spPr>
            <a:xfrm>
              <a:off x="2441864" y="1891145"/>
              <a:ext cx="259772" cy="2701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/>
              <p:nvPr/>
            </p:nvSpPr>
            <p:spPr>
              <a:xfrm>
                <a:off x="5059327" y="1490881"/>
                <a:ext cx="6568100" cy="4747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上图是我们最常见的测序后的深度图，如图所示，其往往呈现这种中间高两边低的分布。基于我们上文提到的深度的计算方法可知，箭头所示的两部分区域是不记作深度计算的，作者认为这样会造成深度计算的偏差，这种偏差导致计算得到的深度比实际深度小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</a:t>
                </a:r>
                <a:r>
                  <a:rPr lang="zh-CN" altLang="en-US" dirty="0"/>
                  <a:t>下图为作者建立的一种用于估算这种偏差的线性模型，</a:t>
                </a:r>
                <a:r>
                  <a:rPr lang="en-US" altLang="zh-CN" dirty="0"/>
                  <a:t>Bait</a:t>
                </a:r>
                <a:r>
                  <a:rPr lang="zh-CN" altLang="en-US" dirty="0"/>
                  <a:t>为引物可测到的区域，</a:t>
                </a:r>
                <a:r>
                  <a:rPr lang="en-US" altLang="zh-CN" dirty="0"/>
                  <a:t>Fragment</a:t>
                </a:r>
                <a:r>
                  <a:rPr lang="zh-CN" altLang="en-US" dirty="0"/>
                  <a:t>为测序的插入片段长度。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令</a:t>
                </a:r>
                <a:r>
                  <a:rPr lang="en-US" altLang="zh-CN" dirty="0"/>
                  <a:t>Fragment</a:t>
                </a:r>
                <a:r>
                  <a:rPr lang="zh-CN" altLang="en-US" dirty="0"/>
                  <a:t>长度为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Bait</a:t>
                </a:r>
                <a:r>
                  <a:rPr lang="zh-CN" altLang="en-US" dirty="0"/>
                  <a:t>长度为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Coverage</a:t>
                </a:r>
                <a:r>
                  <a:rPr lang="zh-CN" altLang="en-US" dirty="0"/>
                  <a:t>高度为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偏差为黄色区域面积比上</a:t>
                </a:r>
                <a:r>
                  <a:rPr lang="en-US" altLang="zh-CN" dirty="0"/>
                  <a:t>Bait</a:t>
                </a:r>
                <a:r>
                  <a:rPr lang="zh-CN" altLang="en-US" dirty="0"/>
                  <a:t>区域的面积，记作</a:t>
                </a:r>
                <a:r>
                  <a:rPr lang="en-US" altLang="zh-CN" dirty="0"/>
                  <a:t>Losses bias </a:t>
                </a:r>
                <a:r>
                  <a:rPr lang="zh-CN" altLang="en-US" dirty="0"/>
                  <a:t>，即：</a:t>
                </a:r>
                <a:endParaRPr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den>
                    </m:f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327" y="1490881"/>
                <a:ext cx="6568100" cy="4747903"/>
              </a:xfrm>
              <a:prstGeom prst="rect">
                <a:avLst/>
              </a:prstGeom>
              <a:blipFill>
                <a:blip r:embed="rId4"/>
                <a:stretch>
                  <a:fillRect l="-836" r="-3250" b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43BC53-484F-499F-8BE7-FE5FCBE71768}"/>
              </a:ext>
            </a:extLst>
          </p:cNvPr>
          <p:cNvGrpSpPr/>
          <p:nvPr/>
        </p:nvGrpSpPr>
        <p:grpSpPr>
          <a:xfrm>
            <a:off x="1146032" y="4478448"/>
            <a:ext cx="3735097" cy="2020973"/>
            <a:chOff x="1146032" y="4312192"/>
            <a:chExt cx="3735097" cy="202097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E85599C-7059-41D2-9F52-4D4A4C0EB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6032" y="4312192"/>
              <a:ext cx="3735097" cy="2020973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4D2CA8D-AB49-48CB-9C4F-FF80474406CE}"/>
                </a:ext>
              </a:extLst>
            </p:cNvPr>
            <p:cNvSpPr txBox="1"/>
            <p:nvPr/>
          </p:nvSpPr>
          <p:spPr>
            <a:xfrm>
              <a:off x="2337954" y="4499264"/>
              <a:ext cx="2295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3828442-95F7-4C9E-8E6A-1A87436B40A8}"/>
                </a:ext>
              </a:extLst>
            </p:cNvPr>
            <p:cNvSpPr txBox="1"/>
            <p:nvPr/>
          </p:nvSpPr>
          <p:spPr>
            <a:xfrm>
              <a:off x="1682572" y="4747359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½</a:t>
              </a:r>
              <a:r>
                <a: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FC91A83-CC9E-44A4-A664-C732E8ACB41F}"/>
                </a:ext>
              </a:extLst>
            </p:cNvPr>
            <p:cNvSpPr txBox="1"/>
            <p:nvPr/>
          </p:nvSpPr>
          <p:spPr>
            <a:xfrm>
              <a:off x="2656610" y="5846620"/>
              <a:ext cx="242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A5687C45-669E-4885-BBE2-22B859CD09E2}"/>
              </a:ext>
            </a:extLst>
          </p:cNvPr>
          <p:cNvSpPr/>
          <p:nvPr/>
        </p:nvSpPr>
        <p:spPr>
          <a:xfrm>
            <a:off x="975922" y="1592150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Shoulder effect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77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81E0-A651-4528-BDE8-6A33B0FE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深度计算方法局限性偏差的计算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/>
              <p:nvPr/>
            </p:nvSpPr>
            <p:spPr>
              <a:xfrm>
                <a:off x="5059327" y="1490881"/>
                <a:ext cx="6568100" cy="4352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如图所示，圈出的小三角形原本是在偏差的计算范围内的，但是当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&gt;t</a:t>
                </a:r>
                <a:r>
                  <a:rPr lang="zh-CN" altLang="en-US" dirty="0"/>
                  <a:t>时，这部分面积已经超出了深度的计算范围，这种偏差并不需要保留。解决的方法是在原本计算的偏差基础上，把圈出的小三角形这种偏差减掉。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此时的</a:t>
                </a:r>
                <a:r>
                  <a:rPr lang="en-US" altLang="zh-CN" dirty="0"/>
                  <a:t>Losses bias = Losses bias – </a:t>
                </a:r>
                <a:r>
                  <a:rPr lang="zh-CN" altLang="en-US" dirty="0"/>
                  <a:t>两个小三角形面积比上</a:t>
                </a:r>
                <a:r>
                  <a:rPr lang="en-US" altLang="zh-CN" dirty="0"/>
                  <a:t>Bait</a:t>
                </a:r>
                <a:r>
                  <a:rPr lang="zh-CN" altLang="en-US" dirty="0"/>
                  <a:t>区域的面积，即：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其中，小三角形的面积计算方法可以通过相似三角形原理推导。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327" y="1490881"/>
                <a:ext cx="6568100" cy="4352474"/>
              </a:xfrm>
              <a:prstGeom prst="rect">
                <a:avLst/>
              </a:prstGeom>
              <a:blipFill>
                <a:blip r:embed="rId3"/>
                <a:stretch>
                  <a:fillRect l="-836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83A3321-7D63-454D-9C5B-DFE167B16D69}"/>
              </a:ext>
            </a:extLst>
          </p:cNvPr>
          <p:cNvSpPr txBox="1"/>
          <p:nvPr/>
        </p:nvSpPr>
        <p:spPr>
          <a:xfrm>
            <a:off x="564573" y="4530436"/>
            <a:ext cx="410094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特殊情况：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当插入片段长度</a:t>
            </a:r>
            <a:r>
              <a:rPr lang="en-US" altLang="zh-CN" dirty="0"/>
              <a:t>&gt;</a:t>
            </a:r>
            <a:r>
              <a:rPr lang="zh-CN" altLang="en-US" dirty="0"/>
              <a:t>测序区域长度时，使用上文的方法计算的偏大。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67F094B-F16B-45A4-AC3B-6649564EED74}"/>
              </a:ext>
            </a:extLst>
          </p:cNvPr>
          <p:cNvGrpSpPr/>
          <p:nvPr/>
        </p:nvGrpSpPr>
        <p:grpSpPr>
          <a:xfrm>
            <a:off x="1029256" y="1852135"/>
            <a:ext cx="3366098" cy="2582389"/>
            <a:chOff x="1029256" y="1613142"/>
            <a:chExt cx="3366098" cy="2582389"/>
          </a:xfrm>
        </p:grpSpPr>
        <p:pic>
          <p:nvPicPr>
            <p:cNvPr id="17" name="内容占位符 3">
              <a:extLst>
                <a:ext uri="{FF2B5EF4-FFF2-40B4-BE49-F238E27FC236}">
                  <a16:creationId xmlns:a16="http://schemas.microsoft.com/office/drawing/2014/main" id="{AA1055BD-7DA3-4BA7-9180-25408FFCB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490" r="1301" b="58709"/>
            <a:stretch/>
          </p:blipFill>
          <p:spPr>
            <a:xfrm>
              <a:off x="1029256" y="1613142"/>
              <a:ext cx="3366098" cy="2582389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855A8DB-BBEC-4636-B2E5-02653D0D9014}"/>
                </a:ext>
              </a:extLst>
            </p:cNvPr>
            <p:cNvSpPr/>
            <p:nvPr/>
          </p:nvSpPr>
          <p:spPr>
            <a:xfrm>
              <a:off x="2173415" y="2143149"/>
              <a:ext cx="230819" cy="19530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E2BB3D-EBDF-4F76-B970-ACD3EF8CFB30}"/>
                </a:ext>
              </a:extLst>
            </p:cNvPr>
            <p:cNvSpPr txBox="1"/>
            <p:nvPr/>
          </p:nvSpPr>
          <p:spPr>
            <a:xfrm>
              <a:off x="2597530" y="1902249"/>
              <a:ext cx="2295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77F435-44D8-4189-B31D-34B5A6B05776}"/>
                </a:ext>
              </a:extLst>
            </p:cNvPr>
            <p:cNvSpPr txBox="1"/>
            <p:nvPr/>
          </p:nvSpPr>
          <p:spPr>
            <a:xfrm>
              <a:off x="2754621" y="3670388"/>
              <a:ext cx="242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25AC161-1DF3-454C-BFC9-A707C9B13687}"/>
                </a:ext>
              </a:extLst>
            </p:cNvPr>
            <p:cNvSpPr txBox="1"/>
            <p:nvPr/>
          </p:nvSpPr>
          <p:spPr>
            <a:xfrm>
              <a:off x="2896590" y="2352375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½</a:t>
              </a:r>
              <a:r>
                <a: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2695FA10-0B38-428D-A731-F81A708B3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452" r="17713" b="5835"/>
          <a:stretch/>
        </p:blipFill>
        <p:spPr>
          <a:xfrm>
            <a:off x="6787072" y="5569527"/>
            <a:ext cx="981067" cy="795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CFEF79-BAD1-4DEC-81B9-40A07FFADB1A}"/>
                  </a:ext>
                </a:extLst>
              </p:cNvPr>
              <p:cNvSpPr/>
              <p:nvPr/>
            </p:nvSpPr>
            <p:spPr>
              <a:xfrm>
                <a:off x="8100126" y="5554932"/>
                <a:ext cx="1428340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CFEF79-BAD1-4DEC-81B9-40A07FFAD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126" y="5554932"/>
                <a:ext cx="1428340" cy="6481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E4D33414-32DD-4412-A4B8-8CFC0E8966D0}"/>
              </a:ext>
            </a:extLst>
          </p:cNvPr>
          <p:cNvSpPr/>
          <p:nvPr/>
        </p:nvSpPr>
        <p:spPr>
          <a:xfrm>
            <a:off x="975922" y="1592150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Shoulder effect</a:t>
            </a:r>
            <a:r>
              <a:rPr lang="zh-CN" altLang="en-US" i="1" dirty="0"/>
              <a:t>修正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9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81E0-A651-4528-BDE8-6A33B0FE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深度计算方法局限性偏差的计算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/>
              <p:nvPr/>
            </p:nvSpPr>
            <p:spPr>
              <a:xfrm>
                <a:off x="5748665" y="1490881"/>
                <a:ext cx="5878761" cy="4213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如图所示，红色的的小三角形为</a:t>
                </a:r>
                <a:r>
                  <a:rPr lang="en-US" altLang="zh-CN" dirty="0" err="1"/>
                  <a:t>biat</a:t>
                </a:r>
                <a:r>
                  <a:rPr lang="zh-CN" altLang="en-US" dirty="0"/>
                  <a:t>区过近造成的偏差。所以在偏差计算时，除了上述的偏差，还需要将这种偏差考虑在内。此时需要计算红色三角形的面积，令两个</a:t>
                </a:r>
                <a:r>
                  <a:rPr lang="en-US" altLang="zh-CN" dirty="0"/>
                  <a:t>bait</a:t>
                </a:r>
                <a:r>
                  <a:rPr lang="zh-CN" altLang="en-US" dirty="0"/>
                  <a:t>之间的距离为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，这种偏差记作</a:t>
                </a:r>
                <a:r>
                  <a:rPr lang="en-US" altLang="zh-CN" dirty="0"/>
                  <a:t>Gains bias</a:t>
                </a:r>
                <a:r>
                  <a:rPr lang="zh-CN" altLang="en-US" dirty="0"/>
                  <a:t>，为单个小三角形面积比上</a:t>
                </a:r>
                <a:r>
                  <a:rPr lang="en-US" altLang="zh-CN" dirty="0"/>
                  <a:t>Bait</a:t>
                </a:r>
                <a:r>
                  <a:rPr lang="zh-CN" altLang="en-US" dirty="0"/>
                  <a:t>区域的面积，即：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其中，小三角形的面积计算方法可以通过相似三角形原理推导。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65" y="1490881"/>
                <a:ext cx="5878761" cy="4213974"/>
              </a:xfrm>
              <a:prstGeom prst="rect">
                <a:avLst/>
              </a:prstGeom>
              <a:blipFill>
                <a:blip r:embed="rId3"/>
                <a:stretch>
                  <a:fillRect l="-830" r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283A3321-7D63-454D-9C5B-DFE167B16D69}"/>
              </a:ext>
            </a:extLst>
          </p:cNvPr>
          <p:cNvSpPr txBox="1"/>
          <p:nvPr/>
        </p:nvSpPr>
        <p:spPr>
          <a:xfrm>
            <a:off x="609698" y="4250020"/>
            <a:ext cx="4637711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当两个</a:t>
            </a:r>
            <a:r>
              <a:rPr lang="en-US" altLang="zh-CN" dirty="0"/>
              <a:t>bait</a:t>
            </a:r>
            <a:r>
              <a:rPr lang="zh-CN" altLang="en-US" dirty="0"/>
              <a:t>区离的比较近，近到距离小于插入片段长度时，一种新的偏差出现了。仅使用之前的偏差计算方法无法衡量旁边的</a:t>
            </a:r>
            <a:r>
              <a:rPr lang="en-US" altLang="zh-CN" dirty="0"/>
              <a:t>bait</a:t>
            </a:r>
            <a:r>
              <a:rPr lang="zh-CN" altLang="en-US" dirty="0"/>
              <a:t>落入本</a:t>
            </a:r>
            <a:r>
              <a:rPr lang="en-US" altLang="zh-CN" dirty="0"/>
              <a:t>bait</a:t>
            </a:r>
            <a:r>
              <a:rPr lang="zh-CN" altLang="en-US" dirty="0"/>
              <a:t>的</a:t>
            </a:r>
            <a:r>
              <a:rPr lang="en-US" altLang="zh-CN" dirty="0"/>
              <a:t>reads</a:t>
            </a:r>
            <a:r>
              <a:rPr lang="zh-CN" altLang="en-US" dirty="0"/>
              <a:t>，将导致计算得到的深度比实际深度大。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CFEF79-BAD1-4DEC-81B9-40A07FFADB1A}"/>
                  </a:ext>
                </a:extLst>
              </p:cNvPr>
              <p:cNvSpPr/>
              <p:nvPr/>
            </p:nvSpPr>
            <p:spPr>
              <a:xfrm>
                <a:off x="8100126" y="5554932"/>
                <a:ext cx="1445139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CFEF79-BAD1-4DEC-81B9-40A07FFAD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126" y="5554932"/>
                <a:ext cx="1445139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1BAF2B2-E2FC-4A8C-9945-F3C04363F185}"/>
              </a:ext>
            </a:extLst>
          </p:cNvPr>
          <p:cNvSpPr/>
          <p:nvPr/>
        </p:nvSpPr>
        <p:spPr>
          <a:xfrm>
            <a:off x="975922" y="1592150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Flank effect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758DC3A-BAC4-4A31-B9CC-E9A1CD92C02A}"/>
              </a:ext>
            </a:extLst>
          </p:cNvPr>
          <p:cNvGrpSpPr/>
          <p:nvPr/>
        </p:nvGrpSpPr>
        <p:grpSpPr>
          <a:xfrm>
            <a:off x="564573" y="2240646"/>
            <a:ext cx="4943141" cy="1895721"/>
            <a:chOff x="564573" y="2240646"/>
            <a:chExt cx="4943141" cy="189572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DAA63E03-6B9E-4BC1-9451-235BC10E5B80}"/>
                </a:ext>
              </a:extLst>
            </p:cNvPr>
            <p:cNvGrpSpPr/>
            <p:nvPr/>
          </p:nvGrpSpPr>
          <p:grpSpPr>
            <a:xfrm>
              <a:off x="564573" y="2240646"/>
              <a:ext cx="4943141" cy="1895721"/>
              <a:chOff x="578497" y="1774666"/>
              <a:chExt cx="4943141" cy="1895721"/>
            </a:xfrm>
          </p:grpSpPr>
          <p:pic>
            <p:nvPicPr>
              <p:cNvPr id="12" name="内容占位符 3">
                <a:extLst>
                  <a:ext uri="{FF2B5EF4-FFF2-40B4-BE49-F238E27FC236}">
                    <a16:creationId xmlns:a16="http://schemas.microsoft.com/office/drawing/2014/main" id="{D1279A03-84A9-4631-8B31-E988F2FF0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0010" t="42101" r="35143" b="18015"/>
              <a:stretch/>
            </p:blipFill>
            <p:spPr>
              <a:xfrm>
                <a:off x="578497" y="1774666"/>
                <a:ext cx="4943141" cy="1895721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E2BB3D-EBDF-4F76-B970-ACD3EF8CFB30}"/>
                  </a:ext>
                </a:extLst>
              </p:cNvPr>
              <p:cNvSpPr txBox="1"/>
              <p:nvPr/>
            </p:nvSpPr>
            <p:spPr>
              <a:xfrm>
                <a:off x="2713057" y="1932742"/>
                <a:ext cx="2295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877F435-44D8-4189-B31D-34B5A6B05776}"/>
                  </a:ext>
                </a:extLst>
              </p:cNvPr>
              <p:cNvSpPr txBox="1"/>
              <p:nvPr/>
            </p:nvSpPr>
            <p:spPr>
              <a:xfrm>
                <a:off x="2172731" y="3186453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25AC161-1DF3-454C-BFC9-A707C9B13687}"/>
                  </a:ext>
                </a:extLst>
              </p:cNvPr>
              <p:cNvSpPr txBox="1"/>
              <p:nvPr/>
            </p:nvSpPr>
            <p:spPr>
              <a:xfrm>
                <a:off x="3156363" y="2774588"/>
                <a:ext cx="5501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½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543259-FDD6-481C-8695-97C115E154F6}"/>
                </a:ext>
              </a:extLst>
            </p:cNvPr>
            <p:cNvSpPr txBox="1"/>
            <p:nvPr/>
          </p:nvSpPr>
          <p:spPr>
            <a:xfrm>
              <a:off x="2872319" y="36489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图片 6" descr="图片包含 游戏机, 标志, 钟表&#10;&#10;描述已自动生成">
            <a:extLst>
              <a:ext uri="{FF2B5EF4-FFF2-40B4-BE49-F238E27FC236}">
                <a16:creationId xmlns:a16="http://schemas.microsoft.com/office/drawing/2014/main" id="{6E9DDB35-3C56-47BB-A1C0-D8DC1753D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7" y="5351717"/>
            <a:ext cx="1045042" cy="9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7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81E0-A651-4528-BDE8-6A33B0FE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深度计算方法局限性偏差的计算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/>
              <p:nvPr/>
            </p:nvSpPr>
            <p:spPr>
              <a:xfrm>
                <a:off x="5538353" y="1490881"/>
                <a:ext cx="6089073" cy="4629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如图所示，圈出的小三角形原本是在偏差的计算范围内的，但是当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&gt;</a:t>
                </a:r>
                <a:r>
                  <a:rPr lang="en-US" altLang="zh-CN" dirty="0" err="1"/>
                  <a:t>t+g</a:t>
                </a:r>
                <a:r>
                  <a:rPr lang="zh-CN" altLang="en-US" dirty="0"/>
                  <a:t>时，这部分面积已经超出了深度的计算范围，这种偏差并不需要保留。解决的方法是在原本计算的偏差基础上，把圈出的小三角形这种偏差减掉。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  此时的</a:t>
                </a:r>
                <a:r>
                  <a:rPr lang="en-US" altLang="zh-CN" dirty="0"/>
                  <a:t>Gains bias =Gains bias – </a:t>
                </a:r>
                <a:r>
                  <a:rPr lang="zh-CN" altLang="en-US" dirty="0"/>
                  <a:t>小三角形面积比上</a:t>
                </a:r>
                <a:r>
                  <a:rPr lang="en-US" altLang="zh-CN" dirty="0"/>
                  <a:t>Bait</a:t>
                </a:r>
                <a:r>
                  <a:rPr lang="zh-CN" altLang="en-US" dirty="0"/>
                  <a:t>区域的面积，即：</a:t>
                </a:r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其中，小三角形的面积计算方法可以通过相似三角形原理推导。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4F86B0-AB2B-40CA-9A15-3B49D04FF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53" y="1490881"/>
                <a:ext cx="6089073" cy="4629472"/>
              </a:xfrm>
              <a:prstGeom prst="rect">
                <a:avLst/>
              </a:prstGeom>
              <a:blipFill>
                <a:blip r:embed="rId3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CFEF79-BAD1-4DEC-81B9-40A07FFADB1A}"/>
                  </a:ext>
                </a:extLst>
              </p:cNvPr>
              <p:cNvSpPr/>
              <p:nvPr/>
            </p:nvSpPr>
            <p:spPr>
              <a:xfrm>
                <a:off x="8100126" y="5554932"/>
                <a:ext cx="1837875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BCFEF79-BAD1-4DEC-81B9-40A07FFAD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126" y="5554932"/>
                <a:ext cx="1837875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1BAF2B2-E2FC-4A8C-9945-F3C04363F185}"/>
              </a:ext>
            </a:extLst>
          </p:cNvPr>
          <p:cNvSpPr/>
          <p:nvPr/>
        </p:nvSpPr>
        <p:spPr>
          <a:xfrm>
            <a:off x="975922" y="1592150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Flank effect</a:t>
            </a:r>
            <a:r>
              <a:rPr lang="zh-CN" altLang="en-US" i="1" dirty="0"/>
              <a:t>修正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C47C75-9C03-4236-B982-1B61D6FA256C}"/>
              </a:ext>
            </a:extLst>
          </p:cNvPr>
          <p:cNvSpPr txBox="1"/>
          <p:nvPr/>
        </p:nvSpPr>
        <p:spPr>
          <a:xfrm>
            <a:off x="564572" y="4530436"/>
            <a:ext cx="4765963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特殊情况：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当插入片段长度</a:t>
            </a:r>
            <a:r>
              <a:rPr lang="en-US" altLang="zh-CN" dirty="0"/>
              <a:t>&gt;</a:t>
            </a:r>
            <a:r>
              <a:rPr lang="zh-CN" altLang="en-US" dirty="0"/>
              <a:t>测序区域长度</a:t>
            </a:r>
            <a:r>
              <a:rPr lang="en-US" altLang="zh-CN" dirty="0"/>
              <a:t>+</a:t>
            </a:r>
            <a:r>
              <a:rPr lang="zh-CN" altLang="en-US" dirty="0"/>
              <a:t>两个</a:t>
            </a:r>
            <a:r>
              <a:rPr lang="en-US" altLang="zh-CN" dirty="0"/>
              <a:t>bait</a:t>
            </a:r>
            <a:r>
              <a:rPr lang="zh-CN" altLang="en-US" dirty="0"/>
              <a:t>区域的距离时，使用上文的方法计算的偏差偏大。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56858E-DD44-4477-B061-1C4BA889B402}"/>
              </a:ext>
            </a:extLst>
          </p:cNvPr>
          <p:cNvGrpSpPr/>
          <p:nvPr/>
        </p:nvGrpSpPr>
        <p:grpSpPr>
          <a:xfrm>
            <a:off x="838200" y="2170345"/>
            <a:ext cx="4201391" cy="2244144"/>
            <a:chOff x="838200" y="2170345"/>
            <a:chExt cx="4201391" cy="224414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AA93B3B-6955-47F2-B2B8-B6BB7D441643}"/>
                </a:ext>
              </a:extLst>
            </p:cNvPr>
            <p:cNvGrpSpPr/>
            <p:nvPr/>
          </p:nvGrpSpPr>
          <p:grpSpPr>
            <a:xfrm>
              <a:off x="838200" y="2170345"/>
              <a:ext cx="4201391" cy="2244144"/>
              <a:chOff x="838200" y="2118390"/>
              <a:chExt cx="4201391" cy="2244144"/>
            </a:xfrm>
          </p:grpSpPr>
          <p:pic>
            <p:nvPicPr>
              <p:cNvPr id="16" name="内容占位符 3">
                <a:extLst>
                  <a:ext uri="{FF2B5EF4-FFF2-40B4-BE49-F238E27FC236}">
                    <a16:creationId xmlns:a16="http://schemas.microsoft.com/office/drawing/2014/main" id="{9641D664-AAAE-49D2-A9B3-9EAD62782C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4579" t="41673" r="2872" b="18010"/>
              <a:stretch/>
            </p:blipFill>
            <p:spPr>
              <a:xfrm>
                <a:off x="838200" y="2118390"/>
                <a:ext cx="4201391" cy="2244144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543259-FDD6-481C-8695-97C115E154F6}"/>
                  </a:ext>
                </a:extLst>
              </p:cNvPr>
              <p:cNvSpPr txBox="1"/>
              <p:nvPr/>
            </p:nvSpPr>
            <p:spPr>
              <a:xfrm>
                <a:off x="2030656" y="3689713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67E2CC-543C-4077-A01B-593CF6D4EA98}"/>
                  </a:ext>
                </a:extLst>
              </p:cNvPr>
              <p:cNvSpPr txBox="1"/>
              <p:nvPr/>
            </p:nvSpPr>
            <p:spPr>
              <a:xfrm>
                <a:off x="1775179" y="2293246"/>
                <a:ext cx="2295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FE735B-9104-4551-AC6B-49A2ECED6FE6}"/>
                  </a:ext>
                </a:extLst>
              </p:cNvPr>
              <p:cNvSpPr txBox="1"/>
              <p:nvPr/>
            </p:nvSpPr>
            <p:spPr>
              <a:xfrm>
                <a:off x="1822838" y="3911466"/>
                <a:ext cx="2423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35B8589-F208-43B5-BFE9-0DC6BAEE51F4}"/>
                  </a:ext>
                </a:extLst>
              </p:cNvPr>
              <p:cNvSpPr txBox="1"/>
              <p:nvPr/>
            </p:nvSpPr>
            <p:spPr>
              <a:xfrm>
                <a:off x="2179896" y="3015731"/>
                <a:ext cx="5501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½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18B05-14F5-431A-9B69-50FD6AF05BC4}"/>
                </a:ext>
              </a:extLst>
            </p:cNvPr>
            <p:cNvSpPr/>
            <p:nvPr/>
          </p:nvSpPr>
          <p:spPr>
            <a:xfrm>
              <a:off x="1560710" y="3715637"/>
              <a:ext cx="230819" cy="19530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9" name="图片 8" descr="图片包含 游戏机, 红色, 钟表, 黑色&#10;&#10;描述已自动生成">
            <a:extLst>
              <a:ext uri="{FF2B5EF4-FFF2-40B4-BE49-F238E27FC236}">
                <a16:creationId xmlns:a16="http://schemas.microsoft.com/office/drawing/2014/main" id="{BFB41200-BDB4-4D26-A0FB-98195A72F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71" y="5554932"/>
            <a:ext cx="895989" cy="8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E81E0-A651-4528-BDE8-6A33B0FE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/>
              <a:t>深度计算方法局限性偏差的计算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4F86B0-AB2B-40CA-9A15-3B49D04FF7CA}"/>
              </a:ext>
            </a:extLst>
          </p:cNvPr>
          <p:cNvSpPr txBox="1"/>
          <p:nvPr/>
        </p:nvSpPr>
        <p:spPr>
          <a:xfrm>
            <a:off x="962892" y="2446844"/>
            <a:ext cx="1039090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在实际计算中，首先对所有的区域计算</a:t>
            </a:r>
            <a:r>
              <a:rPr lang="en-US" altLang="zh-CN" i="1" dirty="0"/>
              <a:t>Shoulder effect</a:t>
            </a:r>
            <a:r>
              <a:rPr lang="zh-CN" altLang="en-US" dirty="0"/>
              <a:t>，对于插入片段长度</a:t>
            </a:r>
            <a:r>
              <a:rPr lang="en-US" altLang="zh-CN" dirty="0"/>
              <a:t>&gt;</a:t>
            </a:r>
            <a:r>
              <a:rPr lang="zh-CN" altLang="en-US" dirty="0"/>
              <a:t>测序区域长度的区域修正</a:t>
            </a:r>
            <a:r>
              <a:rPr lang="en-US" altLang="zh-CN" i="1" dirty="0"/>
              <a:t>Shoulder effect</a:t>
            </a:r>
            <a:r>
              <a:rPr lang="zh-CN" altLang="en-US" i="1" dirty="0"/>
              <a:t>，记作</a:t>
            </a:r>
            <a:r>
              <a:rPr lang="en-US" altLang="zh-CN" i="1" dirty="0"/>
              <a:t>Losses bias</a:t>
            </a:r>
            <a:r>
              <a:rPr lang="zh-CN" altLang="en-US" dirty="0"/>
              <a:t>。然后对于</a:t>
            </a:r>
            <a:r>
              <a:rPr lang="en-US" altLang="zh-CN" dirty="0"/>
              <a:t>bait</a:t>
            </a:r>
            <a:r>
              <a:rPr lang="zh-CN" altLang="en-US" dirty="0"/>
              <a:t>区相邻的区域计算</a:t>
            </a:r>
            <a:r>
              <a:rPr lang="en-US" altLang="zh-CN" i="1" dirty="0"/>
              <a:t>Flank effect</a:t>
            </a:r>
            <a:r>
              <a:rPr lang="zh-CN" altLang="en-US" dirty="0"/>
              <a:t>，对于插入片段长度</a:t>
            </a:r>
            <a:r>
              <a:rPr lang="en-US" altLang="zh-CN" dirty="0"/>
              <a:t>&gt;</a:t>
            </a:r>
            <a:r>
              <a:rPr lang="zh-CN" altLang="en-US" dirty="0"/>
              <a:t>测序区域长度</a:t>
            </a:r>
            <a:r>
              <a:rPr lang="en-US" altLang="zh-CN" dirty="0"/>
              <a:t>+</a:t>
            </a:r>
            <a:r>
              <a:rPr lang="zh-CN" altLang="en-US" dirty="0"/>
              <a:t>两个</a:t>
            </a:r>
            <a:r>
              <a:rPr lang="en-US" altLang="zh-CN" dirty="0"/>
              <a:t>bait</a:t>
            </a:r>
            <a:r>
              <a:rPr lang="zh-CN" altLang="en-US" dirty="0"/>
              <a:t>区域的距离的区域修正</a:t>
            </a:r>
            <a:r>
              <a:rPr lang="en-US" altLang="zh-CN" i="1" dirty="0"/>
              <a:t>Flank effect</a:t>
            </a:r>
            <a:r>
              <a:rPr lang="zh-CN" altLang="en-US" dirty="0"/>
              <a:t>，记作</a:t>
            </a:r>
            <a:r>
              <a:rPr lang="en-US" altLang="zh-CN" i="1" dirty="0"/>
              <a:t>Gains bias</a:t>
            </a:r>
            <a:r>
              <a:rPr lang="zh-CN" altLang="en-US" dirty="0"/>
              <a:t>。最后</a:t>
            </a:r>
            <a:r>
              <a:rPr lang="en-US" altLang="zh-CN" i="1" dirty="0"/>
              <a:t>Gains bias-Losses bias</a:t>
            </a:r>
            <a:r>
              <a:rPr lang="zh-CN" altLang="en-US" dirty="0"/>
              <a:t>记为深度计算方法局限性偏差。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253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43B9-49F7-4492-A2D8-7D3766B7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CNV</a:t>
            </a:r>
            <a:r>
              <a:rPr lang="zh-CN" altLang="en-US" sz="3600" dirty="0"/>
              <a:t>在基因组中的存在形式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769F79-C286-426C-8178-93FF8FBB7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27" y="1962299"/>
            <a:ext cx="7622574" cy="36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81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DDCDC-564A-4660-A4AF-7F87A2B2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Panel</a:t>
            </a:r>
            <a:r>
              <a:rPr lang="zh-CN" altLang="en-US" sz="3600" dirty="0"/>
              <a:t>、样本等原因造成的偏差的计算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0C9B30-22C2-453F-A289-BF8F35FA63B3}"/>
              </a:ext>
            </a:extLst>
          </p:cNvPr>
          <p:cNvSpPr txBox="1"/>
          <p:nvPr/>
        </p:nvSpPr>
        <p:spPr>
          <a:xfrm>
            <a:off x="962892" y="2344540"/>
            <a:ext cx="10390908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这种偏差实际就是我们平时说的对照</a:t>
            </a:r>
            <a:r>
              <a:rPr lang="en-US" altLang="zh-CN" dirty="0"/>
              <a:t>reference</a:t>
            </a:r>
            <a:r>
              <a:rPr lang="zh-CN" altLang="en-US" dirty="0"/>
              <a:t>。对照和样本的引物设计、测序体系、环境等等各种因素一般是相同的。当从样本中减去对应区域的对照时，也就消除了这类偏差。对照选取可分为无对照、自身对照和多个对照三种。无对照时</a:t>
            </a:r>
            <a:r>
              <a:rPr lang="en-US" altLang="zh-CN" dirty="0" err="1"/>
              <a:t>CNVkit</a:t>
            </a:r>
            <a:r>
              <a:rPr lang="zh-CN" altLang="en-US" dirty="0"/>
              <a:t>可生成一个假的对照基线以完成</a:t>
            </a:r>
            <a:r>
              <a:rPr lang="en-US" altLang="zh-CN" dirty="0"/>
              <a:t>CNV</a:t>
            </a:r>
            <a:r>
              <a:rPr lang="zh-CN" altLang="en-US" dirty="0"/>
              <a:t>检测，不过不推荐；自身对照即我们现在流程中使用的对照；多个对照即将该</a:t>
            </a:r>
            <a:r>
              <a:rPr lang="en-US" altLang="zh-CN" dirty="0"/>
              <a:t>panel</a:t>
            </a:r>
            <a:r>
              <a:rPr lang="zh-CN" altLang="en-US" dirty="0"/>
              <a:t>的多个样本的对照合并成一个对照使用，</a:t>
            </a:r>
            <a:r>
              <a:rPr lang="en-US" altLang="zh-CN" dirty="0" err="1"/>
              <a:t>CNVkit</a:t>
            </a:r>
            <a:r>
              <a:rPr lang="zh-CN" altLang="en-US" dirty="0"/>
              <a:t>软件中推荐使用这种方法。下面我们详细讲述一下多个对照如何合并成一个对照。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95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DDCDC-564A-4660-A4AF-7F87A2B2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Panel</a:t>
            </a:r>
            <a:r>
              <a:rPr lang="zh-CN" altLang="en-US" sz="3600" dirty="0"/>
              <a:t>、样本等原因造成的偏差的计算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0C9B30-22C2-453F-A289-BF8F35FA63B3}"/>
              </a:ext>
            </a:extLst>
          </p:cNvPr>
          <p:cNvSpPr txBox="1"/>
          <p:nvPr/>
        </p:nvSpPr>
        <p:spPr>
          <a:xfrm>
            <a:off x="619989" y="1710152"/>
            <a:ext cx="5257800" cy="264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    假设我们有</a:t>
            </a:r>
            <a:r>
              <a:rPr lang="en-US" altLang="zh-CN" sz="1600" dirty="0"/>
              <a:t>5</a:t>
            </a:r>
            <a:r>
              <a:rPr lang="zh-CN" altLang="en-US" sz="1600" dirty="0"/>
              <a:t>个对照，对于某个区域</a:t>
            </a:r>
            <a:r>
              <a:rPr lang="en-US" altLang="zh-CN" sz="1600" dirty="0"/>
              <a:t>A</a:t>
            </a:r>
            <a:r>
              <a:rPr lang="zh-CN" altLang="en-US" sz="1600" dirty="0"/>
              <a:t>，我们可以得到这</a:t>
            </a:r>
            <a:r>
              <a:rPr lang="en-US" altLang="zh-CN" sz="1600" dirty="0"/>
              <a:t>5</a:t>
            </a:r>
            <a:r>
              <a:rPr lang="zh-CN" altLang="en-US" sz="1600" dirty="0"/>
              <a:t>个深度值形成的列表。利用我们已有的统计知识，我们可以很简单的求出一组数的期望和标准差。期望可以体现这个区域的平均深度，标准差可以体现这个平均深度的可信程度。但是，这里</a:t>
            </a:r>
            <a:r>
              <a:rPr lang="en-US" altLang="zh-CN" sz="1600" dirty="0" err="1"/>
              <a:t>CNVkit</a:t>
            </a:r>
            <a:r>
              <a:rPr lang="zh-CN" altLang="en-US" sz="1600" dirty="0"/>
              <a:t>使用了另外一个方法计算期望和标准差，叫做</a:t>
            </a:r>
            <a:r>
              <a:rPr lang="en-US" altLang="zh-CN" sz="1600" dirty="0"/>
              <a:t>Tukey‘s </a:t>
            </a:r>
            <a:r>
              <a:rPr lang="en-US" altLang="zh-CN" sz="1600" dirty="0" err="1"/>
              <a:t>Biweight</a:t>
            </a:r>
            <a:r>
              <a:rPr lang="zh-CN" altLang="en-US" sz="1600" dirty="0"/>
              <a:t>函数。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期望计算方法如下：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B26A06-D4DE-4C35-A89E-C97F9DFFE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4" y="4437950"/>
            <a:ext cx="5601446" cy="14351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6F36CC7-1154-4BF8-AE10-7B26C6D18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66483" y="1533504"/>
                <a:ext cx="5920717" cy="502315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计算过程举例：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200" dirty="0"/>
                  <a:t>     5</a:t>
                </a:r>
                <a:r>
                  <a:rPr lang="zh-CN" altLang="en-US" sz="1200" dirty="0"/>
                  <a:t>个对照中某区域的深度</a:t>
                </a:r>
                <a:r>
                  <a:rPr lang="en-US" altLang="zh-CN" sz="1200" dirty="0"/>
                  <a:t>a=[120  130  154  118  9]</a:t>
                </a:r>
                <a:r>
                  <a:rPr lang="zh-CN" altLang="en-US" sz="1200" dirty="0"/>
                  <a:t>，</a:t>
                </a:r>
                <a:endParaRPr lang="en-US" altLang="zh-CN" sz="1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200" dirty="0"/>
                  <a:t>     </a:t>
                </a:r>
                <a:r>
                  <a:rPr lang="zh-CN" altLang="en-US" sz="1200" dirty="0"/>
                  <a:t>初始期望（默认为中位数）</a:t>
                </a:r>
                <a:r>
                  <a:rPr lang="en-US" altLang="zh-CN" sz="1200" dirty="0"/>
                  <a:t> Initial =120</a:t>
                </a:r>
                <a:r>
                  <a:rPr lang="zh-CN" altLang="en-US" sz="1200" dirty="0"/>
                  <a:t>，</a:t>
                </a:r>
                <a:endParaRPr lang="en-US" altLang="zh-CN" sz="1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200" dirty="0"/>
                  <a:t>     样本深度与期望深度的差值</a:t>
                </a:r>
                <a:r>
                  <a:rPr lang="en-US" altLang="zh-CN" sz="1200" dirty="0"/>
                  <a:t>X=[   0.   10.   34.   -2. -111.]</a:t>
                </a:r>
                <a:r>
                  <a:rPr lang="zh-CN" altLang="en-US" sz="1200" dirty="0"/>
                  <a:t>，</a:t>
                </a:r>
                <a:endParaRPr lang="en-US" altLang="zh-CN" sz="1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200" dirty="0"/>
                  <a:t>     X</a:t>
                </a:r>
                <a:r>
                  <a:rPr lang="zh-CN" altLang="en-US" sz="1200" dirty="0"/>
                  <a:t>的绝对值的中位数</a:t>
                </a:r>
                <a:r>
                  <a:rPr lang="en-US" altLang="zh-CN" sz="1200" dirty="0"/>
                  <a:t>m=10,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200" dirty="0"/>
                  <a:t>     cutoff= c</a:t>
                </a:r>
                <a:r>
                  <a:rPr lang="zh-CN" altLang="en-US" sz="1200" dirty="0"/>
                  <a:t>倍的</a:t>
                </a:r>
                <a:r>
                  <a:rPr lang="en-US" altLang="zh-CN" sz="1200" dirty="0"/>
                  <a:t>m</a:t>
                </a:r>
                <a:r>
                  <a:rPr lang="zh-CN" altLang="en-US" sz="1200" dirty="0"/>
                  <a:t>（</a:t>
                </a:r>
                <a:r>
                  <a:rPr lang="en-US" altLang="zh-CN" sz="1200" dirty="0"/>
                  <a:t>c</a:t>
                </a:r>
                <a:r>
                  <a:rPr lang="zh-CN" altLang="en-US" sz="1200" dirty="0"/>
                  <a:t>默认为</a:t>
                </a:r>
                <a:r>
                  <a:rPr lang="en-US" altLang="zh-CN" sz="1200" dirty="0"/>
                  <a:t>6</a:t>
                </a:r>
                <a:r>
                  <a:rPr lang="zh-CN" altLang="en-US" sz="1200" dirty="0"/>
                  <a:t>）</a:t>
                </a:r>
                <a:r>
                  <a:rPr lang="en-US" altLang="zh-CN" sz="1200" dirty="0"/>
                  <a:t>=60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200" dirty="0"/>
                  <a:t>     </a:t>
                </a:r>
                <a:r>
                  <a:rPr lang="zh-CN" altLang="en-US" sz="1200" dirty="0"/>
                  <a:t>权重</a:t>
                </a:r>
                <a:r>
                  <a:rPr lang="en-US" altLang="zh-CN" sz="1200" dirty="0"/>
                  <a:t>w = (1 –(X/cutoff)</a:t>
                </a:r>
                <a:r>
                  <a:rPr lang="en-US" altLang="zh-CN" sz="1200" baseline="30000" dirty="0"/>
                  <a:t>2</a:t>
                </a:r>
                <a:r>
                  <a:rPr lang="en-US" altLang="zh-CN" sz="1200" dirty="0"/>
                  <a:t>)</a:t>
                </a:r>
                <a:r>
                  <a:rPr lang="en-US" altLang="zh-CN" sz="1200" baseline="30000" dirty="0"/>
                  <a:t>2</a:t>
                </a:r>
                <a:r>
                  <a:rPr lang="en-US" altLang="zh-CN" sz="1200" dirty="0"/>
                  <a:t>=[1.000 0.945 0.461 0.998 5.869]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离群值处理：</a:t>
                </a:r>
                <a:r>
                  <a:rPr lang="en-US" altLang="zh-CN" sz="1600" dirty="0"/>
                  <a:t>w&lt;1</a:t>
                </a:r>
                <a:r>
                  <a:rPr lang="zh-CN" altLang="en-US" sz="1600" dirty="0"/>
                  <a:t>的样本计入本轮迭代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zh-CN" altLang="en-US" sz="1200" dirty="0"/>
                  <a:t>     可理解为仅将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差值</m:t>
                    </m:r>
                    <m:r>
                      <a:rPr lang="zh-CN" altLang="en-US" sz="1200" i="1" dirty="0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200" dirty="0"/>
                  <a:t>mad&lt;d&lt;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zh-CN" altLang="en-US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200" dirty="0"/>
                  <a:t>mad</a:t>
                </a:r>
                <a:r>
                  <a:rPr lang="zh-CN" altLang="en-US" sz="1200" dirty="0"/>
                  <a:t>且</a:t>
                </a:r>
                <a:r>
                  <a:rPr lang="en-US" altLang="zh-CN" sz="1200" dirty="0"/>
                  <a:t>d</a:t>
                </a:r>
                <a:r>
                  <a:rPr lang="zh-CN" altLang="en-US" sz="1200" dirty="0"/>
                  <a:t>≠</a:t>
                </a:r>
                <a:r>
                  <a:rPr lang="en-US" altLang="zh-CN" sz="1200" dirty="0"/>
                  <a:t>0</a:t>
                </a:r>
                <a:r>
                  <a:rPr lang="zh-CN" altLang="en-US" sz="1200" dirty="0"/>
                  <a:t>的变量计入取平均值的范围。</a:t>
                </a:r>
                <a:endParaRPr lang="en-US" altLang="zh-CN" sz="12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结果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经过第一次迭代的期望</a:t>
                </a:r>
                <a:r>
                  <a:rPr lang="en-US" altLang="zh-CN" sz="1200" dirty="0"/>
                  <a:t>Initial</a:t>
                </a:r>
                <a:r>
                  <a:rPr lang="zh-CN" altLang="en-US" sz="1200" dirty="0"/>
                  <a:t> </a:t>
                </a:r>
                <a:r>
                  <a:rPr lang="en-US" altLang="zh-CN" sz="1200" dirty="0"/>
                  <a:t>= </a:t>
                </a:r>
                <a:r>
                  <a:rPr lang="en-US" altLang="zh-CN" sz="1200" dirty="0" err="1"/>
                  <a:t>Initial+X</a:t>
                </a:r>
                <a:r>
                  <a:rPr lang="en-US" altLang="zh-CN" sz="1200" dirty="0"/>
                  <a:t>*</a:t>
                </a:r>
                <a:r>
                  <a:rPr lang="en-US" altLang="zh-CN" sz="1200" dirty="0" err="1"/>
                  <a:t>w</a:t>
                </a:r>
                <a:r>
                  <a:rPr lang="en-US" altLang="zh-CN" sz="1200" baseline="30000" dirty="0" err="1"/>
                  <a:t>T</a:t>
                </a:r>
                <a:r>
                  <a:rPr lang="en-US" altLang="zh-CN" sz="1200" dirty="0"/>
                  <a:t>/</a:t>
                </a:r>
                <a:r>
                  <a:rPr lang="en-US" altLang="zh-CN" sz="1200" dirty="0" err="1"/>
                  <a:t>Σw</a:t>
                </a:r>
                <a:r>
                  <a:rPr lang="en-US" altLang="zh-CN" sz="1200" dirty="0"/>
                  <a:t> = 120+9.621=129.621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迭代次数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200" dirty="0"/>
                  <a:t>     不超过</a:t>
                </a:r>
                <a:r>
                  <a:rPr lang="en-US" altLang="zh-CN" sz="1200" dirty="0"/>
                  <a:t>5</a:t>
                </a:r>
                <a:r>
                  <a:rPr lang="zh-CN" altLang="en-US" sz="1200" dirty="0"/>
                  <a:t>次，若两次迭代结果非常接近可提前终止。</a:t>
                </a:r>
                <a:endParaRPr lang="en-US" altLang="zh-CN" sz="1200" dirty="0"/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</a:pPr>
                <a:r>
                  <a:rPr lang="zh-CN" altLang="en-US" sz="1600" dirty="0"/>
                  <a:t>注意</a:t>
                </a:r>
                <a:endParaRPr lang="en-US" altLang="zh-CN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1200" dirty="0">
                    <a:solidFill>
                      <a:srgbClr val="FF0000"/>
                    </a:solidFill>
                  </a:rPr>
                  <a:t>     </a:t>
                </a:r>
                <a:r>
                  <a:rPr lang="en-US" altLang="zh-CN" sz="1200" dirty="0" err="1">
                    <a:solidFill>
                      <a:srgbClr val="FF0000"/>
                    </a:solidFill>
                  </a:rPr>
                  <a:t>CNVkit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会分别计算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depth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的期望和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log2(depth)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的期望，但在后续计算都是是使用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log2(depth)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，包括计算标准差也是计算的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log2(depth)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的标准差</a:t>
                </a:r>
                <a:endParaRPr lang="en-US" altLang="zh-CN" sz="12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2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6F36CC7-1154-4BF8-AE10-7B26C6D18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83" y="1533504"/>
                <a:ext cx="5920717" cy="5023158"/>
              </a:xfrm>
              <a:prstGeom prst="rect">
                <a:avLst/>
              </a:prstGeom>
              <a:blipFill>
                <a:blip r:embed="rId3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51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DDCDC-564A-4660-A4AF-7F87A2B2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Panel</a:t>
            </a:r>
            <a:r>
              <a:rPr lang="zh-CN" altLang="en-US" sz="3600" dirty="0"/>
              <a:t>、样本等原因造成的偏差的计算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0C9B30-22C2-453F-A289-BF8F35FA63B3}"/>
              </a:ext>
            </a:extLst>
          </p:cNvPr>
          <p:cNvSpPr txBox="1"/>
          <p:nvPr/>
        </p:nvSpPr>
        <p:spPr>
          <a:xfrm>
            <a:off x="619989" y="1834844"/>
            <a:ext cx="4315694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方差计算方法如下：</a:t>
            </a:r>
            <a:endParaRPr lang="en-US" altLang="zh-CN" sz="16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F36CC7-1154-4BF8-AE10-7B26C6D1883B}"/>
              </a:ext>
            </a:extLst>
          </p:cNvPr>
          <p:cNvSpPr txBox="1">
            <a:spLocks/>
          </p:cNvSpPr>
          <p:nvPr/>
        </p:nvSpPr>
        <p:spPr>
          <a:xfrm>
            <a:off x="4935683" y="1834844"/>
            <a:ext cx="7256318" cy="45140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计算过程举例：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400" dirty="0"/>
              <a:t>     5</a:t>
            </a:r>
            <a:r>
              <a:rPr lang="zh-CN" altLang="en-US" sz="1400" dirty="0"/>
              <a:t>个对照中某区域的深度</a:t>
            </a:r>
            <a:r>
              <a:rPr lang="en-US" altLang="zh-CN" sz="1400" dirty="0"/>
              <a:t>a=[120  130  154  118  9]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log2(a) = [6.9068906  7.02236781 7.26678654 6.88264305 3.169925]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/>
              <a:t>     假设根据 </a:t>
            </a:r>
            <a:r>
              <a:rPr lang="en-US" altLang="zh-CN" sz="1400" dirty="0" err="1"/>
              <a:t>biweight</a:t>
            </a:r>
            <a:r>
              <a:rPr lang="en-US" altLang="zh-CN" sz="1400" dirty="0"/>
              <a:t> </a:t>
            </a:r>
            <a:r>
              <a:rPr lang="zh-CN" altLang="en-US" sz="1400" dirty="0"/>
              <a:t>方法得到的</a:t>
            </a:r>
            <a:r>
              <a:rPr lang="en-US" altLang="zh-CN" sz="1400" dirty="0"/>
              <a:t>log2(a)</a:t>
            </a:r>
            <a:r>
              <a:rPr lang="zh-CN" altLang="en-US" sz="1400" dirty="0"/>
              <a:t>的期望</a:t>
            </a:r>
            <a:r>
              <a:rPr lang="en-US" altLang="zh-CN" sz="1400" dirty="0"/>
              <a:t>Q =7.638649839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/>
              <a:t>     样本深度与期望深度的差值</a:t>
            </a:r>
            <a:r>
              <a:rPr lang="en-US" altLang="zh-CN" sz="1400" dirty="0"/>
              <a:t>x</a:t>
            </a:r>
            <a:r>
              <a:rPr lang="en-US" altLang="zh-CN" sz="1400" baseline="-25000" dirty="0"/>
              <a:t>i</a:t>
            </a:r>
            <a:r>
              <a:rPr lang="en-US" altLang="zh-CN" sz="1400" dirty="0"/>
              <a:t>-Q=[-0.73175924 -0.61628203 -0.3718633  -0.75600679 -4.46872484]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x</a:t>
            </a:r>
            <a:r>
              <a:rPr lang="en-US" altLang="zh-CN" sz="1400" baseline="-25000" dirty="0"/>
              <a:t>i</a:t>
            </a:r>
            <a:r>
              <a:rPr lang="en-US" altLang="zh-CN" sz="1400" dirty="0"/>
              <a:t>-Q</a:t>
            </a:r>
            <a:r>
              <a:rPr lang="zh-CN" altLang="en-US" sz="1400" dirty="0"/>
              <a:t>的绝对值的中位数</a:t>
            </a:r>
            <a:r>
              <a:rPr lang="en-US" altLang="zh-CN" sz="1400" dirty="0"/>
              <a:t>MAD= 0.7317592433914815,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权重</a:t>
            </a:r>
            <a:r>
              <a:rPr lang="en-US" altLang="zh-CN" sz="1400" dirty="0"/>
              <a:t>u = (x</a:t>
            </a:r>
            <a:r>
              <a:rPr lang="en-US" altLang="zh-CN" sz="1400" baseline="-25000" dirty="0"/>
              <a:t>i</a:t>
            </a:r>
            <a:r>
              <a:rPr lang="en-US" altLang="zh-CN" sz="1400" dirty="0"/>
              <a:t>-Q)/(9*MAD)=[-0.11111111 -0.09357693 -0.05646412 -0.11479288 -0.67853599]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离群值处理</a:t>
            </a:r>
            <a:r>
              <a:rPr lang="zh-CN" altLang="en-US" sz="1800" dirty="0"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ym typeface="Wingdings" panose="05000000000000000000" pitchFamily="2" charset="2"/>
              </a:rPr>
              <a:t>|</a:t>
            </a:r>
            <a:r>
              <a:rPr lang="en-US" altLang="zh-CN" sz="1800" dirty="0"/>
              <a:t> w </a:t>
            </a:r>
            <a:r>
              <a:rPr lang="en-US" altLang="zh-CN" sz="1800" dirty="0">
                <a:sym typeface="Wingdings" panose="05000000000000000000" pitchFamily="2" charset="2"/>
              </a:rPr>
              <a:t>|</a:t>
            </a:r>
            <a:r>
              <a:rPr lang="en-US" altLang="zh-CN" sz="1800" dirty="0"/>
              <a:t>&lt;1</a:t>
            </a:r>
            <a:r>
              <a:rPr lang="zh-CN" altLang="en-US" sz="1800" dirty="0"/>
              <a:t>的样本计入计算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/>
              <a:t>      计入计算的样本个数记为</a:t>
            </a:r>
            <a:r>
              <a:rPr lang="en-US" altLang="zh-CN" sz="1400" dirty="0"/>
              <a:t>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结果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400" dirty="0"/>
              <a:t>      </a:t>
            </a:r>
            <a:r>
              <a:rPr lang="zh-CN" altLang="en-US" sz="1400" dirty="0"/>
              <a:t>方差 </a:t>
            </a:r>
            <a:r>
              <a:rPr lang="en-US" altLang="zh-CN" sz="1400" dirty="0"/>
              <a:t>= 1.7176286029847878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400" dirty="0"/>
              <a:t>      标准差</a:t>
            </a:r>
            <a:r>
              <a:rPr lang="en-US" altLang="zh-CN" sz="1400" dirty="0"/>
              <a:t>=1.3105833063887193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33859D66-7D99-425D-AECC-E4C0F75F6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42" r="62599" b="49424"/>
          <a:stretch/>
        </p:blipFill>
        <p:spPr>
          <a:xfrm>
            <a:off x="474515" y="2608118"/>
            <a:ext cx="4574529" cy="955963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DFB60FB9-ACAE-4884-A37D-AA464CDB8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2" t="59516" r="82704" b="22831"/>
          <a:stretch/>
        </p:blipFill>
        <p:spPr>
          <a:xfrm>
            <a:off x="1600199" y="3803074"/>
            <a:ext cx="1901536" cy="74990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1777E1-B7BC-49B4-93D1-F1D46FB686E3}"/>
              </a:ext>
            </a:extLst>
          </p:cNvPr>
          <p:cNvSpPr txBox="1"/>
          <p:nvPr/>
        </p:nvSpPr>
        <p:spPr>
          <a:xfrm>
            <a:off x="946929" y="3924126"/>
            <a:ext cx="608923" cy="42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权重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95216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B6F42-457D-46F2-8AE8-C770CAE6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偏差在中间文件中的体现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8CB903-02F3-4B77-A480-3919188C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01" y="2347947"/>
            <a:ext cx="6312911" cy="30681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C4DC93-E70F-4FD3-B414-56F7C2FDB366}"/>
              </a:ext>
            </a:extLst>
          </p:cNvPr>
          <p:cNvSpPr txBox="1"/>
          <p:nvPr/>
        </p:nvSpPr>
        <p:spPr>
          <a:xfrm>
            <a:off x="619988" y="2192638"/>
            <a:ext cx="4461167" cy="37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        右图是一个合并后的 </a:t>
            </a:r>
            <a:r>
              <a:rPr lang="en-US" altLang="zh-CN" sz="1600" dirty="0"/>
              <a:t>reference</a:t>
            </a:r>
            <a:r>
              <a:rPr lang="zh-CN" altLang="en-US" sz="1600" dirty="0"/>
              <a:t>文件（</a:t>
            </a:r>
            <a:r>
              <a:rPr lang="en-US" altLang="zh-CN" sz="1600" dirty="0" err="1"/>
              <a:t>reference.cnn</a:t>
            </a:r>
            <a:r>
              <a:rPr lang="zh-CN" altLang="en-US" sz="1600" dirty="0"/>
              <a:t>），我们可看到</a:t>
            </a:r>
            <a:r>
              <a:rPr lang="en-US" altLang="zh-CN" sz="1600" dirty="0"/>
              <a:t>log2</a:t>
            </a:r>
            <a:r>
              <a:rPr lang="zh-CN" altLang="en-US" sz="1600" dirty="0"/>
              <a:t>，</a:t>
            </a:r>
            <a:r>
              <a:rPr lang="en-US" altLang="zh-CN" sz="1600" dirty="0"/>
              <a:t>depth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gc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rmask</a:t>
            </a:r>
            <a:r>
              <a:rPr lang="zh-CN" altLang="en-US" sz="1600" dirty="0"/>
              <a:t>，</a:t>
            </a:r>
            <a:r>
              <a:rPr lang="en-US" altLang="zh-CN" sz="1600" dirty="0"/>
              <a:t>spread</a:t>
            </a:r>
            <a:r>
              <a:rPr lang="zh-CN" altLang="en-US" sz="1600" dirty="0"/>
              <a:t>列。其中</a:t>
            </a:r>
            <a:r>
              <a:rPr lang="en-US" altLang="zh-CN" sz="1600" dirty="0" err="1"/>
              <a:t>gc</a:t>
            </a:r>
            <a:r>
              <a:rPr lang="zh-CN" altLang="en-US" sz="1600" dirty="0"/>
              <a:t>为</a:t>
            </a:r>
            <a:r>
              <a:rPr lang="en-US" altLang="zh-CN" sz="1600" dirty="0"/>
              <a:t>GC</a:t>
            </a:r>
            <a:r>
              <a:rPr lang="zh-CN" altLang="en-US" sz="1600" dirty="0"/>
              <a:t>含量偏差、</a:t>
            </a:r>
            <a:r>
              <a:rPr lang="en-US" altLang="zh-CN" sz="1600" dirty="0" err="1"/>
              <a:t>ramask</a:t>
            </a:r>
            <a:r>
              <a:rPr lang="zh-CN" altLang="en-US" sz="1600" dirty="0"/>
              <a:t>为重复区域偏差，</a:t>
            </a:r>
            <a:r>
              <a:rPr lang="en-US" altLang="zh-CN" sz="1600" dirty="0"/>
              <a:t>depth</a:t>
            </a:r>
            <a:r>
              <a:rPr lang="zh-CN" altLang="en-US" sz="1600" dirty="0"/>
              <a:t>为 </a:t>
            </a:r>
            <a:r>
              <a:rPr lang="en-US" altLang="zh-CN" sz="1600" dirty="0" err="1"/>
              <a:t>biweight</a:t>
            </a:r>
            <a:r>
              <a:rPr lang="en-US" altLang="zh-CN" sz="1600" dirty="0"/>
              <a:t> </a:t>
            </a:r>
            <a:r>
              <a:rPr lang="zh-CN" altLang="en-US" sz="1600" dirty="0"/>
              <a:t>计算的</a:t>
            </a:r>
            <a:r>
              <a:rPr lang="en-US" altLang="zh-CN" sz="1600" dirty="0"/>
              <a:t>depth</a:t>
            </a:r>
            <a:r>
              <a:rPr lang="zh-CN" altLang="en-US" sz="1600" dirty="0"/>
              <a:t>均值，</a:t>
            </a:r>
            <a:r>
              <a:rPr lang="en-US" altLang="zh-CN" sz="1600" dirty="0"/>
              <a:t>log2</a:t>
            </a:r>
            <a:r>
              <a:rPr lang="zh-CN" altLang="en-US" sz="1600" dirty="0"/>
              <a:t>为 </a:t>
            </a:r>
            <a:r>
              <a:rPr lang="en-US" altLang="zh-CN" sz="1600" dirty="0" err="1"/>
              <a:t>biweight</a:t>
            </a:r>
            <a:r>
              <a:rPr lang="en-US" altLang="zh-CN" sz="1600" dirty="0"/>
              <a:t> </a:t>
            </a:r>
            <a:r>
              <a:rPr lang="zh-CN" altLang="en-US" sz="1600" dirty="0"/>
              <a:t>计算的</a:t>
            </a:r>
            <a:r>
              <a:rPr lang="en-US" altLang="zh-CN" sz="1600" dirty="0"/>
              <a:t>log2(depth)</a:t>
            </a:r>
            <a:r>
              <a:rPr lang="zh-CN" altLang="en-US" sz="1600" dirty="0"/>
              <a:t>均值，</a:t>
            </a:r>
            <a:r>
              <a:rPr lang="en-US" altLang="zh-CN" sz="1600" dirty="0"/>
              <a:t>spread</a:t>
            </a:r>
            <a:r>
              <a:rPr lang="zh-CN" altLang="en-US" sz="1600" dirty="0"/>
              <a:t>为 </a:t>
            </a:r>
            <a:r>
              <a:rPr lang="en-US" altLang="zh-CN" sz="1600" dirty="0" err="1"/>
              <a:t>biweight</a:t>
            </a:r>
            <a:r>
              <a:rPr lang="en-US" altLang="zh-CN" sz="1600" dirty="0"/>
              <a:t> </a:t>
            </a:r>
            <a:r>
              <a:rPr lang="zh-CN" altLang="en-US" sz="1600" dirty="0"/>
              <a:t>计算的</a:t>
            </a:r>
            <a:r>
              <a:rPr lang="en-US" altLang="zh-CN" sz="1600" dirty="0"/>
              <a:t>log2(depth)</a:t>
            </a:r>
            <a:r>
              <a:rPr lang="zh-CN" altLang="en-US" sz="1600" dirty="0"/>
              <a:t>标准差，深度计算方法局限性造成的偏差未在中间文件中体现。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Rmask</a:t>
            </a:r>
            <a:r>
              <a:rPr lang="en-US" altLang="zh-CN" sz="1600" dirty="0"/>
              <a:t> </a:t>
            </a:r>
            <a:r>
              <a:rPr lang="zh-CN" altLang="en-US" sz="1600" dirty="0"/>
              <a:t>仅对</a:t>
            </a:r>
            <a:r>
              <a:rPr lang="en-US" altLang="zh-CN" sz="1600" dirty="0" err="1"/>
              <a:t>antitarget</a:t>
            </a:r>
            <a:r>
              <a:rPr lang="en-US" altLang="zh-CN" sz="1600" dirty="0"/>
              <a:t> </a:t>
            </a:r>
            <a:r>
              <a:rPr lang="zh-CN" altLang="en-US" sz="1600" dirty="0"/>
              <a:t>区计算，深度计算方法局限性造成的偏差仅对</a:t>
            </a:r>
            <a:r>
              <a:rPr lang="en-US" altLang="zh-CN" sz="1600" dirty="0"/>
              <a:t>target</a:t>
            </a:r>
            <a:r>
              <a:rPr lang="zh-CN" altLang="en-US" sz="1600" dirty="0"/>
              <a:t>区进行计算。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4510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2A664-2C06-40E4-A956-33BC5F3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消除偏差（一）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09E48-46DE-4B72-BBD2-76908852E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4351"/>
            <a:ext cx="10515599" cy="42774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之前我们提到了如何消除偏差，即“</a:t>
            </a:r>
            <a:r>
              <a:rPr lang="zh-CN" altLang="en-US" sz="1800" i="1" dirty="0"/>
              <a:t>对于存在这些偏差的区域，计算一个新的平均</a:t>
            </a:r>
            <a:r>
              <a:rPr lang="en-US" altLang="zh-CN" sz="1800" i="1" dirty="0"/>
              <a:t>depth</a:t>
            </a:r>
            <a:r>
              <a:rPr lang="zh-CN" altLang="en-US" sz="1800" i="1" dirty="0"/>
              <a:t>，然后有偏差的区域</a:t>
            </a:r>
            <a:r>
              <a:rPr lang="en-US" altLang="zh-CN" sz="1800" i="1" dirty="0"/>
              <a:t>depth</a:t>
            </a:r>
            <a:r>
              <a:rPr lang="zh-CN" altLang="en-US" sz="1800" i="1" dirty="0"/>
              <a:t>除以偏差区域的平均</a:t>
            </a:r>
            <a:r>
              <a:rPr lang="en-US" altLang="zh-CN" sz="1800" i="1" dirty="0"/>
              <a:t>depth</a:t>
            </a:r>
            <a:r>
              <a:rPr lang="zh-CN" altLang="en-US" sz="1800" dirty="0"/>
              <a:t>”。那么有个问题是如何划定属于相同偏差的区域？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CNVkit</a:t>
            </a:r>
            <a:r>
              <a:rPr lang="zh-CN" altLang="en-US" sz="1800" dirty="0"/>
              <a:t>使用了</a:t>
            </a:r>
            <a:r>
              <a:rPr lang="en-US" altLang="zh-CN" sz="1800" dirty="0"/>
              <a:t>rolling median</a:t>
            </a:r>
            <a:r>
              <a:rPr lang="zh-CN" altLang="en-US" sz="1800" dirty="0"/>
              <a:t>的方法，首先将</a:t>
            </a:r>
            <a:r>
              <a:rPr lang="en-US" altLang="zh-CN" sz="1800" dirty="0"/>
              <a:t>log2(depth)</a:t>
            </a:r>
            <a:r>
              <a:rPr lang="zh-CN" altLang="en-US" sz="1800" dirty="0"/>
              <a:t>列按照某种偏差的大小排序，之后选定一个窗口大小，每个窗口求一个中位数，然后窗口向下滑动一格，以此类推。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注意，此时是对</a:t>
            </a:r>
            <a:r>
              <a:rPr lang="en-US" altLang="zh-CN" sz="1800" dirty="0"/>
              <a:t>log2(depth)</a:t>
            </a:r>
            <a:r>
              <a:rPr lang="zh-CN" altLang="en-US" sz="1800" dirty="0"/>
              <a:t>进行偏差消除，所除以中位数的运算就变成了减去中位数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下面以</a:t>
            </a:r>
            <a:r>
              <a:rPr lang="en-US" altLang="zh-CN" sz="1800" dirty="0"/>
              <a:t>GC</a:t>
            </a:r>
            <a:r>
              <a:rPr lang="zh-CN" altLang="en-US" sz="1800" dirty="0"/>
              <a:t>含量的偏差为例，详细讲解</a:t>
            </a:r>
            <a:r>
              <a:rPr lang="en-US" altLang="zh-CN" sz="1800" dirty="0"/>
              <a:t>rolling median</a:t>
            </a:r>
            <a:r>
              <a:rPr lang="zh-CN" altLang="en-US" sz="1800" dirty="0"/>
              <a:t>方法如何消除偏差。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A9DF55-E208-4ED8-B1BB-19DAC4C6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78" y="4684856"/>
            <a:ext cx="2284469" cy="5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2A664-2C06-40E4-A956-33BC5F3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消除偏差（一）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75497-C67A-482B-99A9-814E0F4AD3A3}"/>
              </a:ext>
            </a:extLst>
          </p:cNvPr>
          <p:cNvSpPr txBox="1"/>
          <p:nvPr/>
        </p:nvSpPr>
        <p:spPr>
          <a:xfrm>
            <a:off x="5636849" y="2212222"/>
            <a:ext cx="4294494" cy="37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/>
              <a:t>假设左图是一个需要消除偏差的文件，首先要对</a:t>
            </a:r>
            <a:r>
              <a:rPr lang="en-US" altLang="zh-CN" sz="1600" dirty="0"/>
              <a:t>log2</a:t>
            </a:r>
            <a:r>
              <a:rPr lang="zh-CN" altLang="en-US" sz="1600" dirty="0"/>
              <a:t>列进行中心化，即</a:t>
            </a:r>
            <a:r>
              <a:rPr lang="en-US" altLang="zh-CN" sz="1600" dirty="0"/>
              <a:t>log2-median(log2)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log2</a:t>
            </a:r>
            <a:r>
              <a:rPr lang="zh-CN" altLang="en-US" sz="1600" dirty="0"/>
              <a:t>的中位数计算方法如下：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将</a:t>
            </a:r>
            <a:r>
              <a:rPr lang="en-US" altLang="zh-CN" sz="1600" dirty="0"/>
              <a:t>log2</a:t>
            </a:r>
            <a:r>
              <a:rPr lang="zh-CN" altLang="en-US" sz="1600" dirty="0"/>
              <a:t>列按照染色体分别求中位数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将得到的这组中位数再取一次中位数，记作</a:t>
            </a:r>
            <a:r>
              <a:rPr lang="en-US" altLang="zh-CN" sz="1600" dirty="0"/>
              <a:t>shift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600" dirty="0"/>
              <a:t>log2</a:t>
            </a:r>
            <a:r>
              <a:rPr lang="zh-CN" altLang="en-US" sz="1600" dirty="0"/>
              <a:t>列中的数减去</a:t>
            </a:r>
            <a:r>
              <a:rPr lang="en-US" altLang="zh-CN" sz="1600" dirty="0"/>
              <a:t>shift</a:t>
            </a:r>
            <a:r>
              <a:rPr lang="zh-CN" altLang="en-US" sz="1600" dirty="0"/>
              <a:t>，得到新的</a:t>
            </a:r>
            <a:r>
              <a:rPr lang="en-US" altLang="zh-CN" sz="1600" dirty="0"/>
              <a:t>log2</a:t>
            </a:r>
            <a:r>
              <a:rPr lang="zh-CN" altLang="en-US" sz="1600" dirty="0"/>
              <a:t>列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12" name="图片 11" descr="图片包含 瓶子, 照片, 标志, 绿色&#10;&#10;描述已自动生成">
            <a:extLst>
              <a:ext uri="{FF2B5EF4-FFF2-40B4-BE49-F238E27FC236}">
                <a16:creationId xmlns:a16="http://schemas.microsoft.com/office/drawing/2014/main" id="{E93240C6-B98F-4CBB-AE3B-E11020899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777" y="2064553"/>
            <a:ext cx="1434603" cy="3769543"/>
          </a:xfrm>
          <a:prstGeom prst="rect">
            <a:avLst/>
          </a:prstGeom>
        </p:spPr>
      </p:pic>
      <p:pic>
        <p:nvPicPr>
          <p:cNvPr id="4" name="图片 3" descr="图片包含 文字, 报纸, 游戏机, 人们&#10;&#10;描述已自动生成">
            <a:extLst>
              <a:ext uri="{FF2B5EF4-FFF2-40B4-BE49-F238E27FC236}">
                <a16:creationId xmlns:a16="http://schemas.microsoft.com/office/drawing/2014/main" id="{7C62034E-C95E-4AED-98D0-E375CD875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0" y="2095726"/>
            <a:ext cx="4810796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17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2A664-2C06-40E4-A956-33BC5F34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消除偏差（一）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75497-C67A-482B-99A9-814E0F4AD3A3}"/>
              </a:ext>
            </a:extLst>
          </p:cNvPr>
          <p:cNvSpPr txBox="1"/>
          <p:nvPr/>
        </p:nvSpPr>
        <p:spPr>
          <a:xfrm>
            <a:off x="327857" y="2078313"/>
            <a:ext cx="3812597" cy="393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400" dirty="0"/>
              <a:t>将数据按照</a:t>
            </a:r>
            <a:r>
              <a:rPr lang="en-US" altLang="zh-CN" sz="1400" dirty="0"/>
              <a:t>GC</a:t>
            </a:r>
            <a:r>
              <a:rPr lang="zh-CN" altLang="en-US" sz="1400" dirty="0"/>
              <a:t>列排序，使具有相近</a:t>
            </a:r>
            <a:r>
              <a:rPr lang="en-US" altLang="zh-CN" sz="1400" dirty="0"/>
              <a:t>GC</a:t>
            </a:r>
            <a:r>
              <a:rPr lang="zh-CN" altLang="en-US" sz="1400" dirty="0"/>
              <a:t>偏差的区域相邻。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400" dirty="0"/>
              <a:t>为</a:t>
            </a:r>
            <a:r>
              <a:rPr lang="en-US" altLang="zh-CN" sz="1400" dirty="0"/>
              <a:t>center_log2</a:t>
            </a:r>
            <a:r>
              <a:rPr lang="zh-CN" altLang="en-US" sz="1400" dirty="0"/>
              <a:t>列加</a:t>
            </a:r>
            <a:r>
              <a:rPr lang="en-US" altLang="zh-CN" sz="1400" dirty="0"/>
              <a:t>wing</a:t>
            </a:r>
            <a:r>
              <a:rPr lang="zh-CN" altLang="en-US" sz="1400" dirty="0"/>
              <a:t>，</a:t>
            </a:r>
            <a:r>
              <a:rPr lang="en-US" altLang="zh-CN" sz="1400" dirty="0"/>
              <a:t>wing</a:t>
            </a:r>
            <a:r>
              <a:rPr lang="zh-CN" altLang="en-US" sz="1400" dirty="0"/>
              <a:t>大小可以自己指定（不小于</a:t>
            </a:r>
            <a:r>
              <a:rPr lang="en-US" altLang="zh-CN" sz="1400" dirty="0"/>
              <a:t>3</a:t>
            </a:r>
            <a:r>
              <a:rPr lang="zh-CN" altLang="en-US" sz="1400" dirty="0"/>
              <a:t>）。这里选取</a:t>
            </a:r>
            <a:r>
              <a:rPr lang="en-US" altLang="zh-CN" sz="1400" dirty="0"/>
              <a:t>3</a:t>
            </a:r>
            <a:r>
              <a:rPr lang="zh-CN" altLang="en-US" sz="1400" dirty="0"/>
              <a:t>作为</a:t>
            </a:r>
            <a:r>
              <a:rPr lang="en-US" altLang="zh-CN" sz="1400" dirty="0"/>
              <a:t>wing</a:t>
            </a:r>
            <a:r>
              <a:rPr lang="zh-CN" altLang="en-US" sz="1400" dirty="0"/>
              <a:t>大小，取</a:t>
            </a:r>
            <a:r>
              <a:rPr lang="en-US" altLang="zh-CN" sz="1400" dirty="0"/>
              <a:t>center_log2</a:t>
            </a:r>
            <a:r>
              <a:rPr lang="zh-CN" altLang="en-US" sz="1400" dirty="0"/>
              <a:t>列前三个数加在列首，后三个数加在列尾。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400" dirty="0"/>
              <a:t>选取窗口为</a:t>
            </a:r>
            <a:r>
              <a:rPr lang="en-US" altLang="zh-CN" sz="1400" dirty="0"/>
              <a:t>2</a:t>
            </a:r>
            <a:r>
              <a:rPr lang="zh-CN" altLang="en-US" sz="1400" dirty="0"/>
              <a:t>*</a:t>
            </a:r>
            <a:r>
              <a:rPr lang="en-US" altLang="zh-CN" sz="1400" dirty="0"/>
              <a:t>wing+1=7</a:t>
            </a:r>
            <a:r>
              <a:rPr lang="zh-CN" altLang="en-US" sz="1400" dirty="0"/>
              <a:t>，为窗口内的数计算一个中位数，不足</a:t>
            </a:r>
            <a:r>
              <a:rPr lang="en-US" altLang="zh-CN" sz="1400" dirty="0"/>
              <a:t>7</a:t>
            </a:r>
            <a:r>
              <a:rPr lang="zh-CN" altLang="en-US" sz="1400" dirty="0"/>
              <a:t>的就有几个算几个，最后得到</a:t>
            </a:r>
            <a:r>
              <a:rPr lang="en-US" altLang="zh-CN" sz="1400" dirty="0" err="1"/>
              <a:t>rolling_median</a:t>
            </a:r>
            <a:r>
              <a:rPr lang="zh-CN" altLang="en-US" sz="1400" dirty="0"/>
              <a:t>列，使</a:t>
            </a:r>
            <a:r>
              <a:rPr lang="en-US" altLang="zh-CN" sz="1400" dirty="0"/>
              <a:t>center_log2</a:t>
            </a:r>
            <a:r>
              <a:rPr lang="zh-CN" altLang="en-US" sz="1400" dirty="0"/>
              <a:t>列的每个数都有对应的中位数。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400" dirty="0"/>
              <a:t>Center_log2-rolling_median</a:t>
            </a:r>
            <a:r>
              <a:rPr lang="zh-CN" altLang="en-US" sz="1400" dirty="0"/>
              <a:t>获得</a:t>
            </a:r>
            <a:r>
              <a:rPr lang="en-US" altLang="zh-CN" sz="1400" dirty="0"/>
              <a:t>fix_log2</a:t>
            </a:r>
            <a:r>
              <a:rPr lang="zh-CN" altLang="en-US" sz="1400" dirty="0"/>
              <a:t>列。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zh-CN" sz="1400" dirty="0"/>
          </a:p>
        </p:txBody>
      </p:sp>
      <p:pic>
        <p:nvPicPr>
          <p:cNvPr id="6" name="图片 5" descr="一些文字和图案&#10;&#10;描述已自动生成">
            <a:extLst>
              <a:ext uri="{FF2B5EF4-FFF2-40B4-BE49-F238E27FC236}">
                <a16:creationId xmlns:a16="http://schemas.microsoft.com/office/drawing/2014/main" id="{08C75569-D000-44AB-A400-CA465C74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21" y="2340209"/>
            <a:ext cx="1640893" cy="4007566"/>
          </a:xfrm>
          <a:prstGeom prst="rect">
            <a:avLst/>
          </a:prstGeom>
        </p:spPr>
      </p:pic>
      <p:pic>
        <p:nvPicPr>
          <p:cNvPr id="10" name="图片 9" descr="地图的截图&#10;&#10;描述已自动生成">
            <a:extLst>
              <a:ext uri="{FF2B5EF4-FFF2-40B4-BE49-F238E27FC236}">
                <a16:creationId xmlns:a16="http://schemas.microsoft.com/office/drawing/2014/main" id="{658CDE09-06D7-461B-89DD-CF26D3D84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0" t="4569" r="1768"/>
          <a:stretch/>
        </p:blipFill>
        <p:spPr>
          <a:xfrm>
            <a:off x="6118514" y="2046311"/>
            <a:ext cx="5642263" cy="430146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A2A5666-657D-4849-8030-C915AB1451C5}"/>
              </a:ext>
            </a:extLst>
          </p:cNvPr>
          <p:cNvGrpSpPr/>
          <p:nvPr/>
        </p:nvGrpSpPr>
        <p:grpSpPr>
          <a:xfrm>
            <a:off x="5031311" y="2340206"/>
            <a:ext cx="1805907" cy="4007569"/>
            <a:chOff x="5031311" y="2340206"/>
            <a:chExt cx="1805907" cy="40075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20F59B-BF26-4E64-9BA7-6D4CE83E3B35}"/>
                </a:ext>
              </a:extLst>
            </p:cNvPr>
            <p:cNvSpPr/>
            <p:nvPr/>
          </p:nvSpPr>
          <p:spPr>
            <a:xfrm>
              <a:off x="6182591" y="2597727"/>
              <a:ext cx="654627" cy="3086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11F4018-12F0-4739-97F0-AEA1E477D4C0}"/>
                </a:ext>
              </a:extLst>
            </p:cNvPr>
            <p:cNvCxnSpPr>
              <a:cxnSpLocks/>
            </p:cNvCxnSpPr>
            <p:nvPr/>
          </p:nvCxnSpPr>
          <p:spPr>
            <a:xfrm>
              <a:off x="5890780" y="2340206"/>
              <a:ext cx="291811" cy="2575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5B532FC-1BFB-4F2B-8B93-C97CAEE63DD1}"/>
                </a:ext>
              </a:extLst>
            </p:cNvPr>
            <p:cNvCxnSpPr/>
            <p:nvPr/>
          </p:nvCxnSpPr>
          <p:spPr>
            <a:xfrm flipV="1">
              <a:off x="5895214" y="5683827"/>
              <a:ext cx="287377" cy="6639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9BA4C53-E6EA-4CC3-93C9-50880FEEC77D}"/>
                </a:ext>
              </a:extLst>
            </p:cNvPr>
            <p:cNvSpPr/>
            <p:nvPr/>
          </p:nvSpPr>
          <p:spPr>
            <a:xfrm>
              <a:off x="5031311" y="2340208"/>
              <a:ext cx="859469" cy="40075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8510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82BA0-02AB-4E7A-963A-FB6C3BAD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消除偏差（二）</a:t>
            </a:r>
          </a:p>
        </p:txBody>
      </p:sp>
      <p:pic>
        <p:nvPicPr>
          <p:cNvPr id="9" name="图片 8" descr="一些文字和图案&#10;&#10;描述已自动生成">
            <a:extLst>
              <a:ext uri="{FF2B5EF4-FFF2-40B4-BE49-F238E27FC236}">
                <a16:creationId xmlns:a16="http://schemas.microsoft.com/office/drawing/2014/main" id="{A7E7B83F-FE22-4BF2-B86A-02D76AD3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82" y="4056999"/>
            <a:ext cx="2920354" cy="2220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报纸上的文字&#10;&#10;描述已自动生成">
            <a:extLst>
              <a:ext uri="{FF2B5EF4-FFF2-40B4-BE49-F238E27FC236}">
                <a16:creationId xmlns:a16="http://schemas.microsoft.com/office/drawing/2014/main" id="{2B800896-0AD1-4786-8DEB-0EFF9D7E0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2" y="3420430"/>
            <a:ext cx="4262841" cy="2460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C52C40-3894-42CF-9CDB-69043A6BFA7A}"/>
              </a:ext>
            </a:extLst>
          </p:cNvPr>
          <p:cNvSpPr txBox="1"/>
          <p:nvPr/>
        </p:nvSpPr>
        <p:spPr>
          <a:xfrm>
            <a:off x="838200" y="1642635"/>
            <a:ext cx="10515600" cy="139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消除</a:t>
            </a:r>
            <a:r>
              <a:rPr lang="en-US" altLang="zh-CN" sz="1600" dirty="0"/>
              <a:t>Panel</a:t>
            </a:r>
            <a:r>
              <a:rPr lang="zh-CN" altLang="en-US" sz="1600" dirty="0"/>
              <a:t>、样本等原因造成的偏差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    </a:t>
            </a:r>
            <a:r>
              <a:rPr lang="zh-CN" altLang="en-US" sz="1400" dirty="0"/>
              <a:t>假设图</a:t>
            </a:r>
            <a:r>
              <a:rPr lang="en-US" altLang="zh-CN" sz="1400" dirty="0"/>
              <a:t>1</a:t>
            </a:r>
            <a:r>
              <a:rPr lang="zh-CN" altLang="en-US" sz="1400" dirty="0"/>
              <a:t>为已经消除</a:t>
            </a:r>
            <a:r>
              <a:rPr lang="en-US" altLang="zh-CN" sz="1400" dirty="0"/>
              <a:t>GC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rmask</a:t>
            </a:r>
            <a:r>
              <a:rPr lang="zh-CN" altLang="en-US" sz="1400" dirty="0"/>
              <a:t>、深度计算方法局限性偏差且合并了</a:t>
            </a:r>
            <a:r>
              <a:rPr lang="en-US" altLang="zh-CN" sz="1400" dirty="0"/>
              <a:t>target</a:t>
            </a:r>
            <a:r>
              <a:rPr lang="zh-CN" altLang="en-US" sz="1400" dirty="0"/>
              <a:t>区和</a:t>
            </a:r>
            <a:r>
              <a:rPr lang="en-US" altLang="zh-CN" sz="1400" dirty="0" err="1"/>
              <a:t>antitarget</a:t>
            </a:r>
            <a:r>
              <a:rPr lang="zh-CN" altLang="en-US" sz="1400" dirty="0"/>
              <a:t>区的</a:t>
            </a:r>
            <a:r>
              <a:rPr lang="en-US" altLang="zh-CN" sz="1400" dirty="0"/>
              <a:t>tumor</a:t>
            </a:r>
            <a:r>
              <a:rPr lang="zh-CN" altLang="en-US" sz="1400" dirty="0"/>
              <a:t>的数据，图</a:t>
            </a:r>
            <a:r>
              <a:rPr lang="en-US" altLang="zh-CN" sz="1400" dirty="0"/>
              <a:t>2</a:t>
            </a:r>
            <a:r>
              <a:rPr lang="zh-CN" altLang="en-US" sz="1400" dirty="0"/>
              <a:t>为消除上述偏差的</a:t>
            </a:r>
            <a:r>
              <a:rPr lang="en-US" altLang="zh-CN" sz="1400" dirty="0"/>
              <a:t>normal</a:t>
            </a:r>
            <a:r>
              <a:rPr lang="zh-CN" altLang="en-US" sz="1400" dirty="0"/>
              <a:t>的数据。图</a:t>
            </a:r>
            <a:r>
              <a:rPr lang="en-US" altLang="zh-CN" sz="1400" dirty="0"/>
              <a:t>3</a:t>
            </a:r>
            <a:r>
              <a:rPr lang="zh-CN" altLang="en-US" sz="1400" dirty="0"/>
              <a:t>为用</a:t>
            </a:r>
            <a:r>
              <a:rPr lang="en-US" altLang="zh-CN" sz="1400" dirty="0"/>
              <a:t>tumor</a:t>
            </a:r>
            <a:r>
              <a:rPr lang="zh-CN" altLang="en-US" sz="1400" dirty="0"/>
              <a:t>的</a:t>
            </a:r>
            <a:r>
              <a:rPr lang="en-US" altLang="zh-CN" sz="1400" dirty="0"/>
              <a:t>fix_log2</a:t>
            </a:r>
            <a:r>
              <a:rPr lang="zh-CN" altLang="en-US" sz="1400" dirty="0"/>
              <a:t>列减去</a:t>
            </a:r>
            <a:r>
              <a:rPr lang="en-US" altLang="zh-CN" sz="1400" dirty="0"/>
              <a:t>normal</a:t>
            </a:r>
            <a:r>
              <a:rPr lang="zh-CN" altLang="en-US" sz="1400" dirty="0"/>
              <a:t>的</a:t>
            </a:r>
            <a:r>
              <a:rPr lang="en-US" altLang="zh-CN" sz="1400" dirty="0"/>
              <a:t>log2</a:t>
            </a:r>
            <a:r>
              <a:rPr lang="zh-CN" altLang="en-US" sz="1400" dirty="0"/>
              <a:t>列，然后将结果再次中心化，得到每个区域的拷贝率的对数。以此我们可以简单推断出每个区域的拷贝率</a:t>
            </a:r>
            <a:r>
              <a:rPr lang="en-US" altLang="zh-CN" sz="1400" dirty="0" err="1"/>
              <a:t>cnr</a:t>
            </a:r>
            <a:r>
              <a:rPr lang="zh-CN" altLang="en-US" sz="1400" dirty="0"/>
              <a:t>、拷贝数</a:t>
            </a:r>
            <a:r>
              <a:rPr lang="en-US" altLang="zh-CN" sz="1400" dirty="0" err="1"/>
              <a:t>cnv</a:t>
            </a:r>
            <a:r>
              <a:rPr lang="zh-CN" altLang="en-US" sz="1400" dirty="0"/>
              <a:t>。</a:t>
            </a:r>
            <a:endParaRPr lang="en-US" altLang="zh-CN" sz="1400" dirty="0"/>
          </a:p>
        </p:txBody>
      </p:sp>
      <p:pic>
        <p:nvPicPr>
          <p:cNvPr id="12" name="图片 11" descr="图片包含 文字, 游戏机, 绿色, 显示器&#10;&#10;描述已自动生成">
            <a:extLst>
              <a:ext uri="{FF2B5EF4-FFF2-40B4-BE49-F238E27FC236}">
                <a16:creationId xmlns:a16="http://schemas.microsoft.com/office/drawing/2014/main" id="{7C6146FB-8D22-4789-A62D-BA2017069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58" y="3208035"/>
            <a:ext cx="4064960" cy="3173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AF3796-D6BC-412F-969D-8FB289C54D35}"/>
              </a:ext>
            </a:extLst>
          </p:cNvPr>
          <p:cNvSpPr txBox="1"/>
          <p:nvPr/>
        </p:nvSpPr>
        <p:spPr>
          <a:xfrm>
            <a:off x="2365379" y="5912436"/>
            <a:ext cx="74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图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F26DD7-BB3A-4A4E-A73E-219D6680F753}"/>
              </a:ext>
            </a:extLst>
          </p:cNvPr>
          <p:cNvSpPr txBox="1"/>
          <p:nvPr/>
        </p:nvSpPr>
        <p:spPr>
          <a:xfrm>
            <a:off x="5244494" y="6338986"/>
            <a:ext cx="74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图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CF6443-68F1-471C-A9AC-F9B6D5769D97}"/>
              </a:ext>
            </a:extLst>
          </p:cNvPr>
          <p:cNvSpPr txBox="1"/>
          <p:nvPr/>
        </p:nvSpPr>
        <p:spPr>
          <a:xfrm>
            <a:off x="9116839" y="6394602"/>
            <a:ext cx="748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图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53978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0F27-72EF-45C2-9148-1B58601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2FF146D3-0231-4BF4-99EE-4C8610D08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8" y="248963"/>
            <a:ext cx="2653330" cy="6360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FE307D-8140-4559-9B2A-1942E15F40B1}"/>
              </a:ext>
            </a:extLst>
          </p:cNvPr>
          <p:cNvSpPr txBox="1"/>
          <p:nvPr/>
        </p:nvSpPr>
        <p:spPr>
          <a:xfrm>
            <a:off x="838200" y="1569027"/>
            <a:ext cx="7962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输入数据：</a:t>
            </a:r>
            <a:r>
              <a:rPr lang="en-US" altLang="zh-CN" dirty="0"/>
              <a:t>&lt;</a:t>
            </a:r>
            <a:r>
              <a:rPr lang="en-US" altLang="zh-CN" dirty="0" err="1"/>
              <a:t>tumor.bam</a:t>
            </a:r>
            <a:r>
              <a:rPr lang="en-US" altLang="zh-CN" dirty="0"/>
              <a:t>&gt; &lt;normal1.bam&gt; &lt;normal2.bam&gt; … &lt;</a:t>
            </a:r>
            <a:r>
              <a:rPr lang="en-US" altLang="zh-CN" dirty="0" err="1"/>
              <a:t>normaln.bam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流程：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对于每一个输入的</a:t>
            </a:r>
            <a:r>
              <a:rPr lang="en-US" altLang="zh-CN" dirty="0"/>
              <a:t>bam</a:t>
            </a:r>
            <a:r>
              <a:rPr lang="zh-CN" altLang="en-US" dirty="0"/>
              <a:t>文件，重新划分</a:t>
            </a:r>
            <a:r>
              <a:rPr lang="en-US" altLang="zh-CN" dirty="0"/>
              <a:t>bin</a:t>
            </a:r>
            <a:r>
              <a:rPr lang="zh-CN" altLang="en-US" dirty="0"/>
              <a:t>计算深度，得到</a:t>
            </a:r>
            <a:r>
              <a:rPr lang="en-US" altLang="zh-CN" dirty="0" err="1"/>
              <a:t>targetcoverage.cnn</a:t>
            </a:r>
            <a:r>
              <a:rPr lang="zh-CN" altLang="en-US" dirty="0"/>
              <a:t>和</a:t>
            </a:r>
            <a:r>
              <a:rPr lang="en-US" altLang="zh-CN" dirty="0" err="1"/>
              <a:t>antitargetcoverage.cnn</a:t>
            </a:r>
            <a:r>
              <a:rPr lang="zh-CN" altLang="en-US" dirty="0"/>
              <a:t>文件；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FA6E1C-30FC-485B-B2A9-BD2C4878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45" y="3521956"/>
            <a:ext cx="6863629" cy="25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4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0F27-72EF-45C2-9148-1B58601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2FF146D3-0231-4BF4-99EE-4C8610D08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8" y="248963"/>
            <a:ext cx="2653330" cy="6360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FE307D-8140-4559-9B2A-1942E15F40B1}"/>
              </a:ext>
            </a:extLst>
          </p:cNvPr>
          <p:cNvSpPr txBox="1"/>
          <p:nvPr/>
        </p:nvSpPr>
        <p:spPr>
          <a:xfrm>
            <a:off x="838200" y="1569027"/>
            <a:ext cx="81811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输入数据：</a:t>
            </a:r>
            <a:r>
              <a:rPr lang="en-US" altLang="zh-CN" dirty="0"/>
              <a:t>&lt;</a:t>
            </a:r>
            <a:r>
              <a:rPr lang="en-US" altLang="zh-CN" dirty="0" err="1"/>
              <a:t>tumor.bam</a:t>
            </a:r>
            <a:r>
              <a:rPr lang="en-US" altLang="zh-CN" dirty="0"/>
              <a:t>&gt; &lt;normal1.bam&gt; &lt;normal2.bam&gt; … &lt;</a:t>
            </a:r>
            <a:r>
              <a:rPr lang="en-US" altLang="zh-CN" dirty="0" err="1"/>
              <a:t>normaln.bam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流程：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dirty="0"/>
              <a:t>使用所有</a:t>
            </a:r>
            <a:r>
              <a:rPr lang="en-US" altLang="zh-CN" dirty="0"/>
              <a:t>normal</a:t>
            </a:r>
            <a:r>
              <a:rPr lang="zh-CN" altLang="en-US" dirty="0"/>
              <a:t>的</a:t>
            </a:r>
            <a:r>
              <a:rPr lang="en-US" altLang="zh-CN" dirty="0" err="1"/>
              <a:t>coverage.cnn</a:t>
            </a:r>
            <a:r>
              <a:rPr lang="zh-CN" altLang="en-US" dirty="0"/>
              <a:t>构建对照基线；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使用</a:t>
            </a:r>
            <a:r>
              <a:rPr lang="en-US" altLang="zh-CN" sz="1600" dirty="0"/>
              <a:t>【GC</a:t>
            </a:r>
            <a:r>
              <a:rPr lang="zh-CN" altLang="en-US" sz="1600" dirty="0"/>
              <a:t>含量、重复区域、深度计算方法局限性偏差的计算</a:t>
            </a:r>
            <a:r>
              <a:rPr lang="en-US" altLang="zh-CN" sz="1600" dirty="0"/>
              <a:t>】</a:t>
            </a:r>
            <a:r>
              <a:rPr lang="zh-CN" altLang="en-US" sz="1600" dirty="0"/>
              <a:t>方法计算偏差；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对于每个</a:t>
            </a:r>
            <a:r>
              <a:rPr lang="en-US" altLang="zh-CN" sz="1600" dirty="0" err="1"/>
              <a:t>cnn</a:t>
            </a:r>
            <a:r>
              <a:rPr lang="zh-CN" altLang="en-US" sz="1600" dirty="0"/>
              <a:t>文件，使用上文介绍的</a:t>
            </a:r>
            <a:r>
              <a:rPr lang="en-US" altLang="zh-CN" sz="1600" dirty="0"/>
              <a:t>【</a:t>
            </a:r>
            <a:r>
              <a:rPr lang="zh-CN" altLang="en-US" sz="1600" dirty="0"/>
              <a:t>消除偏差（一）</a:t>
            </a:r>
            <a:r>
              <a:rPr lang="en-US" altLang="zh-CN" sz="1600" dirty="0"/>
              <a:t>】</a:t>
            </a:r>
            <a:r>
              <a:rPr lang="zh-CN" altLang="en-US" sz="1600" dirty="0"/>
              <a:t>的方法消除偏差；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使用</a:t>
            </a:r>
            <a:r>
              <a:rPr lang="en-US" altLang="zh-CN" sz="1600" dirty="0"/>
              <a:t>【Panel</a:t>
            </a:r>
            <a:r>
              <a:rPr lang="zh-CN" altLang="en-US" sz="1600" dirty="0"/>
              <a:t>、样本等原因造成的偏差的计算</a:t>
            </a:r>
            <a:r>
              <a:rPr lang="en-US" altLang="zh-CN" sz="1600" dirty="0"/>
              <a:t>】</a:t>
            </a:r>
            <a:r>
              <a:rPr lang="zh-CN" altLang="en-US" sz="1600" dirty="0"/>
              <a:t>方法合并多个</a:t>
            </a:r>
            <a:r>
              <a:rPr lang="en-US" altLang="zh-CN" sz="1600" dirty="0" err="1"/>
              <a:t>normal.cnn</a:t>
            </a:r>
            <a:r>
              <a:rPr lang="zh-CN" altLang="en-US" sz="1600" dirty="0"/>
              <a:t>，生成</a:t>
            </a:r>
            <a:r>
              <a:rPr lang="en-US" altLang="zh-CN" sz="1600" dirty="0" err="1"/>
              <a:t>reference.cnn</a:t>
            </a:r>
            <a:r>
              <a:rPr lang="zh-CN" altLang="en-US" sz="1600" dirty="0"/>
              <a:t>文件。</a:t>
            </a:r>
            <a:endParaRPr lang="en-US" altLang="zh-CN" sz="1600" dirty="0"/>
          </a:p>
          <a:p>
            <a:pPr marL="342900" indent="-342900">
              <a:buFont typeface="+mj-lt"/>
              <a:buAutoNum type="arabicPeriod" startAt="2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07E9E0-20C7-4B9A-B6E2-789F83F9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9" y="4079767"/>
            <a:ext cx="5373399" cy="24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0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81A37-E785-42F9-9D2E-A5DA1596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CNV</a:t>
            </a:r>
            <a:r>
              <a:rPr lang="zh-CN" altLang="en-US" sz="3600" dirty="0"/>
              <a:t>在测序中的体现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2C2D9CC2-F1BA-4219-8375-4F9BC226A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228569"/>
              </p:ext>
            </p:extLst>
          </p:nvPr>
        </p:nvGraphicFramePr>
        <p:xfrm>
          <a:off x="7819736" y="2470685"/>
          <a:ext cx="283094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64">
                  <a:extLst>
                    <a:ext uri="{9D8B030D-6E8A-4147-A177-3AD203B41FA5}">
                      <a16:colId xmlns:a16="http://schemas.microsoft.com/office/drawing/2014/main" val="1662834138"/>
                    </a:ext>
                  </a:extLst>
                </a:gridCol>
                <a:gridCol w="1392381">
                  <a:extLst>
                    <a:ext uri="{9D8B030D-6E8A-4147-A177-3AD203B41FA5}">
                      <a16:colId xmlns:a16="http://schemas.microsoft.com/office/drawing/2014/main" val="3396634900"/>
                    </a:ext>
                  </a:extLst>
                </a:gridCol>
              </a:tblGrid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region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depth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2408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2000x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62897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44276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37324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980x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31466"/>
                  </a:ext>
                </a:extLst>
              </a:tr>
            </a:tbl>
          </a:graphicData>
        </a:graphic>
      </p:graphicFrame>
      <p:pic>
        <p:nvPicPr>
          <p:cNvPr id="5" name="内容占位符 4" descr="手机截图图社交软件的信息&#10;&#10;描述已自动生成">
            <a:extLst>
              <a:ext uri="{FF2B5EF4-FFF2-40B4-BE49-F238E27FC236}">
                <a16:creationId xmlns:a16="http://schemas.microsoft.com/office/drawing/2014/main" id="{4E06A605-B2B1-4873-B1A6-7A9A9A6C9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61" b="39746"/>
          <a:stretch/>
        </p:blipFill>
        <p:spPr>
          <a:xfrm>
            <a:off x="920171" y="2653280"/>
            <a:ext cx="5842000" cy="1110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C8C438-5E72-4699-A8C8-EF97651EE0B1}"/>
              </a:ext>
            </a:extLst>
          </p:cNvPr>
          <p:cNvSpPr txBox="1"/>
          <p:nvPr/>
        </p:nvSpPr>
        <p:spPr>
          <a:xfrm>
            <a:off x="1080652" y="4010892"/>
            <a:ext cx="4291446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在拷贝数增加的区域，测序深度更高；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在拷贝数减少的区域，测序深度更低。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D857DB-CE67-4BCF-A540-87138D2F9A0E}"/>
              </a:ext>
            </a:extLst>
          </p:cNvPr>
          <p:cNvSpPr txBox="1"/>
          <p:nvPr/>
        </p:nvSpPr>
        <p:spPr>
          <a:xfrm>
            <a:off x="7280563" y="4181295"/>
            <a:ext cx="4291446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简单来看，在区域</a:t>
            </a:r>
            <a:r>
              <a:rPr lang="en-US" altLang="zh-CN" dirty="0"/>
              <a:t>A</a:t>
            </a:r>
            <a:r>
              <a:rPr lang="zh-CN" altLang="en-US" dirty="0"/>
              <a:t>中拷贝数增加，</a:t>
            </a:r>
            <a:r>
              <a:rPr lang="en-US" altLang="zh-CN" dirty="0"/>
              <a:t>A</a:t>
            </a:r>
            <a:r>
              <a:rPr lang="zh-CN" altLang="en-US" dirty="0"/>
              <a:t>区域深度约为中位深度的两倍，所以</a:t>
            </a:r>
            <a:r>
              <a:rPr lang="en-US" altLang="zh-CN" dirty="0"/>
              <a:t>A</a:t>
            </a:r>
            <a:r>
              <a:rPr lang="zh-CN" altLang="en-US" dirty="0"/>
              <a:t>区域拷贝数为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68F31E-930E-43F4-9FE1-44F4A7D8FF2B}"/>
              </a:ext>
            </a:extLst>
          </p:cNvPr>
          <p:cNvSpPr txBox="1"/>
          <p:nvPr/>
        </p:nvSpPr>
        <p:spPr>
          <a:xfrm>
            <a:off x="7045036" y="1690688"/>
            <a:ext cx="463088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举个例子，一例</a:t>
            </a:r>
            <a:r>
              <a:rPr lang="en-US" altLang="zh-CN" dirty="0"/>
              <a:t>tumor</a:t>
            </a:r>
            <a:r>
              <a:rPr lang="zh-CN" altLang="en-US" dirty="0"/>
              <a:t>样本的测序深度如下：</a:t>
            </a:r>
          </a:p>
        </p:txBody>
      </p:sp>
    </p:spTree>
    <p:extLst>
      <p:ext uri="{BB962C8B-B14F-4D97-AF65-F5344CB8AC3E}">
        <p14:creationId xmlns:p14="http://schemas.microsoft.com/office/powerpoint/2010/main" val="47935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0F27-72EF-45C2-9148-1B58601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2FF146D3-0231-4BF4-99EE-4C8610D08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8" y="248963"/>
            <a:ext cx="2653330" cy="6360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FE307D-8140-4559-9B2A-1942E15F40B1}"/>
              </a:ext>
            </a:extLst>
          </p:cNvPr>
          <p:cNvSpPr txBox="1"/>
          <p:nvPr/>
        </p:nvSpPr>
        <p:spPr>
          <a:xfrm>
            <a:off x="838200" y="1569027"/>
            <a:ext cx="818110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输入数据：</a:t>
            </a:r>
            <a:r>
              <a:rPr lang="en-US" altLang="zh-CN" dirty="0"/>
              <a:t>&lt;</a:t>
            </a:r>
            <a:r>
              <a:rPr lang="en-US" altLang="zh-CN" dirty="0" err="1"/>
              <a:t>tumor.bam</a:t>
            </a:r>
            <a:r>
              <a:rPr lang="en-US" altLang="zh-CN" dirty="0"/>
              <a:t>&gt; &lt;normal1.bam&gt; &lt;normal2.bam&gt; … &lt;</a:t>
            </a:r>
            <a:r>
              <a:rPr lang="en-US" altLang="zh-CN" dirty="0" err="1"/>
              <a:t>normaln.bam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流程：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/>
              <a:t>合并</a:t>
            </a:r>
            <a:r>
              <a:rPr lang="en-US" altLang="zh-CN" dirty="0" err="1"/>
              <a:t>tumor.cnn</a:t>
            </a:r>
            <a:r>
              <a:rPr lang="zh-CN" altLang="en-US" dirty="0"/>
              <a:t>、</a:t>
            </a:r>
            <a:r>
              <a:rPr lang="en-US" altLang="zh-CN" dirty="0" err="1"/>
              <a:t>reference.cnn</a:t>
            </a:r>
            <a:r>
              <a:rPr lang="zh-CN" altLang="en-US" dirty="0"/>
              <a:t>文件，生成</a:t>
            </a:r>
            <a:r>
              <a:rPr lang="en-US" altLang="zh-CN" dirty="0" err="1"/>
              <a:t>cnr</a:t>
            </a:r>
            <a:r>
              <a:rPr lang="zh-CN" altLang="en-US" dirty="0"/>
              <a:t>文件；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使用</a:t>
            </a:r>
            <a:r>
              <a:rPr lang="en-US" altLang="zh-CN" sz="1600" dirty="0"/>
              <a:t>【</a:t>
            </a:r>
            <a:r>
              <a:rPr lang="zh-CN" altLang="en-US" sz="1600" dirty="0"/>
              <a:t>深度计算方法局限性偏差的计算</a:t>
            </a:r>
            <a:r>
              <a:rPr lang="en-US" altLang="zh-CN" sz="1600" dirty="0"/>
              <a:t>】</a:t>
            </a:r>
            <a:r>
              <a:rPr lang="zh-CN" altLang="en-US" sz="1600" dirty="0"/>
              <a:t>方法计算偏差，其余的</a:t>
            </a:r>
            <a:r>
              <a:rPr lang="en-US" altLang="zh-CN" sz="1600" dirty="0"/>
              <a:t>GC</a:t>
            </a:r>
            <a:r>
              <a:rPr lang="zh-CN" altLang="en-US" sz="1600" dirty="0"/>
              <a:t>含量、重复区域偏差使用</a:t>
            </a:r>
            <a:r>
              <a:rPr lang="en-US" altLang="zh-CN" sz="1600" dirty="0"/>
              <a:t>reference</a:t>
            </a:r>
            <a:r>
              <a:rPr lang="zh-CN" altLang="en-US" sz="1600" dirty="0"/>
              <a:t>中记录的数值；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使用</a:t>
            </a:r>
            <a:r>
              <a:rPr lang="en-US" altLang="zh-CN" sz="1600" dirty="0"/>
              <a:t>【</a:t>
            </a:r>
            <a:r>
              <a:rPr lang="zh-CN" altLang="en-US" sz="1600" dirty="0"/>
              <a:t>消除偏差（一）</a:t>
            </a:r>
            <a:r>
              <a:rPr lang="en-US" altLang="zh-CN" sz="1600" dirty="0"/>
              <a:t>】</a:t>
            </a:r>
            <a:r>
              <a:rPr lang="zh-CN" altLang="en-US" sz="1600" dirty="0"/>
              <a:t>方法消除偏差；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使用</a:t>
            </a:r>
            <a:r>
              <a:rPr lang="en-US" altLang="zh-CN" sz="1600" dirty="0"/>
              <a:t>【</a:t>
            </a:r>
            <a:r>
              <a:rPr lang="zh-CN" altLang="en-US" sz="1600" dirty="0"/>
              <a:t>消除偏差（二）</a:t>
            </a:r>
            <a:r>
              <a:rPr lang="en-US" altLang="zh-CN" sz="1600" dirty="0"/>
              <a:t>】</a:t>
            </a:r>
            <a:r>
              <a:rPr lang="zh-CN" altLang="en-US" sz="1600" dirty="0"/>
              <a:t>方法消除偏差；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为每个</a:t>
            </a:r>
            <a:r>
              <a:rPr lang="en-US" altLang="zh-CN" sz="1600" dirty="0"/>
              <a:t>bin</a:t>
            </a:r>
            <a:r>
              <a:rPr lang="zh-CN" altLang="en-US" sz="1600" dirty="0"/>
              <a:t>计算权重</a:t>
            </a:r>
            <a:endParaRPr lang="en-US" altLang="zh-CN" sz="1600" dirty="0"/>
          </a:p>
          <a:p>
            <a:pPr marL="342900" indent="-342900">
              <a:buFont typeface="+mj-lt"/>
              <a:buAutoNum type="arabicPeriod" startAt="3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99FFF-D2C4-478B-B825-14EDE5500B78}"/>
                  </a:ext>
                </a:extLst>
              </p:cNvPr>
              <p:cNvSpPr txBox="1"/>
              <p:nvPr/>
            </p:nvSpPr>
            <p:spPr>
              <a:xfrm>
                <a:off x="1133183" y="4887199"/>
                <a:ext cx="4159932" cy="1866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 err="1"/>
                  <a:t>tumor_wt</a:t>
                </a:r>
                <a:r>
                  <a:rPr lang="en-US" altLang="zh-CN" sz="1400" dirty="0"/>
                  <a:t> = 1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tumor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中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离散程度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bin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相对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大小</m:t>
                        </m:r>
                      </m:den>
                    </m:f>
                  </m:oMath>
                </a14:m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 err="1"/>
                  <a:t>ref_wt</a:t>
                </a:r>
                <a:r>
                  <a:rPr lang="en-US" altLang="zh-CN" sz="1400" dirty="0"/>
                  <a:t> = 1 – spread</a:t>
                </a:r>
                <a:r>
                  <a:rPr lang="en-US" altLang="zh-CN" sz="1400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1" dirty="0"/>
                  <a:t>Weight </a:t>
                </a:r>
                <a:r>
                  <a:rPr lang="en-US" altLang="zh-CN" sz="1400" dirty="0"/>
                  <a:t>= 0.1 * </a:t>
                </a:r>
                <a:r>
                  <a:rPr lang="en-US" altLang="zh-CN" sz="1400" dirty="0" err="1"/>
                  <a:t>tumor_wt</a:t>
                </a:r>
                <a:r>
                  <a:rPr lang="en-US" altLang="zh-CN" sz="1400" dirty="0"/>
                  <a:t> + 0.9 * </a:t>
                </a:r>
                <a:r>
                  <a:rPr lang="en-US" altLang="zh-CN" sz="1400" dirty="0" err="1"/>
                  <a:t>ref_wt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强制设置</a:t>
                </a:r>
                <a:r>
                  <a:rPr lang="en-US" altLang="zh-CN" sz="1400" dirty="0"/>
                  <a:t>weight</a:t>
                </a:r>
                <a:r>
                  <a:rPr lang="zh-CN" altLang="en-US" sz="1400" dirty="0"/>
                  <a:t>最大值为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，最小值为</a:t>
                </a:r>
                <a:r>
                  <a:rPr lang="en-US" altLang="zh-CN" sz="1400" dirty="0"/>
                  <a:t>10</a:t>
                </a:r>
                <a:r>
                  <a:rPr lang="en-US" altLang="zh-CN" sz="1400" baseline="30000" dirty="0"/>
                  <a:t>-4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400" baseline="30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E99FFF-D2C4-478B-B825-14EDE550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183" y="4887199"/>
                <a:ext cx="4159932" cy="1866152"/>
              </a:xfrm>
              <a:prstGeom prst="rect">
                <a:avLst/>
              </a:prstGeom>
              <a:blipFill>
                <a:blip r:embed="rId3"/>
                <a:stretch>
                  <a:fillRect l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2990AD5-A87D-487C-BFDC-4F1F5E3E65B3}"/>
              </a:ext>
            </a:extLst>
          </p:cNvPr>
          <p:cNvSpPr txBox="1"/>
          <p:nvPr/>
        </p:nvSpPr>
        <p:spPr>
          <a:xfrm>
            <a:off x="4815128" y="4761284"/>
            <a:ext cx="5222489" cy="2769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先将</a:t>
            </a:r>
            <a:r>
              <a:rPr lang="en-US" altLang="zh-CN" sz="1200" dirty="0">
                <a:solidFill>
                  <a:schemeClr val="tx1"/>
                </a:solidFill>
              </a:rPr>
              <a:t>tumor</a:t>
            </a:r>
            <a:r>
              <a:rPr lang="zh-CN" altLang="en-US" sz="1200" dirty="0">
                <a:solidFill>
                  <a:schemeClr val="tx1"/>
                </a:solidFill>
              </a:rPr>
              <a:t>中的</a:t>
            </a:r>
            <a:r>
              <a:rPr lang="en-US" altLang="zh-CN" sz="1200" dirty="0">
                <a:solidFill>
                  <a:schemeClr val="tx1"/>
                </a:solidFill>
              </a:rPr>
              <a:t>log2</a:t>
            </a:r>
            <a:r>
              <a:rPr lang="zh-CN" altLang="en-US" sz="1200" dirty="0">
                <a:solidFill>
                  <a:schemeClr val="tx1"/>
                </a:solidFill>
              </a:rPr>
              <a:t>值中心化，然后使用上文介绍的</a:t>
            </a:r>
            <a:r>
              <a:rPr lang="en-US" altLang="zh-CN" sz="1200" dirty="0" err="1">
                <a:solidFill>
                  <a:schemeClr val="tx1"/>
                </a:solidFill>
              </a:rPr>
              <a:t>biweight</a:t>
            </a:r>
            <a:r>
              <a:rPr lang="zh-CN" altLang="en-US" sz="1200" dirty="0">
                <a:solidFill>
                  <a:schemeClr val="tx1"/>
                </a:solidFill>
              </a:rPr>
              <a:t>方法计算方差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562397-D532-4DD0-B1D8-79A5E42413B5}"/>
              </a:ext>
            </a:extLst>
          </p:cNvPr>
          <p:cNvSpPr txBox="1"/>
          <p:nvPr/>
        </p:nvSpPr>
        <p:spPr>
          <a:xfrm>
            <a:off x="4815129" y="5441355"/>
            <a:ext cx="2015231" cy="2769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bin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size </a:t>
            </a:r>
            <a:r>
              <a:rPr lang="zh-CN" altLang="en-US" sz="1200" dirty="0">
                <a:solidFill>
                  <a:schemeClr val="tx1"/>
                </a:solidFill>
              </a:rPr>
              <a:t>除以平均</a:t>
            </a:r>
            <a:r>
              <a:rPr lang="en-US" altLang="zh-CN" sz="1200" dirty="0">
                <a:solidFill>
                  <a:schemeClr val="tx1"/>
                </a:solidFill>
              </a:rPr>
              <a:t>bin size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4815E9-5D78-470A-8B0F-EECDBC6C2DDF}"/>
              </a:ext>
            </a:extLst>
          </p:cNvPr>
          <p:cNvCxnSpPr/>
          <p:nvPr/>
        </p:nvCxnSpPr>
        <p:spPr>
          <a:xfrm flipV="1">
            <a:off x="4366807" y="4908988"/>
            <a:ext cx="372862" cy="20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D4D9A3F-2E6E-42D7-ACFF-91A2B54A451E}"/>
              </a:ext>
            </a:extLst>
          </p:cNvPr>
          <p:cNvCxnSpPr>
            <a:cxnSpLocks/>
          </p:cNvCxnSpPr>
          <p:nvPr/>
        </p:nvCxnSpPr>
        <p:spPr>
          <a:xfrm>
            <a:off x="4096037" y="5441355"/>
            <a:ext cx="643632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4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0F27-72EF-45C2-9148-1B58601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2FF146D3-0231-4BF4-99EE-4C8610D08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8" y="248963"/>
            <a:ext cx="2653330" cy="6360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FE307D-8140-4559-9B2A-1942E15F40B1}"/>
              </a:ext>
            </a:extLst>
          </p:cNvPr>
          <p:cNvSpPr txBox="1"/>
          <p:nvPr/>
        </p:nvSpPr>
        <p:spPr>
          <a:xfrm>
            <a:off x="838200" y="1569027"/>
            <a:ext cx="81811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输入数据：</a:t>
            </a:r>
            <a:r>
              <a:rPr lang="en-US" altLang="zh-CN" dirty="0"/>
              <a:t>&lt;</a:t>
            </a:r>
            <a:r>
              <a:rPr lang="en-US" altLang="zh-CN" dirty="0" err="1"/>
              <a:t>tumor.bam</a:t>
            </a:r>
            <a:r>
              <a:rPr lang="en-US" altLang="zh-CN" dirty="0"/>
              <a:t>&gt; &lt;normal1.bam&gt; &lt;normal2.bam&gt; … &lt;</a:t>
            </a:r>
            <a:r>
              <a:rPr lang="en-US" altLang="zh-CN" dirty="0" err="1"/>
              <a:t>normaln.bam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流程：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dirty="0"/>
              <a:t>合并</a:t>
            </a:r>
            <a:r>
              <a:rPr lang="en-US" altLang="zh-CN" dirty="0" err="1"/>
              <a:t>tumor.cnn</a:t>
            </a:r>
            <a:r>
              <a:rPr lang="zh-CN" altLang="en-US" dirty="0"/>
              <a:t>、</a:t>
            </a:r>
            <a:r>
              <a:rPr lang="en-US" altLang="zh-CN" dirty="0" err="1"/>
              <a:t>reference.cnn</a:t>
            </a:r>
            <a:r>
              <a:rPr lang="zh-CN" altLang="en-US" dirty="0"/>
              <a:t>文件，生成</a:t>
            </a:r>
            <a:r>
              <a:rPr lang="en-US" altLang="zh-CN" dirty="0" err="1"/>
              <a:t>cnr</a:t>
            </a:r>
            <a:r>
              <a:rPr lang="zh-CN" altLang="en-US" dirty="0"/>
              <a:t>文件；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50D7B-7119-4CBB-92F2-D3723135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0" y="3184854"/>
            <a:ext cx="7418749" cy="28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9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0F27-72EF-45C2-9148-1B58601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2FF146D3-0231-4BF4-99EE-4C8610D08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8" y="248963"/>
            <a:ext cx="2653330" cy="6360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FE307D-8140-4559-9B2A-1942E15F40B1}"/>
              </a:ext>
            </a:extLst>
          </p:cNvPr>
          <p:cNvSpPr txBox="1"/>
          <p:nvPr/>
        </p:nvSpPr>
        <p:spPr>
          <a:xfrm>
            <a:off x="838200" y="1569027"/>
            <a:ext cx="8181108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输入数据：</a:t>
            </a:r>
            <a:r>
              <a:rPr lang="en-US" altLang="zh-CN" dirty="0"/>
              <a:t>&lt;</a:t>
            </a:r>
            <a:r>
              <a:rPr lang="en-US" altLang="zh-CN" dirty="0" err="1"/>
              <a:t>tumor.bam</a:t>
            </a:r>
            <a:r>
              <a:rPr lang="en-US" altLang="zh-CN" dirty="0"/>
              <a:t>&gt; &lt;normal1.bam&gt; &lt;normal2.bam&gt; … &lt;</a:t>
            </a:r>
            <a:r>
              <a:rPr lang="en-US" altLang="zh-CN" dirty="0" err="1"/>
              <a:t>normaln.bam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流程：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dirty="0"/>
              <a:t>CNV</a:t>
            </a:r>
            <a:r>
              <a:rPr lang="zh-CN" altLang="en-US" dirty="0"/>
              <a:t>片段化，生成</a:t>
            </a:r>
            <a:r>
              <a:rPr lang="en-US" altLang="zh-CN" dirty="0" err="1"/>
              <a:t>cns</a:t>
            </a:r>
            <a:r>
              <a:rPr lang="zh-CN" altLang="en-US" dirty="0"/>
              <a:t>文件；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可选方法包括</a:t>
            </a:r>
            <a:r>
              <a:rPr lang="it-IT" altLang="zh-CN" sz="1600" dirty="0"/>
              <a:t>cbs, flasso, haar, hmm</a:t>
            </a:r>
            <a:r>
              <a:rPr lang="en-US" altLang="zh-CN" sz="1600" dirty="0"/>
              <a:t>,</a:t>
            </a:r>
            <a:r>
              <a:rPr lang="it-IT" altLang="zh-CN" dirty="0"/>
              <a:t> none</a:t>
            </a:r>
            <a:r>
              <a:rPr lang="zh-CN" altLang="en-US" sz="1600" dirty="0"/>
              <a:t>等</a:t>
            </a:r>
            <a:r>
              <a:rPr lang="en-US" altLang="zh-CN" sz="16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cbs</a:t>
            </a:r>
            <a:r>
              <a:rPr lang="zh-CN" altLang="en-US" dirty="0"/>
              <a:t>：</a:t>
            </a:r>
            <a:r>
              <a:rPr lang="en-US" altLang="zh-CN" dirty="0"/>
              <a:t> circular binary segmentation</a:t>
            </a:r>
            <a:r>
              <a:rPr lang="zh-CN" altLang="en-US" dirty="0"/>
              <a:t>（循环二元分割算法），默认此算法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flasso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Fused-LASSO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it-IT" altLang="zh-CN" dirty="0"/>
              <a:t>haar</a:t>
            </a:r>
            <a:r>
              <a:rPr lang="zh-CN" altLang="en-US" dirty="0"/>
              <a:t>：</a:t>
            </a:r>
            <a:r>
              <a:rPr lang="en-US" altLang="zh-CN" dirty="0">
                <a:hlinkClick r:id="rId5"/>
              </a:rPr>
              <a:t> </a:t>
            </a:r>
            <a:r>
              <a:rPr lang="en-US" altLang="zh-CN" dirty="0" err="1">
                <a:hlinkClick r:id="rId5"/>
              </a:rPr>
              <a:t>HaarSeg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it-IT" altLang="zh-CN" dirty="0"/>
              <a:t>none</a:t>
            </a:r>
            <a:r>
              <a:rPr lang="zh-CN" altLang="en-US" dirty="0"/>
              <a:t>：染色体臂水平的加权平均值，一般用于测试</a:t>
            </a:r>
          </a:p>
        </p:txBody>
      </p:sp>
    </p:spTree>
    <p:extLst>
      <p:ext uri="{BB962C8B-B14F-4D97-AF65-F5344CB8AC3E}">
        <p14:creationId xmlns:p14="http://schemas.microsoft.com/office/powerpoint/2010/main" val="2791747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10F27-72EF-45C2-9148-1B586012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2FF146D3-0231-4BF4-99EE-4C8610D08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8" y="248963"/>
            <a:ext cx="2653330" cy="63600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FE307D-8140-4559-9B2A-1942E15F40B1}"/>
              </a:ext>
            </a:extLst>
          </p:cNvPr>
          <p:cNvSpPr txBox="1"/>
          <p:nvPr/>
        </p:nvSpPr>
        <p:spPr>
          <a:xfrm>
            <a:off x="838200" y="1569027"/>
            <a:ext cx="818110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输入数据：</a:t>
            </a:r>
            <a:r>
              <a:rPr lang="en-US" altLang="zh-CN" dirty="0"/>
              <a:t>&lt;</a:t>
            </a:r>
            <a:r>
              <a:rPr lang="en-US" altLang="zh-CN" dirty="0" err="1"/>
              <a:t>tumor.bam</a:t>
            </a:r>
            <a:r>
              <a:rPr lang="en-US" altLang="zh-CN" dirty="0"/>
              <a:t>&gt; &lt;normal1.bam&gt; &lt;normal2.bam&gt; … &lt;</a:t>
            </a:r>
            <a:r>
              <a:rPr lang="en-US" altLang="zh-CN" dirty="0" err="1"/>
              <a:t>normaln.bam</a:t>
            </a:r>
            <a:r>
              <a:rPr lang="en-US" altLang="zh-CN" dirty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流程：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dirty="0"/>
              <a:t>CNV</a:t>
            </a:r>
            <a:r>
              <a:rPr lang="zh-CN" altLang="en-US" dirty="0"/>
              <a:t>片段化，生成</a:t>
            </a:r>
            <a:r>
              <a:rPr lang="en-US" altLang="zh-CN" dirty="0" err="1"/>
              <a:t>cns</a:t>
            </a:r>
            <a:r>
              <a:rPr lang="zh-CN" altLang="en-US" dirty="0"/>
              <a:t>文件；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B02ECA-D6C2-49FA-9FCC-BF67A5879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17" y="3428999"/>
            <a:ext cx="8372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2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D64211-3726-45E4-A537-412E670C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32021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0B867-0180-4E89-BD55-1574DAB7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那么问题来了</a:t>
            </a:r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FACE9-5ED3-4A56-B5DF-F4640BD3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Region</a:t>
            </a:r>
            <a:r>
              <a:rPr lang="zh-CN" altLang="en-US" dirty="0"/>
              <a:t>如何划分？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Region</a:t>
            </a:r>
            <a:r>
              <a:rPr lang="zh-CN" altLang="en-US" dirty="0"/>
              <a:t>内深度如何计算？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</a:t>
            </a:r>
            <a:r>
              <a:rPr lang="zh-CN" altLang="en-US" dirty="0"/>
              <a:t>区域深度的减少也许不是</a:t>
            </a:r>
            <a:r>
              <a:rPr lang="en-US" altLang="zh-CN" dirty="0"/>
              <a:t>CNV</a:t>
            </a:r>
            <a:r>
              <a:rPr lang="zh-CN" altLang="en-US" dirty="0"/>
              <a:t>造成的，那么可能是什么原因造成的？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47DF06F0-90D7-4318-8BC3-BFF4551BA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16601"/>
              </p:ext>
            </p:extLst>
          </p:nvPr>
        </p:nvGraphicFramePr>
        <p:xfrm>
          <a:off x="8256155" y="1004888"/>
          <a:ext cx="283094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64">
                  <a:extLst>
                    <a:ext uri="{9D8B030D-6E8A-4147-A177-3AD203B41FA5}">
                      <a16:colId xmlns:a16="http://schemas.microsoft.com/office/drawing/2014/main" val="1662834138"/>
                    </a:ext>
                  </a:extLst>
                </a:gridCol>
                <a:gridCol w="1392381">
                  <a:extLst>
                    <a:ext uri="{9D8B030D-6E8A-4147-A177-3AD203B41FA5}">
                      <a16:colId xmlns:a16="http://schemas.microsoft.com/office/drawing/2014/main" val="3396634900"/>
                    </a:ext>
                  </a:extLst>
                </a:gridCol>
              </a:tblGrid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region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depth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2408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2000x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062897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44276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37324"/>
                  </a:ext>
                </a:extLst>
              </a:tr>
              <a:tr h="2383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980x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3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19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E808-626A-4547-84D6-D242929E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Region</a:t>
            </a:r>
            <a:r>
              <a:rPr lang="zh-CN" altLang="en-US" sz="3600" dirty="0"/>
              <a:t>如何划分？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CD6C-93B9-41D0-855A-32C09CA9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22364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在捕获测序过程中，除了</a:t>
            </a:r>
            <a:r>
              <a:rPr lang="en-US" altLang="zh-CN" sz="2200" dirty="0"/>
              <a:t>target region</a:t>
            </a:r>
            <a:r>
              <a:rPr lang="zh-CN" altLang="en-US" sz="2200" dirty="0"/>
              <a:t>被富集外，大量的</a:t>
            </a:r>
            <a:r>
              <a:rPr lang="en-US" altLang="zh-CN" sz="2200" dirty="0"/>
              <a:t>off-target region</a:t>
            </a:r>
            <a:r>
              <a:rPr lang="zh-CN" altLang="en-US" sz="2200" dirty="0"/>
              <a:t>同样被捕获到，</a:t>
            </a:r>
            <a:r>
              <a:rPr lang="en-US" altLang="zh-CN" sz="2200" dirty="0" err="1"/>
              <a:t>cnvOffSeq</a:t>
            </a:r>
            <a:r>
              <a:rPr lang="en-US" altLang="zh-CN" sz="2200" baseline="30000" dirty="0"/>
              <a:t>[1]</a:t>
            </a:r>
            <a:r>
              <a:rPr lang="zh-CN" altLang="en-US" sz="2200" dirty="0"/>
              <a:t>以及</a:t>
            </a:r>
            <a:r>
              <a:rPr lang="en-US" altLang="zh-CN" sz="2200" dirty="0"/>
              <a:t>Copy </a:t>
            </a:r>
            <a:r>
              <a:rPr lang="en-US" altLang="zh-CN" sz="2200" dirty="0" err="1"/>
              <a:t>writeR</a:t>
            </a:r>
            <a:r>
              <a:rPr lang="en-US" altLang="zh-CN" sz="2200" baseline="30000" dirty="0"/>
              <a:t>[2]</a:t>
            </a:r>
            <a:r>
              <a:rPr lang="en-US" altLang="zh-CN" sz="2200" dirty="0"/>
              <a:t> </a:t>
            </a:r>
            <a:r>
              <a:rPr lang="zh-CN" altLang="en-US" sz="2200" dirty="0"/>
              <a:t>证实</a:t>
            </a:r>
            <a:r>
              <a:rPr lang="en-US" altLang="zh-CN" sz="2200" dirty="0"/>
              <a:t>off-target region</a:t>
            </a:r>
            <a:r>
              <a:rPr lang="zh-CN" altLang="en-US" sz="2200" dirty="0"/>
              <a:t>有助于</a:t>
            </a:r>
            <a:r>
              <a:rPr lang="en-US" altLang="zh-CN" sz="2200" dirty="0" err="1"/>
              <a:t>cnv</a:t>
            </a:r>
            <a:r>
              <a:rPr lang="zh-CN" altLang="en-US" sz="2200" dirty="0"/>
              <a:t>的检测。</a:t>
            </a:r>
            <a:endParaRPr lang="en-US" altLang="zh-CN" sz="22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0FC8A8-9149-43E4-9BAA-6C167898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9" y="3054307"/>
            <a:ext cx="5003516" cy="31226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8CCEBB-E50E-4140-9DF5-03FB023B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97" y="3355085"/>
            <a:ext cx="4451280" cy="30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7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E808-626A-4547-84D6-D242929E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Region</a:t>
            </a:r>
            <a:r>
              <a:rPr lang="zh-CN" altLang="en-US" sz="3600" dirty="0"/>
              <a:t>如何划分？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CD6C-93B9-41D0-855A-32C09CA9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48" y="1325366"/>
            <a:ext cx="10418852" cy="471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 </a:t>
            </a:r>
          </a:p>
          <a:p>
            <a:pPr marL="0" indent="0">
              <a:buNone/>
            </a:pPr>
            <a:r>
              <a:rPr lang="en-US" altLang="zh-CN" sz="2400" dirty="0"/>
              <a:t>Off-target </a:t>
            </a:r>
            <a:r>
              <a:rPr lang="zh-CN" altLang="en-US" sz="2400" dirty="0"/>
              <a:t>区域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 结合</a:t>
            </a:r>
            <a:r>
              <a:rPr lang="en-US" altLang="zh-CN" sz="2400" dirty="0"/>
              <a:t>target bed</a:t>
            </a:r>
            <a:r>
              <a:rPr lang="zh-CN" altLang="en-US" sz="2400" dirty="0"/>
              <a:t>保留属于以下两种情况的区域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050" dirty="0"/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000" dirty="0"/>
              <a:t>能够测到的区域（利用</a:t>
            </a:r>
            <a:r>
              <a:rPr lang="en-US" altLang="zh-CN" sz="2000" dirty="0"/>
              <a:t>hg19</a:t>
            </a:r>
            <a:r>
              <a:rPr lang="zh-CN" altLang="en-US" sz="2000" dirty="0"/>
              <a:t>参考序列计算得到）且至少包含一个</a:t>
            </a:r>
            <a:r>
              <a:rPr lang="en-US" altLang="zh-CN" sz="2000" dirty="0"/>
              <a:t> target  region</a:t>
            </a:r>
          </a:p>
          <a:p>
            <a:pPr marL="914400" lvl="1" indent="-457200">
              <a:buFont typeface="+mj-lt"/>
              <a:buAutoNum type="alphaLcParenR" startAt="2"/>
            </a:pPr>
            <a:r>
              <a:rPr lang="zh-CN" altLang="en-US" sz="2000" dirty="0"/>
              <a:t>典型染色体区域（</a:t>
            </a:r>
            <a:r>
              <a:rPr lang="en-US" altLang="zh-CN" sz="2000" dirty="0"/>
              <a:t>1-22,X,Y)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对以上区域进行划分</a:t>
            </a:r>
            <a:endParaRPr lang="en-US" altLang="zh-CN" dirty="0"/>
          </a:p>
          <a:p>
            <a:pPr marL="34290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457200" lvl="2" indent="0">
              <a:spcBef>
                <a:spcPts val="1000"/>
              </a:spcBef>
              <a:buNone/>
            </a:pPr>
            <a:r>
              <a:rPr lang="zh-CN" altLang="en-US" dirty="0"/>
              <a:t>保留下来的区域减去</a:t>
            </a:r>
            <a:r>
              <a:rPr lang="en-US" altLang="zh-CN" dirty="0"/>
              <a:t>target </a:t>
            </a:r>
            <a:r>
              <a:rPr lang="zh-CN" altLang="en-US" dirty="0"/>
              <a:t>区域即为</a:t>
            </a:r>
            <a:r>
              <a:rPr lang="en-US" altLang="zh-CN" dirty="0"/>
              <a:t>off-target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4571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E808-626A-4547-84D6-D242929E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15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Target  region </a:t>
            </a:r>
            <a:r>
              <a:rPr lang="zh-CN" altLang="en-US" sz="3600" dirty="0"/>
              <a:t>和 </a:t>
            </a:r>
            <a:r>
              <a:rPr lang="en-US" altLang="zh-CN" sz="3600" dirty="0"/>
              <a:t>Off-target bin</a:t>
            </a:r>
            <a:r>
              <a:rPr lang="zh-CN" altLang="en-US" sz="3600" dirty="0"/>
              <a:t>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CD6C-93B9-41D0-855A-32C09CA9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382"/>
            <a:ext cx="9641440" cy="53014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为了提高检测分辨率，可将</a:t>
            </a:r>
            <a:r>
              <a:rPr lang="en-US" altLang="zh-CN" sz="2000" dirty="0"/>
              <a:t>Target  region </a:t>
            </a:r>
            <a:r>
              <a:rPr lang="zh-CN" altLang="en-US" sz="2000" dirty="0"/>
              <a:t>和 </a:t>
            </a:r>
            <a:r>
              <a:rPr lang="en-US" altLang="zh-CN" sz="2000" dirty="0"/>
              <a:t>Off-target </a:t>
            </a:r>
            <a:r>
              <a:rPr lang="zh-CN" altLang="en-US" sz="2000" dirty="0"/>
              <a:t>进行</a:t>
            </a:r>
            <a:r>
              <a:rPr lang="en-US" altLang="zh-CN" sz="2000" dirty="0"/>
              <a:t>bin</a:t>
            </a:r>
            <a:r>
              <a:rPr lang="zh-CN" altLang="en-US" sz="2000" dirty="0"/>
              <a:t>划分，但是</a:t>
            </a:r>
            <a:r>
              <a:rPr lang="en-US" altLang="zh-CN" sz="2000" dirty="0"/>
              <a:t>bin size</a:t>
            </a:r>
            <a:r>
              <a:rPr lang="zh-CN" altLang="en-US" sz="2000" dirty="0"/>
              <a:t>不能太小，否则由于</a:t>
            </a:r>
            <a:r>
              <a:rPr lang="en-US" altLang="zh-CN" sz="2000" dirty="0"/>
              <a:t>bin</a:t>
            </a:r>
            <a:r>
              <a:rPr lang="zh-CN" altLang="en-US" sz="2000" dirty="0"/>
              <a:t>内的</a:t>
            </a:r>
            <a:r>
              <a:rPr lang="en-US" altLang="zh-CN" sz="2000" dirty="0"/>
              <a:t>reads</a:t>
            </a:r>
            <a:r>
              <a:rPr lang="zh-CN" altLang="en-US" sz="2000" dirty="0"/>
              <a:t>数太少而对检测造成噪音，所以会结合整体的测序深度进行划分。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取值越大，小片段的</a:t>
            </a:r>
            <a:r>
              <a:rPr lang="en-US" altLang="zh-CN" sz="2000" dirty="0"/>
              <a:t>CNV</a:t>
            </a:r>
            <a:r>
              <a:rPr lang="zh-CN" altLang="en-US" sz="2000" dirty="0"/>
              <a:t>信号会被掩盖，取值越小，数值越小，</a:t>
            </a:r>
            <a:r>
              <a:rPr lang="en-US" altLang="zh-CN" sz="2000" dirty="0"/>
              <a:t>CNV</a:t>
            </a:r>
            <a:r>
              <a:rPr lang="zh-CN" altLang="en-US" sz="2000" dirty="0"/>
              <a:t>检测的假阳性率会高。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5F467A-54C5-40FA-B055-E5CE44C1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19" y="2960613"/>
            <a:ext cx="3142857" cy="16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4BD919-41EC-4E7F-BAE7-D78EBB4C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45" y="2763945"/>
            <a:ext cx="2905125" cy="1800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1198F7-966E-470F-9D3E-91F4B7F73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85" y="3241494"/>
            <a:ext cx="400050" cy="1133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F8B23D-7CCE-4A13-8CB2-500D9DBC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871" y="3097319"/>
            <a:ext cx="400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1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E808-626A-4547-84D6-D242929E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15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3600" dirty="0"/>
              <a:t>Target  region </a:t>
            </a:r>
            <a:r>
              <a:rPr lang="zh-CN" altLang="en-US" sz="3600" dirty="0"/>
              <a:t>和 </a:t>
            </a:r>
            <a:r>
              <a:rPr lang="en-US" altLang="zh-CN" sz="3600" dirty="0"/>
              <a:t>Off-target bin</a:t>
            </a:r>
            <a:r>
              <a:rPr lang="zh-CN" altLang="en-US" sz="3600" dirty="0"/>
              <a:t>划分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CD6C-93B9-41D0-855A-32C09CA9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99"/>
            <a:ext cx="10515600" cy="53014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杂交测序划分方式：</a:t>
            </a:r>
            <a:endParaRPr lang="en-US" altLang="zh-CN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000" dirty="0"/>
              <a:t>默认 </a:t>
            </a:r>
            <a:r>
              <a:rPr lang="en-US" altLang="zh-CN" sz="2000" dirty="0"/>
              <a:t>target </a:t>
            </a:r>
            <a:r>
              <a:rPr lang="en-US" altLang="zh-CN" sz="2000" dirty="0" err="1"/>
              <a:t>bin_size</a:t>
            </a:r>
            <a:r>
              <a:rPr lang="en-US" altLang="zh-CN" sz="2000" dirty="0"/>
              <a:t>=267bp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                    off-target </a:t>
            </a:r>
            <a:r>
              <a:rPr lang="en-US" altLang="zh-CN" sz="2000" dirty="0" err="1"/>
              <a:t>bin_size</a:t>
            </a:r>
            <a:r>
              <a:rPr lang="en-US" altLang="zh-CN" sz="2000" dirty="0"/>
              <a:t>=15000bp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/>
              <a:t>利用</a:t>
            </a:r>
            <a:r>
              <a:rPr lang="en-US" altLang="zh-CN" sz="2200" dirty="0" err="1"/>
              <a:t>autobin</a:t>
            </a:r>
            <a:r>
              <a:rPr lang="en-US" altLang="zh-CN" sz="2200" dirty="0"/>
              <a:t> </a:t>
            </a:r>
            <a:r>
              <a:rPr lang="zh-CN" altLang="en-US" sz="2200" dirty="0"/>
              <a:t>模块进行划分，其划分原理如下：</a:t>
            </a:r>
            <a:endParaRPr lang="en-US" altLang="zh-CN" sz="2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33BD2B-E5A3-44AB-9F76-5C1B6AC0F0BD}"/>
              </a:ext>
            </a:extLst>
          </p:cNvPr>
          <p:cNvSpPr/>
          <p:nvPr/>
        </p:nvSpPr>
        <p:spPr>
          <a:xfrm>
            <a:off x="756863" y="3097070"/>
            <a:ext cx="3414444" cy="1342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dirty="0"/>
              <a:t>target</a:t>
            </a:r>
            <a:r>
              <a:rPr lang="zh-CN" altLang="zh-CN" dirty="0"/>
              <a:t>区域：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 min size= 20bp</a:t>
            </a:r>
            <a:endParaRPr lang="zh-CN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 max size =50000bp</a:t>
            </a:r>
            <a:endParaRPr lang="zh-C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1071D6-A644-4B93-983F-2C6FE34C3C1F}"/>
              </a:ext>
            </a:extLst>
          </p:cNvPr>
          <p:cNvSpPr/>
          <p:nvPr/>
        </p:nvSpPr>
        <p:spPr>
          <a:xfrm>
            <a:off x="4171308" y="3097070"/>
            <a:ext cx="5342562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err="1"/>
              <a:t>antitarget</a:t>
            </a:r>
            <a:r>
              <a:rPr lang="zh-CN" altLang="zh-CN" dirty="0"/>
              <a:t>区域：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min size= 500bp</a:t>
            </a:r>
            <a:endParaRPr lang="zh-CN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max size= 1000000bp</a:t>
            </a:r>
            <a:endParaRPr lang="zh-CN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3B96B0-7225-4C9A-92B5-6940FE6F5BA5}"/>
              </a:ext>
            </a:extLst>
          </p:cNvPr>
          <p:cNvSpPr/>
          <p:nvPr/>
        </p:nvSpPr>
        <p:spPr>
          <a:xfrm>
            <a:off x="838200" y="4403556"/>
            <a:ext cx="8778411" cy="212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zh-CN" dirty="0"/>
              <a:t>计算</a:t>
            </a:r>
            <a:r>
              <a:rPr lang="en-US" altLang="zh-CN" dirty="0"/>
              <a:t>bin size</a:t>
            </a:r>
            <a:r>
              <a:rPr lang="zh-CN" altLang="zh-CN" dirty="0"/>
              <a:t>公式：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bin_size</a:t>
            </a:r>
            <a:r>
              <a:rPr lang="en-US" altLang="zh-CN" dirty="0"/>
              <a:t> = int(round(</a:t>
            </a:r>
            <a:r>
              <a:rPr lang="en-US" altLang="zh-CN" dirty="0" err="1"/>
              <a:t>bp_per_bin</a:t>
            </a:r>
            <a:r>
              <a:rPr lang="en-US" altLang="zh-CN" dirty="0"/>
              <a:t>/depth)), </a:t>
            </a:r>
            <a:r>
              <a:rPr lang="zh-CN" altLang="zh-CN" dirty="0"/>
              <a:t>其中</a:t>
            </a:r>
            <a:r>
              <a:rPr lang="en-US" altLang="zh-CN" dirty="0" err="1"/>
              <a:t>bp_per_bin</a:t>
            </a:r>
            <a:r>
              <a:rPr lang="zh-CN" altLang="zh-CN" dirty="0"/>
              <a:t>初始化</a:t>
            </a:r>
            <a:r>
              <a:rPr lang="en-US" altLang="zh-CN" dirty="0"/>
              <a:t>100000bp</a:t>
            </a:r>
            <a:endParaRPr lang="zh-CN" altLang="zh-CN" dirty="0"/>
          </a:p>
          <a:p>
            <a:pPr lvl="2">
              <a:lnSpc>
                <a:spcPct val="150000"/>
              </a:lnSpc>
            </a:pPr>
            <a:r>
              <a:rPr lang="zh-CN" altLang="zh-CN" dirty="0"/>
              <a:t>按以上计算公式，若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bin_size</a:t>
            </a:r>
            <a:r>
              <a:rPr lang="en-US" altLang="zh-CN" dirty="0"/>
              <a:t> &lt; </a:t>
            </a:r>
            <a:r>
              <a:rPr lang="en-US" altLang="zh-CN" dirty="0" err="1"/>
              <a:t>min_size</a:t>
            </a:r>
            <a:r>
              <a:rPr lang="en-US" altLang="zh-CN" dirty="0"/>
              <a:t> : </a:t>
            </a:r>
            <a:r>
              <a:rPr lang="en-US" altLang="zh-CN" dirty="0" err="1"/>
              <a:t>bin_size</a:t>
            </a:r>
            <a:r>
              <a:rPr lang="en-US" altLang="zh-CN" dirty="0"/>
              <a:t> = </a:t>
            </a:r>
            <a:r>
              <a:rPr lang="en-US" altLang="zh-CN" dirty="0" err="1"/>
              <a:t>min_size</a:t>
            </a:r>
            <a:endParaRPr lang="zh-CN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bin_size</a:t>
            </a:r>
            <a:r>
              <a:rPr lang="en-US" altLang="zh-CN" dirty="0"/>
              <a:t> &gt; </a:t>
            </a:r>
            <a:r>
              <a:rPr lang="en-US" altLang="zh-CN" dirty="0" err="1"/>
              <a:t>max_size</a:t>
            </a:r>
            <a:r>
              <a:rPr lang="en-US" altLang="zh-CN" dirty="0"/>
              <a:t> : </a:t>
            </a:r>
            <a:r>
              <a:rPr lang="en-US" altLang="zh-CN" dirty="0" err="1"/>
              <a:t>bin_size</a:t>
            </a:r>
            <a:r>
              <a:rPr lang="en-US" altLang="zh-CN" dirty="0"/>
              <a:t> = </a:t>
            </a:r>
            <a:r>
              <a:rPr lang="en-US" altLang="zh-CN" dirty="0" err="1"/>
              <a:t>max_size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317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E808-626A-4547-84D6-D242929E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39" y="2096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Target  region </a:t>
            </a:r>
            <a:r>
              <a:rPr lang="zh-CN" altLang="en-US" sz="3600" dirty="0"/>
              <a:t>和 </a:t>
            </a:r>
            <a:r>
              <a:rPr lang="en-US" altLang="zh-CN" sz="3600" dirty="0"/>
              <a:t>Off-target region </a:t>
            </a:r>
            <a:r>
              <a:rPr lang="zh-CN" altLang="en-US" sz="3600" dirty="0"/>
              <a:t>深度计算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CD6C-93B9-41D0-855A-32C09CA9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36" y="1233905"/>
            <a:ext cx="10603787" cy="54144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Target depth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选取处于所有</a:t>
            </a:r>
            <a:r>
              <a:rPr lang="en-US" altLang="zh-CN" sz="2000" dirty="0"/>
              <a:t>target</a:t>
            </a:r>
            <a:r>
              <a:rPr lang="zh-CN" altLang="en-US" sz="2000" dirty="0"/>
              <a:t>区域长度</a:t>
            </a:r>
            <a:r>
              <a:rPr lang="zh-CN" altLang="en-US" sz="2000" b="1" dirty="0"/>
              <a:t>上四分位</a:t>
            </a:r>
            <a:r>
              <a:rPr lang="zh-CN" altLang="en-US" sz="2000" dirty="0"/>
              <a:t>和</a:t>
            </a:r>
            <a:r>
              <a:rPr lang="zh-CN" altLang="en-US" sz="2000" b="1" dirty="0"/>
              <a:t>下四分位</a:t>
            </a:r>
            <a:r>
              <a:rPr lang="zh-CN" altLang="en-US" sz="2000" dirty="0"/>
              <a:t>之间的区域</a:t>
            </a:r>
            <a:r>
              <a:rPr lang="en-US" altLang="zh-CN" sz="2000" dirty="0"/>
              <a:t>	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利用用</a:t>
            </a:r>
            <a:r>
              <a:rPr lang="en-US" altLang="zh-CN" sz="2000" dirty="0" err="1"/>
              <a:t>pysam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bedcov</a:t>
            </a:r>
            <a:r>
              <a:rPr lang="zh-CN" altLang="en-US" sz="2000" dirty="0"/>
              <a:t>函数对上述区域进行计算，</a:t>
            </a:r>
            <a:endParaRPr lang="en-US" altLang="zh-CN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/>
              <a:t>即</a:t>
            </a:r>
            <a:r>
              <a:rPr lang="en-US" altLang="zh-CN" sz="2000" dirty="0"/>
              <a:t>map</a:t>
            </a:r>
            <a:r>
              <a:rPr lang="zh-CN" altLang="en-US" sz="2000" dirty="0"/>
              <a:t>到</a:t>
            </a:r>
            <a:r>
              <a:rPr lang="en-US" altLang="zh-CN" sz="2000" dirty="0"/>
              <a:t>target </a:t>
            </a:r>
            <a:r>
              <a:rPr lang="zh-CN" altLang="en-US" sz="2000" dirty="0"/>
              <a:t>区域的所有</a:t>
            </a:r>
            <a:r>
              <a:rPr lang="en-US" altLang="zh-CN" sz="2000" dirty="0"/>
              <a:t>reads</a:t>
            </a:r>
            <a:r>
              <a:rPr lang="zh-CN" altLang="en-US" sz="2000" dirty="0"/>
              <a:t>的总碱基数</a:t>
            </a:r>
            <a:r>
              <a:rPr lang="en-US" altLang="zh-CN" sz="2000" dirty="0"/>
              <a:t>/ target </a:t>
            </a:r>
            <a:r>
              <a:rPr lang="zh-CN" altLang="en-US" sz="2000" dirty="0"/>
              <a:t>区域的总长度</a:t>
            </a: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200" dirty="0"/>
              <a:t>Off target depth</a:t>
            </a:r>
            <a:r>
              <a:rPr lang="zh-CN" altLang="en-US" sz="2200" dirty="0"/>
              <a:t>（</a:t>
            </a:r>
            <a:r>
              <a:rPr lang="en-US" altLang="zh-CN" sz="2200" dirty="0"/>
              <a:t>Weighted Median </a:t>
            </a:r>
            <a:r>
              <a:rPr lang="zh-CN" altLang="en-US" sz="2200" dirty="0"/>
              <a:t>加权中位数法）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计算每个小区域的平均深度，即为各个区域的权重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计算各个权重的总和，</a:t>
            </a:r>
            <a:r>
              <a:rPr lang="en-US" altLang="zh-CN" sz="1600" dirty="0"/>
              <a:t>midpoint</a:t>
            </a:r>
            <a:r>
              <a:rPr lang="zh-CN" altLang="en-US" sz="1600" dirty="0"/>
              <a:t> 为该总和的</a:t>
            </a:r>
            <a:r>
              <a:rPr lang="en-US" altLang="zh-CN" sz="1600" dirty="0"/>
              <a:t>1/2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满足下列条件之一的返回值即为</a:t>
            </a:r>
            <a:r>
              <a:rPr lang="en-US" altLang="zh-CN" sz="1600" dirty="0"/>
              <a:t>Off target depth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如果有区域长度大于</a:t>
            </a:r>
            <a:r>
              <a:rPr lang="en-US" altLang="zh-CN" sz="1600" dirty="0"/>
              <a:t>midpoint </a:t>
            </a:r>
            <a:r>
              <a:rPr lang="zh-CN" altLang="en-US" sz="1600" dirty="0"/>
              <a:t>，则返回这些区域对应深度的最大值</a:t>
            </a:r>
            <a:endParaRPr lang="en-US" altLang="zh-CN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如果条件</a:t>
            </a:r>
            <a:r>
              <a:rPr lang="en-US" altLang="zh-CN" sz="1600" dirty="0"/>
              <a:t>a</a:t>
            </a:r>
            <a:r>
              <a:rPr lang="zh-CN" altLang="en-US" sz="1600" dirty="0"/>
              <a:t>不满足，则计算各区域长度累加和，并返回 </a:t>
            </a:r>
            <a:r>
              <a:rPr lang="en-US" altLang="zh-CN" sz="1600" dirty="0"/>
              <a:t>midpoint </a:t>
            </a:r>
            <a:r>
              <a:rPr lang="zh-CN" altLang="en-US" sz="1600" dirty="0"/>
              <a:t>所在位置，如果该 </a:t>
            </a:r>
            <a:r>
              <a:rPr lang="en-US" altLang="zh-CN" sz="1600" dirty="0"/>
              <a:t>midpoint </a:t>
            </a:r>
            <a:r>
              <a:rPr lang="zh-CN" altLang="en-US" sz="1600" dirty="0"/>
              <a:t>与真正该位置所处长度相等，则返回该位置及其后一位所对应深度的均值</a:t>
            </a:r>
            <a:endParaRPr lang="en-US" altLang="zh-CN" sz="1600" dirty="0"/>
          </a:p>
          <a:p>
            <a:pPr marL="1257300" lvl="2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/>
              <a:t>否则则返回该中位数所在位置的深度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ACB859-87B9-45E2-B70E-A13D1968C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34"/>
          <a:stretch/>
        </p:blipFill>
        <p:spPr>
          <a:xfrm>
            <a:off x="6335664" y="4031378"/>
            <a:ext cx="4935944" cy="7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49EA5A-253A-4B5B-8838-D09E3F5A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383" y="1726134"/>
            <a:ext cx="2257143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1003</TotalTime>
  <Words>3242</Words>
  <Application>Microsoft Office PowerPoint</Application>
  <PresentationFormat>宽屏</PresentationFormat>
  <Paragraphs>298</Paragraphs>
  <Slides>34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等线 Light</vt:lpstr>
      <vt:lpstr>Arial</vt:lpstr>
      <vt:lpstr>Cambria Math</vt:lpstr>
      <vt:lpstr>Wingdings</vt:lpstr>
      <vt:lpstr>Office 主题​​</vt:lpstr>
      <vt:lpstr>关于CNVkit的内核算法研究</vt:lpstr>
      <vt:lpstr>CNV在基因组中的存在形式</vt:lpstr>
      <vt:lpstr>CNV在测序中的体现</vt:lpstr>
      <vt:lpstr>那么问题来了…</vt:lpstr>
      <vt:lpstr>Region如何划分？</vt:lpstr>
      <vt:lpstr>Region如何划分？</vt:lpstr>
      <vt:lpstr>Target  region 和 Off-target bin划分</vt:lpstr>
      <vt:lpstr>Target  region 和 Off-target bin划分</vt:lpstr>
      <vt:lpstr>Target  region 和 Off-target region 深度计算</vt:lpstr>
      <vt:lpstr>那么问题来了…</vt:lpstr>
      <vt:lpstr>造成深度发生偏差的原因？</vt:lpstr>
      <vt:lpstr>消除偏差的简单原理</vt:lpstr>
      <vt:lpstr>GC含量偏差的计算</vt:lpstr>
      <vt:lpstr>重复序列偏差的计算</vt:lpstr>
      <vt:lpstr>深度计算方法局限性偏差的计算</vt:lpstr>
      <vt:lpstr>深度计算方法局限性偏差的计算</vt:lpstr>
      <vt:lpstr>深度计算方法局限性偏差的计算</vt:lpstr>
      <vt:lpstr>深度计算方法局限性偏差的计算</vt:lpstr>
      <vt:lpstr>深度计算方法局限性偏差的计算</vt:lpstr>
      <vt:lpstr>Panel、样本等原因造成的偏差的计算</vt:lpstr>
      <vt:lpstr>Panel、样本等原因造成的偏差的计算</vt:lpstr>
      <vt:lpstr>Panel、样本等原因造成的偏差的计算</vt:lpstr>
      <vt:lpstr>偏差在中间文件中的体现</vt:lpstr>
      <vt:lpstr>消除偏差（一）</vt:lpstr>
      <vt:lpstr>消除偏差（一）</vt:lpstr>
      <vt:lpstr>消除偏差（一）</vt:lpstr>
      <vt:lpstr>消除偏差（二）</vt:lpstr>
      <vt:lpstr>整体流程</vt:lpstr>
      <vt:lpstr>整体流程</vt:lpstr>
      <vt:lpstr>整体流程</vt:lpstr>
      <vt:lpstr>整体流程</vt:lpstr>
      <vt:lpstr>整体流程</vt:lpstr>
      <vt:lpstr>整体流程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CNVkit软件讲解</dc:title>
  <dc:creator>张诗影(Shiying Zhang)</dc:creator>
  <cp:lastModifiedBy>王丽娜(Lina Wang)</cp:lastModifiedBy>
  <cp:revision>133</cp:revision>
  <dcterms:created xsi:type="dcterms:W3CDTF">2020-04-21T08:26:14Z</dcterms:created>
  <dcterms:modified xsi:type="dcterms:W3CDTF">2020-04-29T09:58:16Z</dcterms:modified>
</cp:coreProperties>
</file>