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11"/>
  </p:notesMasterIdLst>
  <p:sldIdLst>
    <p:sldId id="256" r:id="rId4"/>
    <p:sldId id="275" r:id="rId5"/>
    <p:sldId id="261" r:id="rId6"/>
    <p:sldId id="278" r:id="rId7"/>
    <p:sldId id="257" r:id="rId8"/>
    <p:sldId id="262" r:id="rId9"/>
    <p:sldId id="70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博(Bo Liu)" initials="刘博(Bo" lastIdx="1" clrIdx="0">
    <p:extLst>
      <p:ext uri="{19B8F6BF-5375-455C-9EA6-DF929625EA0E}">
        <p15:presenceInfo xmlns:p15="http://schemas.microsoft.com/office/powerpoint/2012/main" userId="刘博(Bo Li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8\Downloads\4.WES-TMB&#19982;pancancer&#19968;&#33268;&#24615;&#20998;&#2651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'Panel(1.5%)和WES的TMB一致性'!$J$1</c:f>
              <c:strCache>
                <c:ptCount val="1"/>
                <c:pt idx="0">
                  <c:v>pancancer-TMB值</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0"/>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trendlineLbl>
          </c:trendline>
          <c:xVal>
            <c:numRef>
              <c:f>'Panel(1.5%)和WES的TMB一致性'!$H$4:$H$79</c:f>
              <c:numCache>
                <c:formatCode>General</c:formatCode>
                <c:ptCount val="76"/>
                <c:pt idx="0">
                  <c:v>71.723084749999998</c:v>
                </c:pt>
                <c:pt idx="1">
                  <c:v>67.905319419999998</c:v>
                </c:pt>
                <c:pt idx="2">
                  <c:v>3.0796640370000001</c:v>
                </c:pt>
                <c:pt idx="3">
                  <c:v>42.962585900000001</c:v>
                </c:pt>
                <c:pt idx="4">
                  <c:v>7.3810129800000004</c:v>
                </c:pt>
                <c:pt idx="5">
                  <c:v>5.6248409260000001</c:v>
                </c:pt>
                <c:pt idx="6">
                  <c:v>26.826164420000001</c:v>
                </c:pt>
                <c:pt idx="7">
                  <c:v>3.8177653349999998</c:v>
                </c:pt>
                <c:pt idx="8">
                  <c:v>7.5337235939999996</c:v>
                </c:pt>
                <c:pt idx="9">
                  <c:v>3.0542122680000001</c:v>
                </c:pt>
                <c:pt idx="10">
                  <c:v>5.039450242</c:v>
                </c:pt>
                <c:pt idx="11">
                  <c:v>9.4680580299999999</c:v>
                </c:pt>
                <c:pt idx="12">
                  <c:v>3.9704759479999998</c:v>
                </c:pt>
                <c:pt idx="13">
                  <c:v>3.9450241789999998</c:v>
                </c:pt>
                <c:pt idx="14">
                  <c:v>4.988546704</c:v>
                </c:pt>
                <c:pt idx="15">
                  <c:v>2.5960804280000001</c:v>
                </c:pt>
                <c:pt idx="16">
                  <c:v>7.4064647490000004</c:v>
                </c:pt>
                <c:pt idx="17">
                  <c:v>16.416390939999999</c:v>
                </c:pt>
                <c:pt idx="18">
                  <c:v>6.3883939930000002</c:v>
                </c:pt>
                <c:pt idx="19">
                  <c:v>8.5772461189999998</c:v>
                </c:pt>
                <c:pt idx="20">
                  <c:v>5.9557139220000002</c:v>
                </c:pt>
                <c:pt idx="21">
                  <c:v>18.22346653</c:v>
                </c:pt>
                <c:pt idx="22">
                  <c:v>3.2323746500000001</c:v>
                </c:pt>
                <c:pt idx="23">
                  <c:v>1.1453295999999999</c:v>
                </c:pt>
                <c:pt idx="24">
                  <c:v>3.2069228810000001</c:v>
                </c:pt>
                <c:pt idx="25">
                  <c:v>1.7816238230000001</c:v>
                </c:pt>
                <c:pt idx="26">
                  <c:v>5.2685161620000001</c:v>
                </c:pt>
                <c:pt idx="27">
                  <c:v>126.34258079999999</c:v>
                </c:pt>
                <c:pt idx="28">
                  <c:v>3.7159582590000002</c:v>
                </c:pt>
                <c:pt idx="29">
                  <c:v>9.8752863319999999</c:v>
                </c:pt>
                <c:pt idx="30">
                  <c:v>6.0320692290000002</c:v>
                </c:pt>
                <c:pt idx="31">
                  <c:v>3.0542122680000001</c:v>
                </c:pt>
                <c:pt idx="32">
                  <c:v>4.835836091</c:v>
                </c:pt>
                <c:pt idx="33">
                  <c:v>8.3990837359999997</c:v>
                </c:pt>
                <c:pt idx="34">
                  <c:v>3.1560193430000001</c:v>
                </c:pt>
                <c:pt idx="35">
                  <c:v>5.166709086</c:v>
                </c:pt>
                <c:pt idx="36">
                  <c:v>5.370323237</c:v>
                </c:pt>
                <c:pt idx="37">
                  <c:v>6.1338763040000002</c:v>
                </c:pt>
                <c:pt idx="38">
                  <c:v>10.53703232</c:v>
                </c:pt>
                <c:pt idx="39">
                  <c:v>2.8251463480000001</c:v>
                </c:pt>
                <c:pt idx="40">
                  <c:v>2.7742428100000001</c:v>
                </c:pt>
                <c:pt idx="41">
                  <c:v>3.5632476460000002</c:v>
                </c:pt>
                <c:pt idx="42">
                  <c:v>2.5960804280000001</c:v>
                </c:pt>
                <c:pt idx="43">
                  <c:v>33.672690250000002</c:v>
                </c:pt>
                <c:pt idx="44">
                  <c:v>1.9088826670000001</c:v>
                </c:pt>
                <c:pt idx="45">
                  <c:v>4.1231865609999998</c:v>
                </c:pt>
                <c:pt idx="46">
                  <c:v>4.0722830239999999</c:v>
                </c:pt>
                <c:pt idx="47">
                  <c:v>14.532960040000001</c:v>
                </c:pt>
                <c:pt idx="48">
                  <c:v>8.0936625099999997</c:v>
                </c:pt>
                <c:pt idx="49">
                  <c:v>5.5993891580000001</c:v>
                </c:pt>
                <c:pt idx="50">
                  <c:v>1.37439552</c:v>
                </c:pt>
                <c:pt idx="51">
                  <c:v>2.265207432</c:v>
                </c:pt>
                <c:pt idx="52">
                  <c:v>1.5525579030000001</c:v>
                </c:pt>
                <c:pt idx="53">
                  <c:v>6.6683634510000003</c:v>
                </c:pt>
                <c:pt idx="54">
                  <c:v>3.1814711120000001</c:v>
                </c:pt>
                <c:pt idx="55">
                  <c:v>5.3448714690000001</c:v>
                </c:pt>
                <c:pt idx="56">
                  <c:v>3.5123441080000002</c:v>
                </c:pt>
                <c:pt idx="57">
                  <c:v>2.31611097</c:v>
                </c:pt>
                <c:pt idx="58">
                  <c:v>27.386103330000001</c:v>
                </c:pt>
                <c:pt idx="59">
                  <c:v>1.8834308980000001</c:v>
                </c:pt>
                <c:pt idx="60">
                  <c:v>22.677526090000001</c:v>
                </c:pt>
                <c:pt idx="61">
                  <c:v>3.0796640370000001</c:v>
                </c:pt>
                <c:pt idx="62">
                  <c:v>26.826164420000001</c:v>
                </c:pt>
                <c:pt idx="63">
                  <c:v>3.4614405700000002</c:v>
                </c:pt>
                <c:pt idx="64">
                  <c:v>2.341562739</c:v>
                </c:pt>
                <c:pt idx="65">
                  <c:v>10.10435225</c:v>
                </c:pt>
                <c:pt idx="66">
                  <c:v>10.20615933</c:v>
                </c:pt>
                <c:pt idx="67">
                  <c:v>2.239755663</c:v>
                </c:pt>
                <c:pt idx="68">
                  <c:v>15.296513109999999</c:v>
                </c:pt>
                <c:pt idx="69">
                  <c:v>28.429625860000002</c:v>
                </c:pt>
                <c:pt idx="70">
                  <c:v>8.5263425809999998</c:v>
                </c:pt>
                <c:pt idx="71">
                  <c:v>10.43522525</c:v>
                </c:pt>
                <c:pt idx="72">
                  <c:v>17.56172054</c:v>
                </c:pt>
                <c:pt idx="73">
                  <c:v>8.8572155759999998</c:v>
                </c:pt>
              </c:numCache>
            </c:numRef>
          </c:xVal>
          <c:yVal>
            <c:numRef>
              <c:f>'Panel(1.5%)和WES的TMB一致性'!$J$4:$J$79</c:f>
              <c:numCache>
                <c:formatCode>General</c:formatCode>
                <c:ptCount val="76"/>
                <c:pt idx="0">
                  <c:v>67.025089605734763</c:v>
                </c:pt>
                <c:pt idx="1">
                  <c:v>65.949820788530459</c:v>
                </c:pt>
                <c:pt idx="2">
                  <c:v>11.827956989247312</c:v>
                </c:pt>
                <c:pt idx="3">
                  <c:v>45.878136200716845</c:v>
                </c:pt>
                <c:pt idx="4">
                  <c:v>25.806451612903224</c:v>
                </c:pt>
                <c:pt idx="5">
                  <c:v>13.978494623655914</c:v>
                </c:pt>
                <c:pt idx="6">
                  <c:v>28.315412186379927</c:v>
                </c:pt>
                <c:pt idx="7">
                  <c:v>12.544802867383513</c:v>
                </c:pt>
                <c:pt idx="8">
                  <c:v>12.544802867383513</c:v>
                </c:pt>
                <c:pt idx="9">
                  <c:v>15.412186379928315</c:v>
                </c:pt>
                <c:pt idx="10">
                  <c:v>12.903225806451612</c:v>
                </c:pt>
                <c:pt idx="11">
                  <c:v>18.996415770609318</c:v>
                </c:pt>
                <c:pt idx="12">
                  <c:v>18.637992831541219</c:v>
                </c:pt>
                <c:pt idx="13">
                  <c:v>15.770609318996415</c:v>
                </c:pt>
                <c:pt idx="14">
                  <c:v>15.770609318996415</c:v>
                </c:pt>
                <c:pt idx="15">
                  <c:v>5.7347670250896057</c:v>
                </c:pt>
                <c:pt idx="16">
                  <c:v>11.469534050179211</c:v>
                </c:pt>
                <c:pt idx="17">
                  <c:v>26.164874551971327</c:v>
                </c:pt>
                <c:pt idx="18">
                  <c:v>13.261648745519713</c:v>
                </c:pt>
                <c:pt idx="19">
                  <c:v>18.27956989247312</c:v>
                </c:pt>
                <c:pt idx="20">
                  <c:v>13.261648745519713</c:v>
                </c:pt>
                <c:pt idx="21">
                  <c:v>23.297491039426522</c:v>
                </c:pt>
                <c:pt idx="22">
                  <c:v>12.544802867383513</c:v>
                </c:pt>
                <c:pt idx="23">
                  <c:v>5.0179211469534053</c:v>
                </c:pt>
                <c:pt idx="24">
                  <c:v>4.6594982078853047</c:v>
                </c:pt>
                <c:pt idx="25">
                  <c:v>8.9605734767025087</c:v>
                </c:pt>
                <c:pt idx="26">
                  <c:v>15.412186379928315</c:v>
                </c:pt>
                <c:pt idx="27">
                  <c:v>98.924731182795696</c:v>
                </c:pt>
                <c:pt idx="28">
                  <c:v>6.8100358422939067</c:v>
                </c:pt>
                <c:pt idx="29">
                  <c:v>11.469534050179211</c:v>
                </c:pt>
                <c:pt idx="30">
                  <c:v>14.695340501792115</c:v>
                </c:pt>
                <c:pt idx="31">
                  <c:v>11.469534050179211</c:v>
                </c:pt>
                <c:pt idx="32">
                  <c:v>10.394265232974909</c:v>
                </c:pt>
                <c:pt idx="33">
                  <c:v>17.204301075268816</c:v>
                </c:pt>
                <c:pt idx="34">
                  <c:v>10.035842293906811</c:v>
                </c:pt>
                <c:pt idx="35">
                  <c:v>10.394265232974909</c:v>
                </c:pt>
                <c:pt idx="36">
                  <c:v>11.827956989247312</c:v>
                </c:pt>
                <c:pt idx="37">
                  <c:v>11.111111111111111</c:v>
                </c:pt>
                <c:pt idx="38">
                  <c:v>15.770609318996415</c:v>
                </c:pt>
                <c:pt idx="39">
                  <c:v>6.8100358422939067</c:v>
                </c:pt>
                <c:pt idx="40">
                  <c:v>6.0931899641577063</c:v>
                </c:pt>
                <c:pt idx="41">
                  <c:v>10.75268817204301</c:v>
                </c:pt>
                <c:pt idx="42">
                  <c:v>8.2437275985663074</c:v>
                </c:pt>
                <c:pt idx="43">
                  <c:v>38.70967741935484</c:v>
                </c:pt>
                <c:pt idx="44">
                  <c:v>8.2437275985663074</c:v>
                </c:pt>
                <c:pt idx="45">
                  <c:v>11.469534050179211</c:v>
                </c:pt>
                <c:pt idx="46">
                  <c:v>11.111111111111111</c:v>
                </c:pt>
                <c:pt idx="47">
                  <c:v>20.071684587813621</c:v>
                </c:pt>
                <c:pt idx="48">
                  <c:v>7.8853046594982077</c:v>
                </c:pt>
                <c:pt idx="49">
                  <c:v>10.75268817204301</c:v>
                </c:pt>
                <c:pt idx="50">
                  <c:v>5.376344086021505</c:v>
                </c:pt>
                <c:pt idx="51">
                  <c:v>6.8100358422939067</c:v>
                </c:pt>
                <c:pt idx="52">
                  <c:v>6.0931899641577063</c:v>
                </c:pt>
                <c:pt idx="53">
                  <c:v>10.394265232974909</c:v>
                </c:pt>
                <c:pt idx="54">
                  <c:v>6.8100358422939067</c:v>
                </c:pt>
                <c:pt idx="55">
                  <c:v>9.3189964157706093</c:v>
                </c:pt>
                <c:pt idx="56">
                  <c:v>8.6021505376344081</c:v>
                </c:pt>
                <c:pt idx="57">
                  <c:v>6.8100358422939067</c:v>
                </c:pt>
                <c:pt idx="58">
                  <c:v>13.978494623655914</c:v>
                </c:pt>
                <c:pt idx="59">
                  <c:v>5.376344086021505</c:v>
                </c:pt>
                <c:pt idx="60">
                  <c:v>25.806451612903224</c:v>
                </c:pt>
                <c:pt idx="61">
                  <c:v>5.0179211469534053</c:v>
                </c:pt>
                <c:pt idx="62">
                  <c:v>12.974910394265233</c:v>
                </c:pt>
                <c:pt idx="63">
                  <c:v>7.1684587813620073</c:v>
                </c:pt>
                <c:pt idx="64">
                  <c:v>5.7347670250896057</c:v>
                </c:pt>
                <c:pt idx="65">
                  <c:v>6.5519713261648747</c:v>
                </c:pt>
                <c:pt idx="66">
                  <c:v>11.111111111111111</c:v>
                </c:pt>
                <c:pt idx="67">
                  <c:v>5.376344086021505</c:v>
                </c:pt>
                <c:pt idx="68">
                  <c:v>14.336917562724015</c:v>
                </c:pt>
                <c:pt idx="69">
                  <c:v>27.598566308243726</c:v>
                </c:pt>
                <c:pt idx="70">
                  <c:v>8.2437275985663074</c:v>
                </c:pt>
                <c:pt idx="71">
                  <c:v>10.75268817204301</c:v>
                </c:pt>
                <c:pt idx="72">
                  <c:v>13.261648745519713</c:v>
                </c:pt>
                <c:pt idx="73">
                  <c:v>8.2437275985663074</c:v>
                </c:pt>
              </c:numCache>
            </c:numRef>
          </c:yVal>
          <c:smooth val="0"/>
          <c:extLst>
            <c:ext xmlns:c16="http://schemas.microsoft.com/office/drawing/2014/chart" uri="{C3380CC4-5D6E-409C-BE32-E72D297353CC}">
              <c16:uniqueId val="{00000002-A1F6-4D57-996B-65E1504F52F0}"/>
            </c:ext>
          </c:extLst>
        </c:ser>
        <c:dLbls>
          <c:showLegendKey val="0"/>
          <c:showVal val="0"/>
          <c:showCatName val="0"/>
          <c:showSerName val="0"/>
          <c:showPercent val="0"/>
          <c:showBubbleSize val="0"/>
        </c:dLbls>
        <c:axId val="1426578800"/>
        <c:axId val="1480435424"/>
      </c:scatterChart>
      <c:valAx>
        <c:axId val="1426578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80435424"/>
        <c:crosses val="autoZero"/>
        <c:crossBetween val="midCat"/>
      </c:valAx>
      <c:valAx>
        <c:axId val="148043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265788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0-06-28T20:31:27.019"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5CC5F-64E9-4C3E-B40F-76F4913055D8}" type="datetimeFigureOut">
              <a:rPr lang="zh-CN" altLang="en-US" smtClean="0"/>
              <a:t>2022/12/5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B009D-F71A-43E3-8D1D-93E91F685B3B}" type="slidenum">
              <a:rPr lang="zh-CN" altLang="en-US" smtClean="0"/>
              <a:t>‹#›</a:t>
            </a:fld>
            <a:endParaRPr lang="zh-CN" altLang="en-US"/>
          </a:p>
        </p:txBody>
      </p:sp>
    </p:spTree>
    <p:extLst>
      <p:ext uri="{BB962C8B-B14F-4D97-AF65-F5344CB8AC3E}">
        <p14:creationId xmlns:p14="http://schemas.microsoft.com/office/powerpoint/2010/main" val="336876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222A35-5B8B-40FE-ACD0-72EBB36F1B94}" type="slidenum">
              <a:rPr lang="zh-CN" altLang="en-US" smtClean="0"/>
              <a:t>1</a:t>
            </a:fld>
            <a:endParaRPr lang="zh-CN" altLang="en-US"/>
          </a:p>
        </p:txBody>
      </p:sp>
    </p:spTree>
    <p:extLst>
      <p:ext uri="{BB962C8B-B14F-4D97-AF65-F5344CB8AC3E}">
        <p14:creationId xmlns:p14="http://schemas.microsoft.com/office/powerpoint/2010/main" val="156304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89ECBD-FE65-4E64-9B30-37F7FFB57880}"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578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DF60B-4F0B-49A2-AA32-198BA6DA8A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7C9D77B-E6D4-4A13-9A58-39ADE8424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CC2E6D2-0D6B-4F22-BFCB-4C1842B5BAE5}"/>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8B450823-52A8-4970-BAD8-0056A10915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B31C709-09F9-4C87-A824-D7C1106A03C1}"/>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257172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E40AC0-C9DB-4BAC-96D1-5ACE29A7C77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5EF420-95DF-4E98-B813-E8CB845351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520D7D-7471-4971-BF31-3CB3AB827AEF}"/>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6C1C2FD8-9102-4682-8CB3-1005663074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CBA64-B01E-4CB7-B0A4-F67B46031D3E}"/>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384393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C1CDDB-8151-4615-97C9-AF75AFF106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CFD338-777E-4A35-BF56-1872D55039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85EF2F-4934-482B-B7CF-4E3595DA2310}"/>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6D73D848-1C18-439A-936D-7E5FD6EA17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5635C3-506B-46BC-9ED7-9C299ED697DA}"/>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1620865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1400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0107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96702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389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2510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64840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0391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7382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39C4F-8456-4CDE-A1DE-CADEAE4B57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F9AC8D-F8AE-44AA-A66D-A7D3DEFA508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A51985-7D57-4402-BDC9-89C23362ECC4}"/>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E3FE649D-AFDB-49A7-A033-77FAEAD0C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593B75-A26C-4EA3-B035-D3339F87CDAE}"/>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29673487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5229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1198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1888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945023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427867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3201022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3392988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3825755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0780497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294099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56B91-701A-4D12-B447-DF16FA4F21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0B29B10-CCF2-4428-8C1E-12010C0114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12A186-3EE7-47CA-AA5A-10F70F33766B}"/>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623D2A7D-936A-424A-BC57-3305D4CF9B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D0BE4C-FEC0-459E-98D2-E5733408E572}"/>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2750252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21892350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6931195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7347615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82300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BB371-DD2C-4B55-9E17-7D3515F3D9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0DB6CA2-AECE-4AFB-B6C4-4F4B39CEF6F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05425DF-6624-41B2-9FF9-DACF5636E91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163DCD-9BEA-411B-B128-451808927CFF}"/>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4DEF3671-AA4A-41BF-8B63-A4BDFAF856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48BF8A-6166-4C93-B4EE-207B84FDAA90}"/>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852765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31DC0B-461B-4C1A-BA5C-7BA9ECDE3C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ECC8171-A3D6-4305-8CA3-C90111B14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F3DAFFD-071C-4742-AE7A-26DAE83E2F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52B56E8-6DAA-4072-9FE0-766B4F374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D30F161-26D1-47A2-9E2C-E91A07ACB77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58166B0-9C0B-472F-BD6A-FA10A5C46CA9}"/>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8" name="页脚占位符 7">
            <a:extLst>
              <a:ext uri="{FF2B5EF4-FFF2-40B4-BE49-F238E27FC236}">
                <a16:creationId xmlns:a16="http://schemas.microsoft.com/office/drawing/2014/main" id="{E2DA723F-BE9E-470D-BD57-2FF5C290E28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EB56E1-E98E-4B6A-BA62-EC2683CD5847}"/>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4156201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495C4-9580-4F15-802E-FD62DDCBEF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A92EA2-E781-4A4B-9CEA-F851B39583A2}"/>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4" name="页脚占位符 3">
            <a:extLst>
              <a:ext uri="{FF2B5EF4-FFF2-40B4-BE49-F238E27FC236}">
                <a16:creationId xmlns:a16="http://schemas.microsoft.com/office/drawing/2014/main" id="{C367AFCF-19C9-4199-8516-ED11238BBE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60A89E-9790-45F1-A65D-B09CEB84CB61}"/>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353494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0D334D-419D-41A0-9070-0CE8EFFEAB48}"/>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3" name="页脚占位符 2">
            <a:extLst>
              <a:ext uri="{FF2B5EF4-FFF2-40B4-BE49-F238E27FC236}">
                <a16:creationId xmlns:a16="http://schemas.microsoft.com/office/drawing/2014/main" id="{6476E9B9-EEC5-4D11-9D62-80662615B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FF0C0B8-A25D-498A-BB10-EA7224E87328}"/>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123421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1358E-B84D-456F-B85B-F4FE7D62A39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849D0A-0A7C-4A44-B8FC-58B2AAC76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C9296A-46DA-4543-84E7-C047E1EC3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980283-C759-4741-AC48-8C1B6791A672}"/>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B962AD1A-968F-4589-A9F8-6F010C93F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2263BA-8DD0-4F04-88B5-192753B416A8}"/>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19124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45B2-531B-45A1-9239-FB3D3C6002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9880C86-45AE-4B1F-87AB-4583B85A5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68C1DE-166D-41E5-BA0C-0997435C8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08DE643-E2C4-4F82-853A-048C65DE6B2F}"/>
              </a:ext>
            </a:extLst>
          </p:cNvPr>
          <p:cNvSpPr>
            <a:spLocks noGrp="1"/>
          </p:cNvSpPr>
          <p:nvPr>
            <p:ph type="dt" sz="half" idx="10"/>
          </p:nvPr>
        </p:nvSpPr>
        <p:spPr/>
        <p:txBody>
          <a:bodyPr/>
          <a:lstStyle/>
          <a:p>
            <a:fld id="{171E83EC-3391-4E1A-8825-692F17E13D40}" type="datetimeFigureOut">
              <a:rPr lang="zh-CN" altLang="en-US" smtClean="0"/>
              <a:t>2022/12/5</a:t>
            </a:fld>
            <a:endParaRPr lang="zh-CN" altLang="en-US"/>
          </a:p>
        </p:txBody>
      </p:sp>
      <p:sp>
        <p:nvSpPr>
          <p:cNvPr id="6" name="页脚占位符 5">
            <a:extLst>
              <a:ext uri="{FF2B5EF4-FFF2-40B4-BE49-F238E27FC236}">
                <a16:creationId xmlns:a16="http://schemas.microsoft.com/office/drawing/2014/main" id="{819E93E2-DCEF-4802-8FDF-325AB78374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72C9F0-E016-4696-B5E3-7FB107ACD7C4}"/>
              </a:ext>
            </a:extLst>
          </p:cNvPr>
          <p:cNvSpPr>
            <a:spLocks noGrp="1"/>
          </p:cNvSpPr>
          <p:nvPr>
            <p:ph type="sldNum" sz="quarter" idx="12"/>
          </p:nvPr>
        </p:nvSpPr>
        <p:spPr/>
        <p:txBody>
          <a:body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237624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0445881-2D8F-4EAF-A735-FF7E4671CC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9951D87-063D-4DBE-B799-0D72ABC02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232238-CDD7-45A0-A1D3-1108DB43FF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E83EC-3391-4E1A-8825-692F17E13D40}" type="datetimeFigureOut">
              <a:rPr lang="zh-CN" altLang="en-US" smtClean="0"/>
              <a:t>2022/12/5</a:t>
            </a:fld>
            <a:endParaRPr lang="zh-CN" altLang="en-US"/>
          </a:p>
        </p:txBody>
      </p:sp>
      <p:sp>
        <p:nvSpPr>
          <p:cNvPr id="5" name="页脚占位符 4">
            <a:extLst>
              <a:ext uri="{FF2B5EF4-FFF2-40B4-BE49-F238E27FC236}">
                <a16:creationId xmlns:a16="http://schemas.microsoft.com/office/drawing/2014/main" id="{AB7D295F-75FB-4643-A747-7DFB4EB88D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095F2D-CF86-489D-9331-F624EEBA2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1657A-E3B1-4D6A-9F65-16B22DFC9FC4}" type="slidenum">
              <a:rPr lang="zh-CN" altLang="en-US" smtClean="0"/>
              <a:t>‹#›</a:t>
            </a:fld>
            <a:endParaRPr lang="zh-CN" altLang="en-US"/>
          </a:p>
        </p:txBody>
      </p:sp>
    </p:spTree>
    <p:extLst>
      <p:ext uri="{BB962C8B-B14F-4D97-AF65-F5344CB8AC3E}">
        <p14:creationId xmlns:p14="http://schemas.microsoft.com/office/powerpoint/2010/main" val="406795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8082C-A52A-4D90-AB99-77E50DD6872F}" type="datetimeFigureOut">
              <a:rPr lang="zh-CN" altLang="en-US" smtClean="0">
                <a:solidFill>
                  <a:prstClr val="black">
                    <a:tint val="75000"/>
                  </a:prstClr>
                </a:solidFill>
              </a:rPr>
              <a:pPr/>
              <a:t>2022/12/5</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1DB5-C5E4-4261-AD37-4474AE5D151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7914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8082C-A52A-4D90-AB99-77E50DD6872F}" type="datetimeFigureOut">
              <a:rPr lang="zh-CN" altLang="en-US" smtClean="0"/>
              <a:t>2022/12/5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FC1DB5-C5E4-4261-AD37-4474AE5D151A}" type="slidenum">
              <a:rPr lang="zh-CN" altLang="en-US" smtClean="0"/>
              <a:t>‹#›</a:t>
            </a:fld>
            <a:endParaRPr lang="zh-CN" altLang="en-US"/>
          </a:p>
        </p:txBody>
      </p:sp>
    </p:spTree>
    <p:extLst>
      <p:ext uri="{BB962C8B-B14F-4D97-AF65-F5344CB8AC3E}">
        <p14:creationId xmlns:p14="http://schemas.microsoft.com/office/powerpoint/2010/main" val="1078655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E198576-2634-4320-8947-9B00DB830143}"/>
              </a:ext>
            </a:extLst>
          </p:cNvPr>
          <p:cNvSpPr txBox="1"/>
          <p:nvPr/>
        </p:nvSpPr>
        <p:spPr>
          <a:xfrm>
            <a:off x="1056640" y="345440"/>
            <a:ext cx="9723120" cy="369332"/>
          </a:xfrm>
          <a:prstGeom prst="rect">
            <a:avLst/>
          </a:prstGeom>
          <a:noFill/>
        </p:spPr>
        <p:txBody>
          <a:bodyPr wrap="square" rtlCol="0">
            <a:spAutoFit/>
          </a:bodyPr>
          <a:lstStyle/>
          <a:p>
            <a:r>
              <a:rPr lang="en-US" altLang="zh-CN" dirty="0"/>
              <a:t>16</a:t>
            </a:r>
            <a:r>
              <a:rPr lang="zh-CN" altLang="en-US" dirty="0"/>
              <a:t>年调研结果：</a:t>
            </a:r>
          </a:p>
        </p:txBody>
      </p:sp>
      <p:sp>
        <p:nvSpPr>
          <p:cNvPr id="8" name="文本框 7">
            <a:extLst>
              <a:ext uri="{FF2B5EF4-FFF2-40B4-BE49-F238E27FC236}">
                <a16:creationId xmlns:a16="http://schemas.microsoft.com/office/drawing/2014/main" id="{1F05C568-5D8E-4C4C-B463-BD06963D0F9E}"/>
              </a:ext>
            </a:extLst>
          </p:cNvPr>
          <p:cNvSpPr txBox="1"/>
          <p:nvPr/>
        </p:nvSpPr>
        <p:spPr>
          <a:xfrm>
            <a:off x="1127760" y="4979654"/>
            <a:ext cx="9651999" cy="1569660"/>
          </a:xfrm>
          <a:prstGeom prst="rect">
            <a:avLst/>
          </a:prstGeom>
          <a:noFill/>
        </p:spPr>
        <p:txBody>
          <a:bodyPr wrap="square" rtlCol="0">
            <a:spAutoFit/>
          </a:bodyPr>
          <a:lstStyle/>
          <a:p>
            <a:r>
              <a:rPr lang="zh-CN" altLang="en-US" dirty="0"/>
              <a:t>主要参考文献：</a:t>
            </a:r>
            <a:endParaRPr lang="en-US" altLang="zh-CN" dirty="0"/>
          </a:p>
          <a:p>
            <a:pPr marL="342900" indent="-342900">
              <a:buAutoNum type="arabicPeriod"/>
            </a:pPr>
            <a:r>
              <a:rPr lang="en-US" altLang="zh-CN" dirty="0"/>
              <a:t>Tumor mutational load predicts survival after immunotherapy across multiple cancer types.</a:t>
            </a:r>
          </a:p>
          <a:p>
            <a:pPr marL="342900" indent="-342900">
              <a:buAutoNum type="arabicPeriod"/>
            </a:pPr>
            <a:r>
              <a:rPr lang="en-US" altLang="zh-CN" dirty="0"/>
              <a:t>Tumor mutational burden (TMB) standardization initiatives Recommendations.</a:t>
            </a:r>
          </a:p>
          <a:p>
            <a:r>
              <a:rPr lang="zh-CN" altLang="en-US" sz="1400" u="sng" dirty="0">
                <a:solidFill>
                  <a:srgbClr val="FF0000"/>
                </a:solidFill>
              </a:rPr>
              <a:t>当时只考虑非同义突变的原因说明：</a:t>
            </a:r>
            <a:endParaRPr lang="en-US" altLang="zh-CN" sz="1400" u="sng" dirty="0">
              <a:solidFill>
                <a:srgbClr val="FF0000"/>
              </a:solidFill>
            </a:endParaRPr>
          </a:p>
          <a:p>
            <a:r>
              <a:rPr lang="zh-CN" altLang="en-US" sz="1400" dirty="0">
                <a:solidFill>
                  <a:srgbClr val="FF0000"/>
                </a:solidFill>
              </a:rPr>
              <a:t> </a:t>
            </a:r>
            <a:r>
              <a:rPr lang="en-US" altLang="zh-CN" sz="1400" dirty="0">
                <a:solidFill>
                  <a:srgbClr val="FF0000"/>
                </a:solidFill>
              </a:rPr>
              <a:t>a. </a:t>
            </a:r>
            <a:r>
              <a:rPr lang="zh-CN" altLang="en-US" sz="1400" dirty="0">
                <a:solidFill>
                  <a:srgbClr val="FF0000"/>
                </a:solidFill>
              </a:rPr>
              <a:t>当时主要参考</a:t>
            </a:r>
            <a:r>
              <a:rPr lang="en-US" altLang="zh-CN" sz="1400" dirty="0">
                <a:solidFill>
                  <a:srgbClr val="FF0000"/>
                </a:solidFill>
              </a:rPr>
              <a:t>MSK,</a:t>
            </a:r>
            <a:r>
              <a:rPr lang="zh-CN" altLang="en-US" sz="1400" dirty="0">
                <a:solidFill>
                  <a:srgbClr val="FF0000"/>
                </a:solidFill>
              </a:rPr>
              <a:t>不加同义突变；</a:t>
            </a:r>
            <a:r>
              <a:rPr lang="en-US" altLang="zh-CN" sz="1400" dirty="0">
                <a:solidFill>
                  <a:srgbClr val="FF0000"/>
                </a:solidFill>
              </a:rPr>
              <a:t>b.</a:t>
            </a:r>
            <a:r>
              <a:rPr lang="zh-CN" altLang="en-US" sz="1400" dirty="0">
                <a:solidFill>
                  <a:srgbClr val="FF0000"/>
                </a:solidFill>
              </a:rPr>
              <a:t>考虑到</a:t>
            </a:r>
            <a:r>
              <a:rPr lang="en-US" altLang="zh-CN" sz="1400" dirty="0">
                <a:solidFill>
                  <a:srgbClr val="FF0000"/>
                </a:solidFill>
              </a:rPr>
              <a:t>TMB</a:t>
            </a:r>
            <a:r>
              <a:rPr lang="zh-CN" altLang="en-US" sz="1400" dirty="0">
                <a:solidFill>
                  <a:srgbClr val="FF0000"/>
                </a:solidFill>
              </a:rPr>
              <a:t>与新抗原的关系，没有加同义突变；</a:t>
            </a:r>
            <a:r>
              <a:rPr lang="en-US" altLang="zh-CN" sz="1400" dirty="0">
                <a:solidFill>
                  <a:srgbClr val="FF0000"/>
                </a:solidFill>
              </a:rPr>
              <a:t>c.</a:t>
            </a:r>
            <a:r>
              <a:rPr lang="zh-CN" altLang="en-US" sz="1400" dirty="0">
                <a:solidFill>
                  <a:srgbClr val="FF0000"/>
                </a:solidFill>
              </a:rPr>
              <a:t>基于对</a:t>
            </a:r>
            <a:r>
              <a:rPr lang="en-US" altLang="zh-CN" sz="1400" dirty="0">
                <a:solidFill>
                  <a:srgbClr val="FF0000"/>
                </a:solidFill>
              </a:rPr>
              <a:t>WES</a:t>
            </a:r>
            <a:r>
              <a:rPr lang="zh-CN" altLang="en-US" sz="1400" dirty="0">
                <a:solidFill>
                  <a:srgbClr val="FF0000"/>
                </a:solidFill>
              </a:rPr>
              <a:t>数据的评估，发现不加同义突变</a:t>
            </a:r>
            <a:r>
              <a:rPr lang="en-US" altLang="zh-CN" sz="1400" dirty="0">
                <a:solidFill>
                  <a:srgbClr val="FF0000"/>
                </a:solidFill>
              </a:rPr>
              <a:t>R2</a:t>
            </a:r>
            <a:r>
              <a:rPr lang="zh-CN" altLang="en-US" sz="1400" dirty="0">
                <a:solidFill>
                  <a:srgbClr val="FF0000"/>
                </a:solidFill>
              </a:rPr>
              <a:t>值也很好。</a:t>
            </a:r>
            <a:endParaRPr lang="en-US" altLang="zh-CN" sz="1400" dirty="0">
              <a:solidFill>
                <a:srgbClr val="FF0000"/>
              </a:solidFill>
            </a:endParaRPr>
          </a:p>
        </p:txBody>
      </p:sp>
      <p:sp>
        <p:nvSpPr>
          <p:cNvPr id="6" name="文本框 5">
            <a:extLst>
              <a:ext uri="{FF2B5EF4-FFF2-40B4-BE49-F238E27FC236}">
                <a16:creationId xmlns:a16="http://schemas.microsoft.com/office/drawing/2014/main" id="{429BF2D6-8CFD-4167-B27B-01A4F911210B}"/>
              </a:ext>
            </a:extLst>
          </p:cNvPr>
          <p:cNvSpPr txBox="1"/>
          <p:nvPr/>
        </p:nvSpPr>
        <p:spPr>
          <a:xfrm>
            <a:off x="-47483" y="0"/>
            <a:ext cx="9723120" cy="369332"/>
          </a:xfrm>
          <a:prstGeom prst="rect">
            <a:avLst/>
          </a:prstGeom>
          <a:noFill/>
        </p:spPr>
        <p:txBody>
          <a:bodyPr wrap="square" rtlCol="0">
            <a:spAutoFit/>
          </a:bodyPr>
          <a:lstStyle/>
          <a:p>
            <a:r>
              <a:rPr lang="en-US" altLang="zh-CN" dirty="0"/>
              <a:t>TMB </a:t>
            </a:r>
            <a:r>
              <a:rPr lang="zh-CN" altLang="en-US" dirty="0"/>
              <a:t>计算方法</a:t>
            </a:r>
            <a:endParaRPr lang="en-US" altLang="zh-CN" dirty="0"/>
          </a:p>
        </p:txBody>
      </p:sp>
      <p:graphicFrame>
        <p:nvGraphicFramePr>
          <p:cNvPr id="2" name="表格 1">
            <a:extLst>
              <a:ext uri="{FF2B5EF4-FFF2-40B4-BE49-F238E27FC236}">
                <a16:creationId xmlns:a16="http://schemas.microsoft.com/office/drawing/2014/main" id="{D2E5DD24-2784-D971-B395-C800B0946662}"/>
              </a:ext>
            </a:extLst>
          </p:cNvPr>
          <p:cNvGraphicFramePr>
            <a:graphicFrameLocks noGrp="1"/>
          </p:cNvGraphicFramePr>
          <p:nvPr>
            <p:extLst>
              <p:ext uri="{D42A27DB-BD31-4B8C-83A1-F6EECF244321}">
                <p14:modId xmlns:p14="http://schemas.microsoft.com/office/powerpoint/2010/main" val="3544835996"/>
              </p:ext>
            </p:extLst>
          </p:nvPr>
        </p:nvGraphicFramePr>
        <p:xfrm>
          <a:off x="890192" y="761969"/>
          <a:ext cx="10567238" cy="3991806"/>
        </p:xfrm>
        <a:graphic>
          <a:graphicData uri="http://schemas.openxmlformats.org/drawingml/2006/table">
            <a:tbl>
              <a:tblPr firstRow="1" bandRow="1">
                <a:tableStyleId>{5C22544A-7EE6-4342-B048-85BDC9FD1C3A}</a:tableStyleId>
              </a:tblPr>
              <a:tblGrid>
                <a:gridCol w="1619174">
                  <a:extLst>
                    <a:ext uri="{9D8B030D-6E8A-4147-A177-3AD203B41FA5}">
                      <a16:colId xmlns:a16="http://schemas.microsoft.com/office/drawing/2014/main" val="20000"/>
                    </a:ext>
                  </a:extLst>
                </a:gridCol>
                <a:gridCol w="937415">
                  <a:extLst>
                    <a:ext uri="{9D8B030D-6E8A-4147-A177-3AD203B41FA5}">
                      <a16:colId xmlns:a16="http://schemas.microsoft.com/office/drawing/2014/main" val="20001"/>
                    </a:ext>
                  </a:extLst>
                </a:gridCol>
                <a:gridCol w="1521993">
                  <a:extLst>
                    <a:ext uri="{9D8B030D-6E8A-4147-A177-3AD203B41FA5}">
                      <a16:colId xmlns:a16="http://schemas.microsoft.com/office/drawing/2014/main" val="20002"/>
                    </a:ext>
                  </a:extLst>
                </a:gridCol>
                <a:gridCol w="2065907">
                  <a:extLst>
                    <a:ext uri="{9D8B030D-6E8A-4147-A177-3AD203B41FA5}">
                      <a16:colId xmlns:a16="http://schemas.microsoft.com/office/drawing/2014/main" val="20003"/>
                    </a:ext>
                  </a:extLst>
                </a:gridCol>
                <a:gridCol w="2031216">
                  <a:extLst>
                    <a:ext uri="{9D8B030D-6E8A-4147-A177-3AD203B41FA5}">
                      <a16:colId xmlns:a16="http://schemas.microsoft.com/office/drawing/2014/main" val="20004"/>
                    </a:ext>
                  </a:extLst>
                </a:gridCol>
                <a:gridCol w="2391533">
                  <a:extLst>
                    <a:ext uri="{9D8B030D-6E8A-4147-A177-3AD203B41FA5}">
                      <a16:colId xmlns:a16="http://schemas.microsoft.com/office/drawing/2014/main" val="20005"/>
                    </a:ext>
                  </a:extLst>
                </a:gridCol>
              </a:tblGrid>
              <a:tr h="378489">
                <a:tc>
                  <a:txBody>
                    <a:bodyPr/>
                    <a:lstStyle/>
                    <a:p>
                      <a:pPr algn="ctr"/>
                      <a:r>
                        <a:rPr lang="zh-CN" altLang="en-US" sz="1100" b="0" dirty="0">
                          <a:latin typeface="微软雅黑" pitchFamily="34" charset="-122"/>
                          <a:ea typeface="微软雅黑" pitchFamily="34" charset="-122"/>
                        </a:rPr>
                        <a:t>癌种</a:t>
                      </a:r>
                    </a:p>
                  </a:txBody>
                  <a:tcPr anchor="ctr"/>
                </a:tc>
                <a:tc>
                  <a:txBody>
                    <a:bodyPr/>
                    <a:lstStyle/>
                    <a:p>
                      <a:pPr algn="ctr"/>
                      <a:r>
                        <a:rPr lang="zh-CN" altLang="en-US" sz="1100" b="0" dirty="0">
                          <a:latin typeface="微软雅黑" pitchFamily="34" charset="-122"/>
                          <a:ea typeface="微软雅黑" pitchFamily="34" charset="-122"/>
                        </a:rPr>
                        <a:t>样本类型</a:t>
                      </a:r>
                    </a:p>
                  </a:txBody>
                  <a:tcPr anchor="ctr"/>
                </a:tc>
                <a:tc>
                  <a:txBody>
                    <a:bodyPr/>
                    <a:lstStyle/>
                    <a:p>
                      <a:pPr algn="ctr"/>
                      <a:r>
                        <a:rPr lang="zh-CN" altLang="en-US" sz="1100" b="0" dirty="0">
                          <a:latin typeface="微软雅黑" pitchFamily="34" charset="-122"/>
                          <a:ea typeface="微软雅黑" pitchFamily="34" charset="-122"/>
                        </a:rPr>
                        <a:t>检测方法</a:t>
                      </a:r>
                    </a:p>
                  </a:txBody>
                  <a:tcPr anchor="ctr"/>
                </a:tc>
                <a:tc>
                  <a:txBody>
                    <a:bodyPr/>
                    <a:lstStyle/>
                    <a:p>
                      <a:pPr algn="ctr"/>
                      <a:r>
                        <a:rPr lang="zh-CN" altLang="en-US" sz="1100" b="0" dirty="0">
                          <a:latin typeface="微软雅黑" pitchFamily="34" charset="-122"/>
                          <a:ea typeface="微软雅黑" pitchFamily="34" charset="-122"/>
                        </a:rPr>
                        <a:t>芯片</a:t>
                      </a:r>
                    </a:p>
                  </a:txBody>
                  <a:tcPr anchor="ctr"/>
                </a:tc>
                <a:tc>
                  <a:txBody>
                    <a:bodyPr/>
                    <a:lstStyle/>
                    <a:p>
                      <a:pPr algn="ctr"/>
                      <a:r>
                        <a:rPr lang="zh-CN" altLang="en-US" sz="1100" b="0" dirty="0">
                          <a:latin typeface="微软雅黑" pitchFamily="34" charset="-122"/>
                          <a:ea typeface="微软雅黑" pitchFamily="34" charset="-122"/>
                        </a:rPr>
                        <a:t>检测突变</a:t>
                      </a:r>
                    </a:p>
                  </a:txBody>
                  <a:tcPr anchor="ctr"/>
                </a:tc>
                <a:tc>
                  <a:txBody>
                    <a:bodyPr/>
                    <a:lstStyle/>
                    <a:p>
                      <a:pPr algn="ctr"/>
                      <a:r>
                        <a:rPr lang="zh-CN" altLang="en-US" sz="1100" b="0" dirty="0">
                          <a:latin typeface="微软雅黑" pitchFamily="34" charset="-122"/>
                          <a:ea typeface="微软雅黑" pitchFamily="34" charset="-122"/>
                        </a:rPr>
                        <a:t>排除</a:t>
                      </a:r>
                    </a:p>
                  </a:txBody>
                  <a:tcPr anchor="ctr"/>
                </a:tc>
                <a:extLst>
                  <a:ext uri="{0D108BD9-81ED-4DB2-BD59-A6C34878D82A}">
                    <a16:rowId xmlns:a16="http://schemas.microsoft.com/office/drawing/2014/main" val="10000"/>
                  </a:ext>
                </a:extLst>
              </a:tr>
              <a:tr h="589738">
                <a:tc>
                  <a:txBody>
                    <a:bodyPr/>
                    <a:lstStyle/>
                    <a:p>
                      <a:pPr algn="ctr"/>
                      <a:r>
                        <a:rPr lang="en-US" altLang="zh-CN" sz="1100" b="0" dirty="0">
                          <a:latin typeface="微软雅黑" pitchFamily="34" charset="-122"/>
                          <a:ea typeface="微软雅黑" pitchFamily="34" charset="-122"/>
                        </a:rPr>
                        <a:t>CRC</a:t>
                      </a:r>
                      <a:endParaRPr lang="zh-CN" altLang="en-US" sz="1100" b="0" dirty="0">
                        <a:latin typeface="微软雅黑" pitchFamily="34" charset="-122"/>
                        <a:ea typeface="微软雅黑" pitchFamily="34" charset="-122"/>
                      </a:endParaRPr>
                    </a:p>
                  </a:txBody>
                  <a:tcPr anchor="ctr"/>
                </a:tc>
                <a:tc>
                  <a:txBody>
                    <a:bodyPr/>
                    <a:lstStyle/>
                    <a:p>
                      <a:pPr algn="ctr"/>
                      <a:r>
                        <a:rPr lang="en-US" altLang="zh-CN" sz="1100" b="0" dirty="0">
                          <a:latin typeface="微软雅黑" pitchFamily="34" charset="-122"/>
                          <a:ea typeface="微软雅黑" pitchFamily="34" charset="-122"/>
                        </a:rPr>
                        <a:t>FFPE</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目标序列捕获测序</a:t>
                      </a:r>
                    </a:p>
                  </a:txBody>
                  <a:tcPr anchor="ctr"/>
                </a:tc>
                <a:tc>
                  <a:txBody>
                    <a:bodyPr/>
                    <a:lstStyle/>
                    <a:p>
                      <a:pPr algn="ctr"/>
                      <a:r>
                        <a:rPr lang="en-US" altLang="zh-CN" sz="1100" b="0" i="0" u="none" strike="noStrike" kern="1200" baseline="0" dirty="0">
                          <a:solidFill>
                            <a:schemeClr val="dk1"/>
                          </a:solidFill>
                          <a:latin typeface="微软雅黑" pitchFamily="34" charset="-122"/>
                          <a:ea typeface="微软雅黑" pitchFamily="34" charset="-122"/>
                          <a:cs typeface="+mn-cs"/>
                        </a:rPr>
                        <a:t>MSK-IMPAC</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所有非沉默突变</a:t>
                      </a:r>
                    </a:p>
                  </a:txBody>
                  <a:tcPr anchor="ctr"/>
                </a:tc>
                <a:tc>
                  <a:txBody>
                    <a:bodyPr/>
                    <a:lstStyle/>
                    <a:p>
                      <a:pPr algn="ctr"/>
                      <a:r>
                        <a:rPr lang="en-US" altLang="zh-CN" sz="1100" b="0" dirty="0" err="1">
                          <a:latin typeface="微软雅黑" pitchFamily="34" charset="-122"/>
                          <a:ea typeface="微软雅黑" pitchFamily="34" charset="-122"/>
                        </a:rPr>
                        <a:t>germline</a:t>
                      </a:r>
                      <a:r>
                        <a:rPr lang="en-US" altLang="zh-CN" sz="1100" b="0" dirty="0">
                          <a:latin typeface="微软雅黑" pitchFamily="34" charset="-122"/>
                          <a:ea typeface="微软雅黑" pitchFamily="34" charset="-122"/>
                        </a:rPr>
                        <a:t> alterations</a:t>
                      </a:r>
                      <a:r>
                        <a:rPr lang="zh-CN" altLang="en-US" sz="1100" b="0" dirty="0">
                          <a:latin typeface="微软雅黑" pitchFamily="34" charset="-122"/>
                          <a:ea typeface="微软雅黑" pitchFamily="34" charset="-122"/>
                        </a:rPr>
                        <a:t>（</a:t>
                      </a:r>
                      <a:r>
                        <a:rPr lang="en-US" altLang="zh-CN" sz="1100" b="0" dirty="0">
                          <a:latin typeface="微软雅黑" pitchFamily="34" charset="-122"/>
                          <a:ea typeface="微软雅黑" pitchFamily="34" charset="-122"/>
                        </a:rPr>
                        <a:t>BC</a:t>
                      </a:r>
                      <a:r>
                        <a:rPr lang="zh-CN" altLang="en-US" sz="1100" b="0" dirty="0">
                          <a:latin typeface="微软雅黑" pitchFamily="34" charset="-122"/>
                          <a:ea typeface="微软雅黑" pitchFamily="34" charset="-122"/>
                        </a:rPr>
                        <a:t>）、</a:t>
                      </a:r>
                      <a:endParaRPr lang="en-US" altLang="zh-CN" sz="1100" b="0" dirty="0">
                        <a:latin typeface="微软雅黑" pitchFamily="34" charset="-122"/>
                        <a:ea typeface="微软雅黑" pitchFamily="34" charset="-122"/>
                      </a:endParaRPr>
                    </a:p>
                    <a:p>
                      <a:pPr algn="ctr"/>
                      <a:r>
                        <a:rPr lang="en-US" altLang="zh-CN" sz="1100" b="0" dirty="0">
                          <a:latin typeface="微软雅黑" pitchFamily="34" charset="-122"/>
                          <a:ea typeface="微软雅黑" pitchFamily="34" charset="-122"/>
                        </a:rPr>
                        <a:t>CNV</a:t>
                      </a:r>
                      <a:r>
                        <a:rPr lang="zh-CN" altLang="en-US" sz="1100" b="0" dirty="0">
                          <a:latin typeface="微软雅黑" pitchFamily="34" charset="-122"/>
                          <a:ea typeface="微软雅黑" pitchFamily="34" charset="-122"/>
                        </a:rPr>
                        <a:t>、</a:t>
                      </a:r>
                      <a:r>
                        <a:rPr lang="en-US" altLang="zh-CN" sz="1100" b="0" dirty="0">
                          <a:latin typeface="微软雅黑" pitchFamily="34" charset="-122"/>
                          <a:ea typeface="微软雅黑" pitchFamily="34" charset="-122"/>
                        </a:rPr>
                        <a:t>SV</a:t>
                      </a:r>
                      <a:endParaRPr lang="zh-CN" altLang="en-US" sz="1100" b="0"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423402">
                <a:tc>
                  <a:txBody>
                    <a:bodyPr/>
                    <a:lstStyle/>
                    <a:p>
                      <a:pPr algn="ctr"/>
                      <a:r>
                        <a:rPr lang="en-US" altLang="zh-CN" sz="1100" b="0" dirty="0">
                          <a:latin typeface="微软雅黑" pitchFamily="34" charset="-122"/>
                          <a:ea typeface="微软雅黑" pitchFamily="34" charset="-122"/>
                        </a:rPr>
                        <a:t>NSCLC</a:t>
                      </a:r>
                      <a:endParaRPr lang="zh-CN" altLang="en-US" sz="1100" b="0" dirty="0">
                        <a:latin typeface="微软雅黑" pitchFamily="34" charset="-122"/>
                        <a:ea typeface="微软雅黑" pitchFamily="34" charset="-122"/>
                      </a:endParaRPr>
                    </a:p>
                  </a:txBody>
                  <a:tcPr anchor="ctr"/>
                </a:tc>
                <a:tc>
                  <a:txBody>
                    <a:bodyPr/>
                    <a:lstStyle/>
                    <a:p>
                      <a:pPr algn="ctr"/>
                      <a:r>
                        <a:rPr lang="en-US" altLang="zh-CN" sz="1100" b="0" dirty="0">
                          <a:latin typeface="微软雅黑" pitchFamily="34" charset="-122"/>
                          <a:ea typeface="微软雅黑" pitchFamily="34" charset="-122"/>
                        </a:rPr>
                        <a:t>TISSUE</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全外显子</a:t>
                      </a:r>
                    </a:p>
                  </a:txBody>
                  <a:tcPr anchor="ctr"/>
                </a:tc>
                <a:tc>
                  <a:txBody>
                    <a:bodyPr/>
                    <a:lstStyle/>
                    <a:p>
                      <a:pPr algn="ctr"/>
                      <a:r>
                        <a:rPr lang="zh-CN" altLang="en-US" sz="1100" b="0" dirty="0">
                          <a:latin typeface="微软雅黑" pitchFamily="34" charset="-122"/>
                          <a:ea typeface="微软雅黑" pitchFamily="34" charset="-122"/>
                        </a:rPr>
                        <a:t>无</a:t>
                      </a:r>
                    </a:p>
                  </a:txBody>
                  <a:tcPr anchor="ctr"/>
                </a:tc>
                <a:tc>
                  <a:txBody>
                    <a:bodyPr/>
                    <a:lstStyle/>
                    <a:p>
                      <a:pPr algn="ctr"/>
                      <a:r>
                        <a:rPr lang="zh-CN" altLang="en-US" sz="1100" b="0" dirty="0">
                          <a:latin typeface="微软雅黑" pitchFamily="34" charset="-122"/>
                          <a:ea typeface="微软雅黑" pitchFamily="34" charset="-122"/>
                        </a:rPr>
                        <a:t>所有体细胞</a:t>
                      </a:r>
                      <a:endParaRPr lang="en-US" altLang="zh-CN" sz="1100" b="0" dirty="0">
                        <a:latin typeface="微软雅黑" pitchFamily="34" charset="-122"/>
                        <a:ea typeface="微软雅黑" pitchFamily="34" charset="-122"/>
                      </a:endParaRPr>
                    </a:p>
                    <a:p>
                      <a:pPr algn="ctr"/>
                      <a:r>
                        <a:rPr lang="zh-CN" altLang="en-US" sz="1100" b="0" dirty="0">
                          <a:latin typeface="微软雅黑" pitchFamily="34" charset="-122"/>
                          <a:ea typeface="微软雅黑" pitchFamily="34" charset="-122"/>
                        </a:rPr>
                        <a:t>非同义突变</a:t>
                      </a:r>
                    </a:p>
                  </a:txBody>
                  <a:tcPr anchor="ctr"/>
                </a:tc>
                <a:tc>
                  <a:txBody>
                    <a:bodyPr/>
                    <a:lstStyle/>
                    <a:p>
                      <a:pPr algn="ctr"/>
                      <a:r>
                        <a:rPr lang="zh-CN" altLang="en-US" sz="1100" b="0" dirty="0">
                          <a:latin typeface="微软雅黑" pitchFamily="34" charset="-122"/>
                          <a:ea typeface="微软雅黑" pitchFamily="34" charset="-122"/>
                        </a:rPr>
                        <a:t>无</a:t>
                      </a:r>
                    </a:p>
                  </a:txBody>
                  <a:tcPr anchor="ctr"/>
                </a:tc>
                <a:extLst>
                  <a:ext uri="{0D108BD9-81ED-4DB2-BD59-A6C34878D82A}">
                    <a16:rowId xmlns:a16="http://schemas.microsoft.com/office/drawing/2014/main" val="10002"/>
                  </a:ext>
                </a:extLst>
              </a:tr>
              <a:tr h="813779">
                <a:tc>
                  <a:txBody>
                    <a:bodyPr/>
                    <a:lstStyle/>
                    <a:p>
                      <a:pPr algn="ctr"/>
                      <a:r>
                        <a:rPr lang="en-US" altLang="zh-CN" sz="1100" b="0" dirty="0" err="1">
                          <a:latin typeface="微软雅黑" pitchFamily="34" charset="-122"/>
                          <a:ea typeface="微软雅黑" pitchFamily="34" charset="-122"/>
                        </a:rPr>
                        <a:t>Urothelial</a:t>
                      </a:r>
                      <a:r>
                        <a:rPr lang="en-US" altLang="zh-CN" sz="1100" b="0" dirty="0">
                          <a:latin typeface="微软雅黑" pitchFamily="34" charset="-122"/>
                          <a:ea typeface="微软雅黑" pitchFamily="34" charset="-122"/>
                        </a:rPr>
                        <a:t> carcinoma</a:t>
                      </a:r>
                    </a:p>
                  </a:txBody>
                  <a:tcPr anchor="ctr"/>
                </a:tc>
                <a:tc>
                  <a:txBody>
                    <a:bodyPr/>
                    <a:lstStyle/>
                    <a:p>
                      <a:pPr algn="ctr"/>
                      <a:r>
                        <a:rPr lang="en-US" altLang="zh-CN" sz="1100" b="0" dirty="0">
                          <a:latin typeface="微软雅黑" pitchFamily="34" charset="-122"/>
                          <a:ea typeface="微软雅黑" pitchFamily="34" charset="-122"/>
                        </a:rPr>
                        <a:t>FFPE</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目标序列捕获测序</a:t>
                      </a:r>
                    </a:p>
                  </a:txBody>
                  <a:tcPr anchor="ctr"/>
                </a:tc>
                <a:tc>
                  <a:txBody>
                    <a:bodyPr/>
                    <a:lstStyle/>
                    <a:p>
                      <a:pPr algn="ctr"/>
                      <a:r>
                        <a:rPr lang="en-US" altLang="zh-CN" sz="1100" b="0" dirty="0">
                          <a:latin typeface="微软雅黑" pitchFamily="34" charset="-122"/>
                          <a:ea typeface="微软雅黑" pitchFamily="34" charset="-122"/>
                        </a:rPr>
                        <a:t>Foundation</a:t>
                      </a:r>
                    </a:p>
                    <a:p>
                      <a:pPr algn="ctr"/>
                      <a:r>
                        <a:rPr lang="en-US" altLang="zh-CN" sz="1100" b="0" dirty="0">
                          <a:latin typeface="微软雅黑" pitchFamily="34" charset="-122"/>
                          <a:ea typeface="微软雅黑" pitchFamily="34" charset="-122"/>
                        </a:rPr>
                        <a:t>ONE</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所有可编码的、短的、可变的改变个数，</a:t>
                      </a:r>
                      <a:endParaRPr lang="en-US" altLang="zh-CN" sz="1100" b="0" dirty="0">
                        <a:latin typeface="微软雅黑" pitchFamily="34" charset="-122"/>
                        <a:ea typeface="微软雅黑" pitchFamily="34" charset="-122"/>
                      </a:endParaRPr>
                    </a:p>
                    <a:p>
                      <a:pPr algn="ctr"/>
                      <a:r>
                        <a:rPr lang="zh-CN" altLang="en-US" sz="1100" b="0" dirty="0">
                          <a:latin typeface="微软雅黑" pitchFamily="34" charset="-122"/>
                          <a:ea typeface="微软雅黑" pitchFamily="34" charset="-122"/>
                        </a:rPr>
                        <a:t>包括碱基替换、</a:t>
                      </a:r>
                      <a:r>
                        <a:rPr lang="en-US" altLang="zh-CN" sz="1100" b="0" dirty="0" err="1">
                          <a:latin typeface="微软雅黑" pitchFamily="34" charset="-122"/>
                          <a:ea typeface="微软雅黑" pitchFamily="34" charset="-122"/>
                        </a:rPr>
                        <a:t>indel</a:t>
                      </a:r>
                      <a:r>
                        <a:rPr lang="en-US" altLang="zh-CN" sz="1100" b="0" dirty="0">
                          <a:latin typeface="微软雅黑" pitchFamily="34" charset="-122"/>
                          <a:ea typeface="微软雅黑" pitchFamily="34" charset="-122"/>
                        </a:rPr>
                        <a:t> </a:t>
                      </a:r>
                      <a:r>
                        <a:rPr lang="zh-CN" altLang="en-US" sz="1100" b="0" dirty="0">
                          <a:latin typeface="微软雅黑" pitchFamily="34" charset="-122"/>
                          <a:ea typeface="微软雅黑" pitchFamily="34" charset="-122"/>
                        </a:rPr>
                        <a:t>、同义突变</a:t>
                      </a:r>
                    </a:p>
                  </a:txBody>
                  <a:tcPr anchor="ctr"/>
                </a:tc>
                <a:tc>
                  <a:txBody>
                    <a:bodyPr/>
                    <a:lstStyle/>
                    <a:p>
                      <a:pPr algn="ctr"/>
                      <a:r>
                        <a:rPr lang="en-US" altLang="zh-CN" sz="1100" b="0" dirty="0" err="1">
                          <a:latin typeface="微软雅黑" pitchFamily="34" charset="-122"/>
                          <a:ea typeface="微软雅黑" pitchFamily="34" charset="-122"/>
                        </a:rPr>
                        <a:t>germline</a:t>
                      </a:r>
                      <a:r>
                        <a:rPr lang="en-US" altLang="zh-CN" sz="1100" b="0" dirty="0">
                          <a:latin typeface="微软雅黑" pitchFamily="34" charset="-122"/>
                          <a:ea typeface="微软雅黑" pitchFamily="34" charset="-122"/>
                        </a:rPr>
                        <a:t> alterations</a:t>
                      </a:r>
                    </a:p>
                    <a:p>
                      <a:pPr algn="ctr"/>
                      <a:r>
                        <a:rPr lang="en-US" altLang="zh-CN" sz="1100" b="0" dirty="0">
                          <a:latin typeface="微软雅黑" pitchFamily="34" charset="-122"/>
                          <a:ea typeface="微软雅黑" pitchFamily="34" charset="-122"/>
                        </a:rPr>
                        <a:t>&amp;</a:t>
                      </a:r>
                      <a:r>
                        <a:rPr lang="zh-CN" altLang="en-US" sz="1100" b="0" dirty="0">
                          <a:latin typeface="微软雅黑" pitchFamily="34" charset="-122"/>
                          <a:ea typeface="微软雅黑" pitchFamily="34" charset="-122"/>
                        </a:rPr>
                        <a:t>功能性突变</a:t>
                      </a:r>
                    </a:p>
                  </a:txBody>
                  <a:tcPr anchor="ctr"/>
                </a:tc>
                <a:extLst>
                  <a:ext uri="{0D108BD9-81ED-4DB2-BD59-A6C34878D82A}">
                    <a16:rowId xmlns:a16="http://schemas.microsoft.com/office/drawing/2014/main" val="10003"/>
                  </a:ext>
                </a:extLst>
              </a:tr>
              <a:tr h="423402">
                <a:tc>
                  <a:txBody>
                    <a:bodyPr/>
                    <a:lstStyle/>
                    <a:p>
                      <a:pPr algn="ctr"/>
                      <a:r>
                        <a:rPr lang="en-US" altLang="zh-CN" sz="1100" b="0" dirty="0">
                          <a:latin typeface="微软雅黑" pitchFamily="34" charset="-122"/>
                          <a:ea typeface="微软雅黑" pitchFamily="34" charset="-122"/>
                        </a:rPr>
                        <a:t>LC</a:t>
                      </a:r>
                      <a:endParaRPr lang="zh-CN" altLang="en-US" sz="1100" b="0" dirty="0">
                        <a:latin typeface="微软雅黑" pitchFamily="34" charset="-122"/>
                        <a:ea typeface="微软雅黑" pitchFamily="34" charset="-122"/>
                      </a:endParaRPr>
                    </a:p>
                  </a:txBody>
                  <a:tcPr anchor="ctr"/>
                </a:tc>
                <a:tc>
                  <a:txBody>
                    <a:bodyPr/>
                    <a:lstStyle/>
                    <a:p>
                      <a:pPr algn="ctr"/>
                      <a:r>
                        <a:rPr lang="en-US" altLang="zh-CN" sz="1100" b="0" dirty="0">
                          <a:latin typeface="微软雅黑" pitchFamily="34" charset="-122"/>
                          <a:ea typeface="微软雅黑" pitchFamily="34" charset="-122"/>
                        </a:rPr>
                        <a:t>FFPE</a:t>
                      </a:r>
                      <a:endParaRPr lang="zh-CN" altLang="en-US" sz="1100" b="0"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b="0" dirty="0">
                          <a:latin typeface="微软雅黑" pitchFamily="34" charset="-122"/>
                          <a:ea typeface="微软雅黑" pitchFamily="34" charset="-122"/>
                        </a:rPr>
                        <a:t>目标序列捕获测序</a:t>
                      </a:r>
                    </a:p>
                  </a:txBody>
                  <a:tcPr anchor="ctr"/>
                </a:tc>
                <a:tc>
                  <a:txBody>
                    <a:bodyPr/>
                    <a:lstStyle/>
                    <a:p>
                      <a:pPr algn="ctr"/>
                      <a:r>
                        <a:rPr lang="zh-CN" altLang="en-US" sz="1100" b="0" dirty="0">
                          <a:latin typeface="微软雅黑" pitchFamily="34" charset="-122"/>
                          <a:ea typeface="微软雅黑" pitchFamily="34" charset="-122"/>
                        </a:rPr>
                        <a:t>未知</a:t>
                      </a:r>
                    </a:p>
                  </a:txBody>
                  <a:tcPr anchor="ctr"/>
                </a:tc>
                <a:tc>
                  <a:txBody>
                    <a:bodyPr/>
                    <a:lstStyle/>
                    <a:p>
                      <a:r>
                        <a:rPr lang="zh-CN" altLang="en-US" sz="1100" b="0" dirty="0">
                          <a:latin typeface="微软雅黑" pitchFamily="34" charset="-122"/>
                          <a:ea typeface="微软雅黑" pitchFamily="34" charset="-122"/>
                        </a:rPr>
                        <a:t>体细胞的编码碱基替换和</a:t>
                      </a:r>
                      <a:r>
                        <a:rPr lang="en-US" altLang="zh-CN" sz="1100" b="0" dirty="0" err="1">
                          <a:latin typeface="微软雅黑" pitchFamily="34" charset="-122"/>
                          <a:ea typeface="微软雅黑" pitchFamily="34" charset="-122"/>
                        </a:rPr>
                        <a:t>indel</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无</a:t>
                      </a:r>
                    </a:p>
                  </a:txBody>
                  <a:tcPr anchor="ctr"/>
                </a:tc>
                <a:extLst>
                  <a:ext uri="{0D108BD9-81ED-4DB2-BD59-A6C34878D82A}">
                    <a16:rowId xmlns:a16="http://schemas.microsoft.com/office/drawing/2014/main" val="10004"/>
                  </a:ext>
                </a:extLst>
              </a:tr>
              <a:tr h="922411">
                <a:tc>
                  <a:txBody>
                    <a:bodyPr/>
                    <a:lstStyle/>
                    <a:p>
                      <a:pPr algn="ctr"/>
                      <a:r>
                        <a:rPr lang="en-US" altLang="zh-CN" sz="1100" b="0" dirty="0">
                          <a:latin typeface="微软雅黑" pitchFamily="34" charset="-122"/>
                          <a:ea typeface="微软雅黑" pitchFamily="34" charset="-122"/>
                        </a:rPr>
                        <a:t>Ⅳ</a:t>
                      </a:r>
                      <a:r>
                        <a:rPr lang="zh-CN" altLang="en-US" sz="1100" b="0" dirty="0">
                          <a:latin typeface="微软雅黑" pitchFamily="34" charset="-122"/>
                          <a:ea typeface="微软雅黑" pitchFamily="34" charset="-122"/>
                        </a:rPr>
                        <a:t>期实体瘤</a:t>
                      </a:r>
                    </a:p>
                  </a:txBody>
                  <a:tcPr anchor="ctr"/>
                </a:tc>
                <a:tc>
                  <a:txBody>
                    <a:bodyPr/>
                    <a:lstStyle/>
                    <a:p>
                      <a:pPr algn="ctr"/>
                      <a:r>
                        <a:rPr lang="en-US" altLang="zh-CN" sz="1100" b="0" dirty="0">
                          <a:latin typeface="微软雅黑" pitchFamily="34" charset="-122"/>
                          <a:ea typeface="微软雅黑" pitchFamily="34" charset="-122"/>
                        </a:rPr>
                        <a:t>TISSUE</a:t>
                      </a:r>
                      <a:endParaRPr lang="zh-CN" altLang="en-US" sz="1100" b="0"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100" b="0" dirty="0">
                          <a:latin typeface="微软雅黑" pitchFamily="34" charset="-122"/>
                          <a:ea typeface="微软雅黑" pitchFamily="34" charset="-122"/>
                        </a:rPr>
                        <a:t>目标序列捕获测序</a:t>
                      </a:r>
                    </a:p>
                  </a:txBody>
                  <a:tcPr anchor="ctr"/>
                </a:tc>
                <a:tc>
                  <a:txBody>
                    <a:bodyPr/>
                    <a:lstStyle/>
                    <a:p>
                      <a:pPr algn="ctr"/>
                      <a:r>
                        <a:rPr lang="en-US" altLang="zh-CN" sz="1100" b="0" dirty="0" err="1">
                          <a:latin typeface="微软雅黑" pitchFamily="34" charset="-122"/>
                          <a:ea typeface="微软雅黑" pitchFamily="34" charset="-122"/>
                        </a:rPr>
                        <a:t>FoundationONE</a:t>
                      </a:r>
                      <a:endParaRPr lang="zh-CN" altLang="en-US" sz="1100" b="0" dirty="0">
                        <a:latin typeface="微软雅黑" pitchFamily="34" charset="-122"/>
                        <a:ea typeface="微软雅黑" pitchFamily="34" charset="-122"/>
                      </a:endParaRPr>
                    </a:p>
                    <a:p>
                      <a:pPr algn="ctr"/>
                      <a:r>
                        <a:rPr lang="en-US" altLang="zh-CN" sz="1100" b="0" i="1" dirty="0">
                          <a:latin typeface="微软雅黑" pitchFamily="34" charset="-122"/>
                          <a:ea typeface="微软雅黑" pitchFamily="34" charset="-122"/>
                        </a:rPr>
                        <a:t>&amp;Guardant360</a:t>
                      </a:r>
                    </a:p>
                    <a:p>
                      <a:pPr algn="ctr"/>
                      <a:r>
                        <a:rPr lang="en-US" altLang="zh-CN" sz="1100" b="0" i="1" dirty="0">
                          <a:latin typeface="微软雅黑" pitchFamily="34" charset="-122"/>
                          <a:ea typeface="微软雅黑" pitchFamily="34" charset="-122"/>
                        </a:rPr>
                        <a:t>&amp;</a:t>
                      </a:r>
                      <a:r>
                        <a:rPr lang="en-US" altLang="zh-CN" sz="1100" b="0" i="1" dirty="0" err="1">
                          <a:latin typeface="微软雅黑" pitchFamily="34" charset="-122"/>
                          <a:ea typeface="微软雅黑" pitchFamily="34" charset="-122"/>
                        </a:rPr>
                        <a:t>Caris</a:t>
                      </a:r>
                      <a:endParaRPr lang="en-US" altLang="zh-CN" sz="1100" b="0" i="1" dirty="0">
                        <a:latin typeface="微软雅黑" pitchFamily="34" charset="-122"/>
                        <a:ea typeface="微软雅黑" pitchFamily="34" charset="-122"/>
                      </a:endParaRPr>
                    </a:p>
                    <a:p>
                      <a:pPr algn="ctr"/>
                      <a:r>
                        <a:rPr lang="en-US" altLang="zh-CN" sz="1100" b="0" i="1" dirty="0">
                          <a:latin typeface="微软雅黑" pitchFamily="34" charset="-122"/>
                          <a:ea typeface="微软雅黑" pitchFamily="34" charset="-122"/>
                        </a:rPr>
                        <a:t>Life Sciences</a:t>
                      </a:r>
                    </a:p>
                    <a:p>
                      <a:pPr algn="ct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总基因组变化、（预测或非预测的）恶性</a:t>
                      </a:r>
                      <a:r>
                        <a:rPr lang="en-US" altLang="zh-CN" sz="1100" b="0" dirty="0">
                          <a:latin typeface="微软雅黑" pitchFamily="34" charset="-122"/>
                          <a:ea typeface="微软雅黑" pitchFamily="34" charset="-122"/>
                        </a:rPr>
                        <a:t>\</a:t>
                      </a:r>
                      <a:r>
                        <a:rPr lang="zh-CN" altLang="en-US" sz="1100" b="0" dirty="0">
                          <a:latin typeface="微软雅黑" pitchFamily="34" charset="-122"/>
                          <a:ea typeface="微软雅黑" pitchFamily="34" charset="-122"/>
                        </a:rPr>
                        <a:t>良性突变、</a:t>
                      </a:r>
                      <a:r>
                        <a:rPr lang="en-US" altLang="zh-CN" sz="1100" b="0" dirty="0">
                          <a:latin typeface="微软雅黑" pitchFamily="34" charset="-122"/>
                          <a:ea typeface="微软雅黑" pitchFamily="34" charset="-122"/>
                        </a:rPr>
                        <a:t>VUS</a:t>
                      </a:r>
                      <a:r>
                        <a:rPr lang="zh-CN" altLang="en-US" sz="1100" b="0" dirty="0">
                          <a:latin typeface="微软雅黑" pitchFamily="34" charset="-122"/>
                          <a:ea typeface="微软雅黑" pitchFamily="34" charset="-122"/>
                        </a:rPr>
                        <a:t>、其他</a:t>
                      </a:r>
                    </a:p>
                  </a:txBody>
                  <a:tcPr anchor="ctr"/>
                </a:tc>
                <a:tc>
                  <a:txBody>
                    <a:bodyPr/>
                    <a:lstStyle/>
                    <a:p>
                      <a:pPr algn="ctr"/>
                      <a:r>
                        <a:rPr lang="zh-CN" altLang="en-US" sz="1100" b="0" dirty="0">
                          <a:latin typeface="微软雅黑" pitchFamily="34" charset="-122"/>
                          <a:ea typeface="微软雅黑" pitchFamily="34" charset="-122"/>
                        </a:rPr>
                        <a:t>同义突变</a:t>
                      </a:r>
                    </a:p>
                  </a:txBody>
                  <a:tcPr anchor="ctr"/>
                </a:tc>
                <a:extLst>
                  <a:ext uri="{0D108BD9-81ED-4DB2-BD59-A6C34878D82A}">
                    <a16:rowId xmlns:a16="http://schemas.microsoft.com/office/drawing/2014/main" val="10005"/>
                  </a:ext>
                </a:extLst>
              </a:tr>
              <a:tr h="423402">
                <a:tc>
                  <a:txBody>
                    <a:bodyPr/>
                    <a:lstStyle/>
                    <a:p>
                      <a:pPr algn="ctr"/>
                      <a:r>
                        <a:rPr lang="en-US" altLang="zh-CN" sz="1100" b="0" dirty="0">
                          <a:latin typeface="微软雅黑" pitchFamily="34" charset="-122"/>
                          <a:ea typeface="微软雅黑" pitchFamily="34" charset="-122"/>
                        </a:rPr>
                        <a:t>Melanoma</a:t>
                      </a:r>
                      <a:endParaRPr lang="zh-CN" altLang="en-US" sz="1100" b="0" dirty="0">
                        <a:latin typeface="微软雅黑" pitchFamily="34" charset="-122"/>
                        <a:ea typeface="微软雅黑" pitchFamily="34" charset="-122"/>
                      </a:endParaRPr>
                    </a:p>
                  </a:txBody>
                  <a:tcPr anchor="ctr"/>
                </a:tc>
                <a:tc>
                  <a:txBody>
                    <a:bodyPr/>
                    <a:lstStyle/>
                    <a:p>
                      <a:pPr algn="ctr"/>
                      <a:r>
                        <a:rPr lang="en-US" altLang="zh-CN" sz="1100" b="0" dirty="0">
                          <a:latin typeface="微软雅黑" pitchFamily="34" charset="-122"/>
                          <a:ea typeface="微软雅黑" pitchFamily="34" charset="-122"/>
                        </a:rPr>
                        <a:t>TISSUE</a:t>
                      </a:r>
                      <a:endParaRPr lang="zh-CN" altLang="en-US" sz="1100" b="0" dirty="0">
                        <a:latin typeface="微软雅黑" pitchFamily="34" charset="-122"/>
                        <a:ea typeface="微软雅黑" pitchFamily="34" charset="-122"/>
                      </a:endParaRPr>
                    </a:p>
                  </a:txBody>
                  <a:tcPr anchor="ctr"/>
                </a:tc>
                <a:tc>
                  <a:txBody>
                    <a:bodyPr/>
                    <a:lstStyle/>
                    <a:p>
                      <a:pPr algn="ctr"/>
                      <a:r>
                        <a:rPr lang="zh-CN" altLang="en-US" sz="1100" b="0" dirty="0">
                          <a:latin typeface="微软雅黑" pitchFamily="34" charset="-122"/>
                          <a:ea typeface="微软雅黑" pitchFamily="34" charset="-122"/>
                        </a:rPr>
                        <a:t>全外显子</a:t>
                      </a:r>
                    </a:p>
                  </a:txBody>
                  <a:tcPr anchor="ctr"/>
                </a:tc>
                <a:tc>
                  <a:txBody>
                    <a:bodyPr/>
                    <a:lstStyle/>
                    <a:p>
                      <a:pPr algn="ctr"/>
                      <a:r>
                        <a:rPr lang="zh-CN" altLang="en-US" sz="1100" b="0" dirty="0">
                          <a:latin typeface="微软雅黑" pitchFamily="34" charset="-122"/>
                          <a:ea typeface="微软雅黑" pitchFamily="34" charset="-122"/>
                        </a:rPr>
                        <a:t>无</a:t>
                      </a:r>
                    </a:p>
                  </a:txBody>
                  <a:tcPr anchor="ctr"/>
                </a:tc>
                <a:tc>
                  <a:txBody>
                    <a:bodyPr/>
                    <a:lstStyle/>
                    <a:p>
                      <a:pPr algn="ctr"/>
                      <a:r>
                        <a:rPr lang="zh-CN" altLang="en-US" sz="1100" b="0" dirty="0">
                          <a:latin typeface="微软雅黑" pitchFamily="34" charset="-122"/>
                          <a:ea typeface="微软雅黑" pitchFamily="34" charset="-122"/>
                        </a:rPr>
                        <a:t>所有体细胞</a:t>
                      </a:r>
                      <a:endParaRPr lang="en-US" altLang="zh-CN" sz="1100" b="0" dirty="0">
                        <a:latin typeface="微软雅黑" pitchFamily="34" charset="-122"/>
                        <a:ea typeface="微软雅黑" pitchFamily="34" charset="-122"/>
                      </a:endParaRPr>
                    </a:p>
                    <a:p>
                      <a:pPr algn="ctr"/>
                      <a:r>
                        <a:rPr lang="zh-CN" altLang="en-US" sz="1100" b="0" dirty="0">
                          <a:latin typeface="微软雅黑" pitchFamily="34" charset="-122"/>
                          <a:ea typeface="微软雅黑" pitchFamily="34" charset="-122"/>
                        </a:rPr>
                        <a:t>非同义突变</a:t>
                      </a:r>
                    </a:p>
                  </a:txBody>
                  <a:tcPr anchor="ctr"/>
                </a:tc>
                <a:tc>
                  <a:txBody>
                    <a:bodyPr/>
                    <a:lstStyle/>
                    <a:p>
                      <a:pPr algn="ctr"/>
                      <a:r>
                        <a:rPr lang="en-US" altLang="zh-CN" sz="1100" b="0" dirty="0" err="1">
                          <a:latin typeface="微软雅黑" pitchFamily="34" charset="-122"/>
                          <a:ea typeface="微软雅黑" pitchFamily="34" charset="-122"/>
                        </a:rPr>
                        <a:t>Gernline</a:t>
                      </a:r>
                      <a:r>
                        <a:rPr lang="en-US" altLang="zh-CN" sz="1100" b="0" dirty="0">
                          <a:latin typeface="微软雅黑" pitchFamily="34" charset="-122"/>
                          <a:ea typeface="微软雅黑" pitchFamily="34" charset="-122"/>
                        </a:rPr>
                        <a:t> alternations (BC)</a:t>
                      </a:r>
                      <a:endParaRPr lang="zh-CN" altLang="en-US" sz="1100" b="0" dirty="0">
                        <a:latin typeface="微软雅黑" pitchFamily="34" charset="-122"/>
                        <a:ea typeface="微软雅黑" pitchFamily="34" charset="-122"/>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7391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6683433" y="4628011"/>
            <a:ext cx="713312" cy="112455"/>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文本框 3"/>
          <p:cNvSpPr txBox="1"/>
          <p:nvPr/>
        </p:nvSpPr>
        <p:spPr>
          <a:xfrm>
            <a:off x="1715955" y="132623"/>
            <a:ext cx="343555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TMB</a:t>
            </a:r>
            <a:r>
              <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算法描述</a:t>
            </a:r>
          </a:p>
        </p:txBody>
      </p:sp>
      <p:sp>
        <p:nvSpPr>
          <p:cNvPr id="5" name="文本框 4"/>
          <p:cNvSpPr txBox="1"/>
          <p:nvPr/>
        </p:nvSpPr>
        <p:spPr>
          <a:xfrm>
            <a:off x="983038" y="146583"/>
            <a:ext cx="8162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7790" y="268092"/>
            <a:ext cx="1067079" cy="495646"/>
          </a:xfrm>
          <a:prstGeom prst="rect">
            <a:avLst/>
          </a:prstGeom>
        </p:spPr>
      </p:pic>
      <p:sp>
        <p:nvSpPr>
          <p:cNvPr id="7" name="矩形 6">
            <a:extLst>
              <a:ext uri="{FF2B5EF4-FFF2-40B4-BE49-F238E27FC236}">
                <a16:creationId xmlns:a16="http://schemas.microsoft.com/office/drawing/2014/main" id="{2D28BA6C-7D3A-4743-87EA-49A09F98F7C6}"/>
              </a:ext>
            </a:extLst>
          </p:cNvPr>
          <p:cNvSpPr/>
          <p:nvPr/>
        </p:nvSpPr>
        <p:spPr>
          <a:xfrm>
            <a:off x="5024713" y="6581001"/>
            <a:ext cx="2142574"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©2019 BGI All Rights Reserved.</a:t>
            </a: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TextBox 11"/>
          <p:cNvSpPr txBox="1"/>
          <p:nvPr/>
        </p:nvSpPr>
        <p:spPr>
          <a:xfrm>
            <a:off x="380144" y="1055056"/>
            <a:ext cx="112493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BGI TMB </a:t>
            </a:r>
            <a:r>
              <a:rPr kumimoji="0" lang="zh-CN" altLang="en-US"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算法</a:t>
            </a:r>
          </a:p>
        </p:txBody>
      </p:sp>
      <p:sp>
        <p:nvSpPr>
          <p:cNvPr id="34" name="矩形 33">
            <a:extLst>
              <a:ext uri="{FF2B5EF4-FFF2-40B4-BE49-F238E27FC236}">
                <a16:creationId xmlns:a16="http://schemas.microsoft.com/office/drawing/2014/main" id="{3EC1B761-3257-4E3A-8CE0-EBF5E33DF4C2}"/>
              </a:ext>
            </a:extLst>
          </p:cNvPr>
          <p:cNvSpPr/>
          <p:nvPr/>
        </p:nvSpPr>
        <p:spPr>
          <a:xfrm>
            <a:off x="559787" y="1616258"/>
            <a:ext cx="11349254" cy="9848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采用大</a:t>
            </a: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panel</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产品的肿瘤突变过滤方法，同时考虑 </a:t>
            </a: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SNP </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和 </a:t>
            </a:r>
            <a:r>
              <a:rPr kumimoji="0" lang="en-US" altLang="zh-CN" sz="1600" b="1" i="0" u="none" strike="noStrike" kern="1200" cap="none" spc="0" normalizeH="0" baseline="0" noProof="0" dirty="0" err="1">
                <a:ln>
                  <a:noFill/>
                </a:ln>
                <a:solidFill>
                  <a:srgbClr val="002060"/>
                </a:solidFill>
                <a:effectLst/>
                <a:uLnTx/>
                <a:uFillTx/>
                <a:latin typeface="微软雅黑" pitchFamily="34" charset="-122"/>
                <a:ea typeface="微软雅黑" pitchFamily="34" charset="-122"/>
                <a:cs typeface="+mn-cs"/>
              </a:rPr>
              <a:t>Indel</a:t>
            </a:r>
            <a:endPar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突变纳入频率限为≥</a:t>
            </a: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0.9%</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的可信突变</a:t>
            </a:r>
            <a:endPar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纳入同义突变，同时去除</a:t>
            </a: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driver</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突变</a:t>
            </a:r>
          </a:p>
        </p:txBody>
      </p:sp>
      <p:sp>
        <p:nvSpPr>
          <p:cNvPr id="39" name="文本框 20">
            <a:extLst>
              <a:ext uri="{FF2B5EF4-FFF2-40B4-BE49-F238E27FC236}">
                <a16:creationId xmlns:a16="http://schemas.microsoft.com/office/drawing/2014/main" id="{3A743612-70E7-4869-A7E4-D450D7116B4B}"/>
              </a:ext>
            </a:extLst>
          </p:cNvPr>
          <p:cNvSpPr txBox="1"/>
          <p:nvPr/>
        </p:nvSpPr>
        <p:spPr>
          <a:xfrm>
            <a:off x="6386955" y="5443484"/>
            <a:ext cx="4987628" cy="10310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考虑加入同义突变的证据：</a:t>
            </a:r>
            <a:endPar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1  </a:t>
            </a:r>
            <a:r>
              <a:rPr kumimoji="0" lang="zh-CN" altLang="en-US"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很多公开发表的文献，支持加入同义突变。</a:t>
            </a:r>
            <a:endPar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 2  </a:t>
            </a:r>
            <a:r>
              <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rPr>
              <a:t>Foundation Medicine</a:t>
            </a:r>
            <a:r>
              <a:rPr kumimoji="0" lang="zh-CN" altLang="en-US"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rPr>
              <a:t>考虑同义突变。</a:t>
            </a:r>
            <a:endPar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rPr>
              <a:t> 3  </a:t>
            </a:r>
            <a:r>
              <a:rPr kumimoji="0" lang="zh-CN" altLang="en-US"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rPr>
              <a:t>国内竞品公司，多数支持加入同义突变。</a:t>
            </a:r>
            <a:endParaRPr kumimoji="0" lang="en-US" altLang="zh-CN" sz="14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Wingdings" panose="05000000000000000000" pitchFamily="2" charset="2"/>
            </a:endParaRPr>
          </a:p>
        </p:txBody>
      </p:sp>
      <p:pic>
        <p:nvPicPr>
          <p:cNvPr id="70" name="图片 69">
            <a:extLst>
              <a:ext uri="{FF2B5EF4-FFF2-40B4-BE49-F238E27FC236}">
                <a16:creationId xmlns:a16="http://schemas.microsoft.com/office/drawing/2014/main" id="{226F719C-41F8-4922-9D3D-7F9995971ED3}"/>
              </a:ext>
            </a:extLst>
          </p:cNvPr>
          <p:cNvPicPr>
            <a:picLocks noChangeAspect="1"/>
          </p:cNvPicPr>
          <p:nvPr/>
        </p:nvPicPr>
        <p:blipFill rotWithShape="1">
          <a:blip r:embed="rId4">
            <a:extLst>
              <a:ext uri="{28A0092B-C50C-407E-A947-70E740481C1C}">
                <a14:useLocalDpi xmlns:a14="http://schemas.microsoft.com/office/drawing/2010/main" val="0"/>
              </a:ext>
            </a:extLst>
          </a:blip>
          <a:srcRect t="4313" b="8852"/>
          <a:stretch/>
        </p:blipFill>
        <p:spPr>
          <a:xfrm>
            <a:off x="6246766" y="1861562"/>
            <a:ext cx="5932774" cy="2667001"/>
          </a:xfrm>
          <a:prstGeom prst="rect">
            <a:avLst/>
          </a:prstGeom>
        </p:spPr>
      </p:pic>
      <p:sp>
        <p:nvSpPr>
          <p:cNvPr id="72" name="矩形 71">
            <a:extLst>
              <a:ext uri="{FF2B5EF4-FFF2-40B4-BE49-F238E27FC236}">
                <a16:creationId xmlns:a16="http://schemas.microsoft.com/office/drawing/2014/main" id="{1727E742-22BB-436E-9F6D-5CC9BC120B8A}"/>
              </a:ext>
            </a:extLst>
          </p:cNvPr>
          <p:cNvSpPr/>
          <p:nvPr/>
        </p:nvSpPr>
        <p:spPr>
          <a:xfrm>
            <a:off x="6445138" y="4489011"/>
            <a:ext cx="5022420" cy="90024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1050" b="0" i="0" u="none" strike="noStrike" kern="1200" cap="none" spc="0" normalizeH="0" baseline="0" noProof="0" dirty="0">
                <a:ln>
                  <a:noFill/>
                </a:ln>
                <a:solidFill>
                  <a:srgbClr val="70AD47">
                    <a:lumMod val="50000"/>
                  </a:srgbClr>
                </a:solidFill>
                <a:effectLst/>
                <a:uLnTx/>
                <a:uFillTx/>
                <a:latin typeface="Calibri"/>
                <a:ea typeface="宋体" panose="02010600030101010101" pitchFamily="2" charset="-122"/>
                <a:cs typeface="+mn-cs"/>
              </a:rPr>
              <a:t>“</a:t>
            </a:r>
            <a:r>
              <a:rPr kumimoji="0" lang="en-US" altLang="zh-CN" sz="1050" b="0" i="0" u="none" strike="noStrike" kern="1200" cap="none" spc="0" normalizeH="0" baseline="0" noProof="0" dirty="0">
                <a:ln>
                  <a:noFill/>
                </a:ln>
                <a:solidFill>
                  <a:srgbClr val="70AD47">
                    <a:lumMod val="50000"/>
                  </a:srgbClr>
                </a:solidFill>
                <a:effectLst/>
                <a:uLnTx/>
                <a:uFillTx/>
                <a:latin typeface="Calibri"/>
                <a:ea typeface="宋体" panose="02010600030101010101" pitchFamily="2" charset="-122"/>
                <a:cs typeface="+mn-cs"/>
              </a:rPr>
              <a:t>Synonymous mutations are counted in order to reduce sampling noise. While synonymous mutations are not likely to be directly involved in creating immunogenicity, their presence is a signal of mutational processes that will also have resulted in nonsynonymous mutations and neoantigens elsewhere in the genome. Non-coding alterations were not counted.</a:t>
            </a:r>
            <a:endParaRPr kumimoji="0" lang="zh-CN" altLang="en-US" sz="1050" b="0" i="0" u="none" strike="noStrike" kern="1200" cap="none" spc="0" normalizeH="0" baseline="0" noProof="0" dirty="0">
              <a:ln>
                <a:noFill/>
              </a:ln>
              <a:solidFill>
                <a:srgbClr val="70AD47">
                  <a:lumMod val="50000"/>
                </a:srgbClr>
              </a:solidFill>
              <a:effectLst/>
              <a:uLnTx/>
              <a:uFillTx/>
              <a:latin typeface="Calibri"/>
              <a:ea typeface="宋体" panose="02010600030101010101" pitchFamily="2" charset="-122"/>
              <a:cs typeface="+mn-cs"/>
            </a:endParaRPr>
          </a:p>
        </p:txBody>
      </p:sp>
      <p:graphicFrame>
        <p:nvGraphicFramePr>
          <p:cNvPr id="73" name="表格 72"/>
          <p:cNvGraphicFramePr>
            <a:graphicFrameLocks noGrp="1"/>
          </p:cNvGraphicFramePr>
          <p:nvPr/>
        </p:nvGraphicFramePr>
        <p:xfrm>
          <a:off x="515290" y="3376760"/>
          <a:ext cx="5591864" cy="3552759"/>
        </p:xfrm>
        <a:graphic>
          <a:graphicData uri="http://schemas.openxmlformats.org/drawingml/2006/table">
            <a:tbl>
              <a:tblPr firstRow="1" bandRow="1">
                <a:tableStyleId>{5C22544A-7EE6-4342-B048-85BDC9FD1C3A}</a:tableStyleId>
              </a:tblPr>
              <a:tblGrid>
                <a:gridCol w="856818">
                  <a:extLst>
                    <a:ext uri="{9D8B030D-6E8A-4147-A177-3AD203B41FA5}">
                      <a16:colId xmlns:a16="http://schemas.microsoft.com/office/drawing/2014/main" val="20000"/>
                    </a:ext>
                  </a:extLst>
                </a:gridCol>
                <a:gridCol w="496052">
                  <a:extLst>
                    <a:ext uri="{9D8B030D-6E8A-4147-A177-3AD203B41FA5}">
                      <a16:colId xmlns:a16="http://schemas.microsoft.com/office/drawing/2014/main" val="20001"/>
                    </a:ext>
                  </a:extLst>
                </a:gridCol>
                <a:gridCol w="805393">
                  <a:extLst>
                    <a:ext uri="{9D8B030D-6E8A-4147-A177-3AD203B41FA5}">
                      <a16:colId xmlns:a16="http://schemas.microsoft.com/office/drawing/2014/main" val="20002"/>
                    </a:ext>
                  </a:extLst>
                </a:gridCol>
                <a:gridCol w="1093216">
                  <a:extLst>
                    <a:ext uri="{9D8B030D-6E8A-4147-A177-3AD203B41FA5}">
                      <a16:colId xmlns:a16="http://schemas.microsoft.com/office/drawing/2014/main" val="20003"/>
                    </a:ext>
                  </a:extLst>
                </a:gridCol>
                <a:gridCol w="1074858">
                  <a:extLst>
                    <a:ext uri="{9D8B030D-6E8A-4147-A177-3AD203B41FA5}">
                      <a16:colId xmlns:a16="http://schemas.microsoft.com/office/drawing/2014/main" val="20004"/>
                    </a:ext>
                  </a:extLst>
                </a:gridCol>
                <a:gridCol w="1265527">
                  <a:extLst>
                    <a:ext uri="{9D8B030D-6E8A-4147-A177-3AD203B41FA5}">
                      <a16:colId xmlns:a16="http://schemas.microsoft.com/office/drawing/2014/main" val="20005"/>
                    </a:ext>
                  </a:extLst>
                </a:gridCol>
              </a:tblGrid>
              <a:tr h="369901">
                <a:tc>
                  <a:txBody>
                    <a:bodyPr/>
                    <a:lstStyle/>
                    <a:p>
                      <a:pPr algn="ctr"/>
                      <a:r>
                        <a:rPr lang="zh-CN" altLang="en-US" sz="800" b="1" dirty="0">
                          <a:latin typeface="微软雅黑" pitchFamily="34" charset="-122"/>
                          <a:ea typeface="微软雅黑" pitchFamily="34" charset="-122"/>
                        </a:rPr>
                        <a:t>癌种</a:t>
                      </a:r>
                    </a:p>
                  </a:txBody>
                  <a:tcPr anchor="ctr"/>
                </a:tc>
                <a:tc>
                  <a:txBody>
                    <a:bodyPr/>
                    <a:lstStyle/>
                    <a:p>
                      <a:pPr algn="ctr"/>
                      <a:r>
                        <a:rPr lang="zh-CN" altLang="en-US" sz="800" b="1" dirty="0">
                          <a:latin typeface="微软雅黑" pitchFamily="34" charset="-122"/>
                          <a:ea typeface="微软雅黑" pitchFamily="34" charset="-122"/>
                        </a:rPr>
                        <a:t>样本类型</a:t>
                      </a:r>
                    </a:p>
                  </a:txBody>
                  <a:tcPr anchor="ctr"/>
                </a:tc>
                <a:tc>
                  <a:txBody>
                    <a:bodyPr/>
                    <a:lstStyle/>
                    <a:p>
                      <a:pPr algn="ctr"/>
                      <a:r>
                        <a:rPr lang="zh-CN" altLang="en-US" sz="800" b="1" dirty="0">
                          <a:latin typeface="微软雅黑" pitchFamily="34" charset="-122"/>
                          <a:ea typeface="微软雅黑" pitchFamily="34" charset="-122"/>
                        </a:rPr>
                        <a:t>检测方法</a:t>
                      </a:r>
                    </a:p>
                  </a:txBody>
                  <a:tcPr anchor="ctr"/>
                </a:tc>
                <a:tc>
                  <a:txBody>
                    <a:bodyPr/>
                    <a:lstStyle/>
                    <a:p>
                      <a:pPr algn="ctr"/>
                      <a:r>
                        <a:rPr lang="zh-CN" altLang="en-US" sz="800" b="1" dirty="0">
                          <a:latin typeface="微软雅黑" pitchFamily="34" charset="-122"/>
                          <a:ea typeface="微软雅黑" pitchFamily="34" charset="-122"/>
                        </a:rPr>
                        <a:t>芯片</a:t>
                      </a:r>
                    </a:p>
                  </a:txBody>
                  <a:tcPr anchor="ctr"/>
                </a:tc>
                <a:tc>
                  <a:txBody>
                    <a:bodyPr/>
                    <a:lstStyle/>
                    <a:p>
                      <a:pPr algn="ctr"/>
                      <a:r>
                        <a:rPr lang="zh-CN" altLang="en-US" sz="800" b="1" dirty="0">
                          <a:latin typeface="微软雅黑" pitchFamily="34" charset="-122"/>
                          <a:ea typeface="微软雅黑" pitchFamily="34" charset="-122"/>
                        </a:rPr>
                        <a:t>检测突变</a:t>
                      </a:r>
                    </a:p>
                  </a:txBody>
                  <a:tcPr anchor="ctr"/>
                </a:tc>
                <a:tc>
                  <a:txBody>
                    <a:bodyPr/>
                    <a:lstStyle/>
                    <a:p>
                      <a:pPr algn="ctr"/>
                      <a:r>
                        <a:rPr lang="zh-CN" altLang="en-US" sz="800" b="1" dirty="0">
                          <a:latin typeface="微软雅黑" pitchFamily="34" charset="-122"/>
                          <a:ea typeface="微软雅黑" pitchFamily="34" charset="-122"/>
                        </a:rPr>
                        <a:t>排除</a:t>
                      </a:r>
                    </a:p>
                  </a:txBody>
                  <a:tcPr anchor="ctr"/>
                </a:tc>
                <a:extLst>
                  <a:ext uri="{0D108BD9-81ED-4DB2-BD59-A6C34878D82A}">
                    <a16:rowId xmlns:a16="http://schemas.microsoft.com/office/drawing/2014/main" val="10000"/>
                  </a:ext>
                </a:extLst>
              </a:tr>
              <a:tr h="504410">
                <a:tc>
                  <a:txBody>
                    <a:bodyPr/>
                    <a:lstStyle/>
                    <a:p>
                      <a:pPr algn="ctr"/>
                      <a:r>
                        <a:rPr lang="en-US" altLang="zh-CN" sz="800" b="1" dirty="0">
                          <a:latin typeface="微软雅黑" pitchFamily="34" charset="-122"/>
                          <a:ea typeface="微软雅黑" pitchFamily="34" charset="-122"/>
                        </a:rPr>
                        <a:t>CRC</a:t>
                      </a:r>
                      <a:endParaRPr lang="zh-CN" altLang="en-US" sz="800" b="1" dirty="0">
                        <a:latin typeface="微软雅黑" pitchFamily="34" charset="-122"/>
                        <a:ea typeface="微软雅黑" pitchFamily="34" charset="-122"/>
                      </a:endParaRPr>
                    </a:p>
                  </a:txBody>
                  <a:tcPr anchor="ctr"/>
                </a:tc>
                <a:tc>
                  <a:txBody>
                    <a:bodyPr/>
                    <a:lstStyle/>
                    <a:p>
                      <a:pPr algn="ctr"/>
                      <a:r>
                        <a:rPr lang="en-US" altLang="zh-CN" sz="800" b="1" dirty="0">
                          <a:latin typeface="微软雅黑" pitchFamily="34" charset="-122"/>
                          <a:ea typeface="微软雅黑" pitchFamily="34" charset="-122"/>
                        </a:rPr>
                        <a:t>FFPE</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目标序列捕获测序</a:t>
                      </a:r>
                    </a:p>
                  </a:txBody>
                  <a:tcPr anchor="ctr"/>
                </a:tc>
                <a:tc>
                  <a:txBody>
                    <a:bodyPr/>
                    <a:lstStyle/>
                    <a:p>
                      <a:pPr algn="ctr"/>
                      <a:r>
                        <a:rPr lang="en-US" altLang="zh-CN" sz="800" b="1" i="0" u="none" strike="noStrike" kern="1200" baseline="0" dirty="0">
                          <a:solidFill>
                            <a:schemeClr val="dk1"/>
                          </a:solidFill>
                          <a:latin typeface="微软雅黑" pitchFamily="34" charset="-122"/>
                          <a:ea typeface="微软雅黑" pitchFamily="34" charset="-122"/>
                          <a:cs typeface="+mn-cs"/>
                        </a:rPr>
                        <a:t>MSK-IMPAC</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所有非沉默突变</a:t>
                      </a:r>
                    </a:p>
                  </a:txBody>
                  <a:tcPr anchor="ctr"/>
                </a:tc>
                <a:tc>
                  <a:txBody>
                    <a:bodyPr/>
                    <a:lstStyle/>
                    <a:p>
                      <a:pPr algn="ctr"/>
                      <a:r>
                        <a:rPr lang="en-US" altLang="zh-CN" sz="800" b="1" dirty="0" err="1">
                          <a:latin typeface="微软雅黑" pitchFamily="34" charset="-122"/>
                          <a:ea typeface="微软雅黑" pitchFamily="34" charset="-122"/>
                        </a:rPr>
                        <a:t>germline</a:t>
                      </a:r>
                      <a:r>
                        <a:rPr lang="en-US" altLang="zh-CN" sz="800" b="1" dirty="0">
                          <a:latin typeface="微软雅黑" pitchFamily="34" charset="-122"/>
                          <a:ea typeface="微软雅黑" pitchFamily="34" charset="-122"/>
                        </a:rPr>
                        <a:t> alterations</a:t>
                      </a:r>
                      <a:r>
                        <a:rPr lang="zh-CN" altLang="en-US" sz="800" b="1" dirty="0">
                          <a:latin typeface="微软雅黑" pitchFamily="34" charset="-122"/>
                          <a:ea typeface="微软雅黑" pitchFamily="34" charset="-122"/>
                        </a:rPr>
                        <a:t>（</a:t>
                      </a:r>
                      <a:r>
                        <a:rPr lang="en-US" altLang="zh-CN" sz="800" b="1" dirty="0">
                          <a:latin typeface="微软雅黑" pitchFamily="34" charset="-122"/>
                          <a:ea typeface="微软雅黑" pitchFamily="34" charset="-122"/>
                        </a:rPr>
                        <a:t>BC</a:t>
                      </a:r>
                      <a:r>
                        <a:rPr lang="zh-CN" altLang="en-US" sz="800" b="1" dirty="0">
                          <a:latin typeface="微软雅黑" pitchFamily="34" charset="-122"/>
                          <a:ea typeface="微软雅黑" pitchFamily="34" charset="-122"/>
                        </a:rPr>
                        <a:t>）、</a:t>
                      </a:r>
                      <a:endParaRPr lang="en-US" altLang="zh-CN" sz="800" b="1" dirty="0">
                        <a:latin typeface="微软雅黑" pitchFamily="34" charset="-122"/>
                        <a:ea typeface="微软雅黑" pitchFamily="34" charset="-122"/>
                      </a:endParaRPr>
                    </a:p>
                    <a:p>
                      <a:pPr algn="ctr"/>
                      <a:r>
                        <a:rPr lang="en-US" altLang="zh-CN" sz="800" b="1" dirty="0">
                          <a:latin typeface="微软雅黑" pitchFamily="34" charset="-122"/>
                          <a:ea typeface="微软雅黑" pitchFamily="34" charset="-122"/>
                        </a:rPr>
                        <a:t>CNV</a:t>
                      </a:r>
                      <a:r>
                        <a:rPr lang="zh-CN" altLang="en-US" sz="800" b="1" dirty="0">
                          <a:latin typeface="微软雅黑" pitchFamily="34" charset="-122"/>
                          <a:ea typeface="微软雅黑" pitchFamily="34" charset="-122"/>
                        </a:rPr>
                        <a:t>、</a:t>
                      </a:r>
                      <a:r>
                        <a:rPr lang="en-US" altLang="zh-CN" sz="800" b="1" dirty="0">
                          <a:latin typeface="微软雅黑" pitchFamily="34" charset="-122"/>
                          <a:ea typeface="微软雅黑" pitchFamily="34" charset="-122"/>
                        </a:rPr>
                        <a:t>SV</a:t>
                      </a:r>
                      <a:endParaRPr lang="zh-CN" altLang="en-US" sz="800" b="1" dirty="0">
                        <a:latin typeface="微软雅黑" pitchFamily="34" charset="-122"/>
                        <a:ea typeface="微软雅黑" pitchFamily="34" charset="-122"/>
                      </a:endParaRPr>
                    </a:p>
                  </a:txBody>
                  <a:tcPr anchor="ctr"/>
                </a:tc>
                <a:extLst>
                  <a:ext uri="{0D108BD9-81ED-4DB2-BD59-A6C34878D82A}">
                    <a16:rowId xmlns:a16="http://schemas.microsoft.com/office/drawing/2014/main" val="10001"/>
                  </a:ext>
                </a:extLst>
              </a:tr>
              <a:tr h="369901">
                <a:tc>
                  <a:txBody>
                    <a:bodyPr/>
                    <a:lstStyle/>
                    <a:p>
                      <a:pPr algn="ctr"/>
                      <a:r>
                        <a:rPr lang="en-US" altLang="zh-CN" sz="800" b="1" dirty="0">
                          <a:latin typeface="微软雅黑" pitchFamily="34" charset="-122"/>
                          <a:ea typeface="微软雅黑" pitchFamily="34" charset="-122"/>
                        </a:rPr>
                        <a:t>NSCLC</a:t>
                      </a:r>
                      <a:endParaRPr lang="zh-CN" altLang="en-US" sz="800" b="1" dirty="0">
                        <a:latin typeface="微软雅黑" pitchFamily="34" charset="-122"/>
                        <a:ea typeface="微软雅黑" pitchFamily="34" charset="-122"/>
                      </a:endParaRPr>
                    </a:p>
                  </a:txBody>
                  <a:tcPr anchor="ctr"/>
                </a:tc>
                <a:tc>
                  <a:txBody>
                    <a:bodyPr/>
                    <a:lstStyle/>
                    <a:p>
                      <a:pPr algn="ctr"/>
                      <a:r>
                        <a:rPr lang="en-US" altLang="zh-CN" sz="800" b="1" dirty="0">
                          <a:latin typeface="微软雅黑" pitchFamily="34" charset="-122"/>
                          <a:ea typeface="微软雅黑" pitchFamily="34" charset="-122"/>
                        </a:rPr>
                        <a:t>TISSUE</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全外显子</a:t>
                      </a:r>
                    </a:p>
                  </a:txBody>
                  <a:tcPr anchor="ctr"/>
                </a:tc>
                <a:tc>
                  <a:txBody>
                    <a:bodyPr/>
                    <a:lstStyle/>
                    <a:p>
                      <a:pPr algn="ctr"/>
                      <a:r>
                        <a:rPr lang="zh-CN" altLang="en-US" sz="800" b="1" dirty="0">
                          <a:latin typeface="微软雅黑" pitchFamily="34" charset="-122"/>
                          <a:ea typeface="微软雅黑" pitchFamily="34" charset="-122"/>
                        </a:rPr>
                        <a:t>无</a:t>
                      </a:r>
                    </a:p>
                  </a:txBody>
                  <a:tcPr anchor="ctr"/>
                </a:tc>
                <a:tc>
                  <a:txBody>
                    <a:bodyPr/>
                    <a:lstStyle/>
                    <a:p>
                      <a:pPr algn="ctr"/>
                      <a:r>
                        <a:rPr lang="zh-CN" altLang="en-US" sz="800" b="1" dirty="0">
                          <a:latin typeface="微软雅黑" pitchFamily="34" charset="-122"/>
                          <a:ea typeface="微软雅黑" pitchFamily="34" charset="-122"/>
                        </a:rPr>
                        <a:t>所有体细胞</a:t>
                      </a:r>
                      <a:endParaRPr lang="en-US" altLang="zh-CN" sz="800" b="1" dirty="0">
                        <a:latin typeface="微软雅黑" pitchFamily="34" charset="-122"/>
                        <a:ea typeface="微软雅黑" pitchFamily="34" charset="-122"/>
                      </a:endParaRPr>
                    </a:p>
                    <a:p>
                      <a:pPr algn="ctr"/>
                      <a:r>
                        <a:rPr lang="zh-CN" altLang="en-US" sz="800" b="1" dirty="0">
                          <a:latin typeface="微软雅黑" pitchFamily="34" charset="-122"/>
                          <a:ea typeface="微软雅黑" pitchFamily="34" charset="-122"/>
                        </a:rPr>
                        <a:t>非同义突变</a:t>
                      </a:r>
                    </a:p>
                  </a:txBody>
                  <a:tcPr anchor="ctr"/>
                </a:tc>
                <a:tc>
                  <a:txBody>
                    <a:bodyPr/>
                    <a:lstStyle/>
                    <a:p>
                      <a:pPr algn="ctr"/>
                      <a:r>
                        <a:rPr lang="zh-CN" altLang="en-US" sz="800" b="1" dirty="0">
                          <a:latin typeface="微软雅黑" pitchFamily="34" charset="-122"/>
                          <a:ea typeface="微软雅黑" pitchFamily="34" charset="-122"/>
                        </a:rPr>
                        <a:t>无</a:t>
                      </a:r>
                    </a:p>
                  </a:txBody>
                  <a:tcPr anchor="ctr"/>
                </a:tc>
                <a:extLst>
                  <a:ext uri="{0D108BD9-81ED-4DB2-BD59-A6C34878D82A}">
                    <a16:rowId xmlns:a16="http://schemas.microsoft.com/office/drawing/2014/main" val="10002"/>
                  </a:ext>
                </a:extLst>
              </a:tr>
              <a:tr h="795316">
                <a:tc>
                  <a:txBody>
                    <a:bodyPr/>
                    <a:lstStyle/>
                    <a:p>
                      <a:pPr algn="ctr"/>
                      <a:r>
                        <a:rPr lang="en-US" altLang="zh-CN" sz="800" b="1" dirty="0" err="1">
                          <a:latin typeface="微软雅黑" pitchFamily="34" charset="-122"/>
                          <a:ea typeface="微软雅黑" pitchFamily="34" charset="-122"/>
                        </a:rPr>
                        <a:t>Urothelial</a:t>
                      </a:r>
                      <a:r>
                        <a:rPr lang="en-US" altLang="zh-CN" sz="800" b="1" dirty="0">
                          <a:latin typeface="微软雅黑" pitchFamily="34" charset="-122"/>
                          <a:ea typeface="微软雅黑" pitchFamily="34" charset="-122"/>
                        </a:rPr>
                        <a:t> carcinoma</a:t>
                      </a:r>
                    </a:p>
                  </a:txBody>
                  <a:tcPr anchor="ctr"/>
                </a:tc>
                <a:tc>
                  <a:txBody>
                    <a:bodyPr/>
                    <a:lstStyle/>
                    <a:p>
                      <a:pPr algn="ctr"/>
                      <a:r>
                        <a:rPr lang="en-US" altLang="zh-CN" sz="800" b="1" dirty="0">
                          <a:latin typeface="微软雅黑" pitchFamily="34" charset="-122"/>
                          <a:ea typeface="微软雅黑" pitchFamily="34" charset="-122"/>
                        </a:rPr>
                        <a:t>FFPE</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目标序列捕获测序</a:t>
                      </a:r>
                    </a:p>
                  </a:txBody>
                  <a:tcPr anchor="ctr"/>
                </a:tc>
                <a:tc>
                  <a:txBody>
                    <a:bodyPr/>
                    <a:lstStyle/>
                    <a:p>
                      <a:pPr algn="ctr"/>
                      <a:r>
                        <a:rPr lang="en-US" altLang="zh-CN" sz="800" b="1" dirty="0">
                          <a:latin typeface="微软雅黑" pitchFamily="34" charset="-122"/>
                          <a:ea typeface="微软雅黑" pitchFamily="34" charset="-122"/>
                        </a:rPr>
                        <a:t>Foundation</a:t>
                      </a:r>
                    </a:p>
                    <a:p>
                      <a:pPr algn="ctr"/>
                      <a:r>
                        <a:rPr lang="en-US" altLang="zh-CN" sz="800" b="1" dirty="0">
                          <a:latin typeface="微软雅黑" pitchFamily="34" charset="-122"/>
                          <a:ea typeface="微软雅黑" pitchFamily="34" charset="-122"/>
                        </a:rPr>
                        <a:t>ONE</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所有可编码的、短的、可变的改变个数，</a:t>
                      </a:r>
                      <a:endParaRPr lang="en-US" altLang="zh-CN" sz="800" b="1" dirty="0">
                        <a:latin typeface="微软雅黑" pitchFamily="34" charset="-122"/>
                        <a:ea typeface="微软雅黑" pitchFamily="34" charset="-122"/>
                      </a:endParaRPr>
                    </a:p>
                    <a:p>
                      <a:pPr algn="ctr"/>
                      <a:r>
                        <a:rPr lang="zh-CN" altLang="en-US" sz="800" b="1" dirty="0">
                          <a:latin typeface="微软雅黑" pitchFamily="34" charset="-122"/>
                          <a:ea typeface="微软雅黑" pitchFamily="34" charset="-122"/>
                        </a:rPr>
                        <a:t>包括碱基替换、</a:t>
                      </a:r>
                      <a:r>
                        <a:rPr lang="en-US" altLang="zh-CN" sz="800" b="1" dirty="0" err="1">
                          <a:latin typeface="微软雅黑" pitchFamily="34" charset="-122"/>
                          <a:ea typeface="微软雅黑" pitchFamily="34" charset="-122"/>
                        </a:rPr>
                        <a:t>indel</a:t>
                      </a:r>
                      <a:r>
                        <a:rPr lang="en-US" altLang="zh-CN" sz="800" b="1" dirty="0">
                          <a:latin typeface="微软雅黑" pitchFamily="34" charset="-122"/>
                          <a:ea typeface="微软雅黑" pitchFamily="34" charset="-122"/>
                        </a:rPr>
                        <a:t> </a:t>
                      </a:r>
                      <a:r>
                        <a:rPr lang="zh-CN" altLang="en-US" sz="800" b="1" dirty="0">
                          <a:latin typeface="微软雅黑" pitchFamily="34" charset="-122"/>
                          <a:ea typeface="微软雅黑" pitchFamily="34" charset="-122"/>
                        </a:rPr>
                        <a:t>、同义突变</a:t>
                      </a:r>
                    </a:p>
                  </a:txBody>
                  <a:tcPr anchor="ctr"/>
                </a:tc>
                <a:tc>
                  <a:txBody>
                    <a:bodyPr/>
                    <a:lstStyle/>
                    <a:p>
                      <a:pPr algn="ctr"/>
                      <a:r>
                        <a:rPr lang="en-US" altLang="zh-CN" sz="800" b="1" dirty="0" err="1">
                          <a:latin typeface="微软雅黑" pitchFamily="34" charset="-122"/>
                          <a:ea typeface="微软雅黑" pitchFamily="34" charset="-122"/>
                        </a:rPr>
                        <a:t>germline</a:t>
                      </a:r>
                      <a:r>
                        <a:rPr lang="en-US" altLang="zh-CN" sz="800" b="1" dirty="0">
                          <a:latin typeface="微软雅黑" pitchFamily="34" charset="-122"/>
                          <a:ea typeface="微软雅黑" pitchFamily="34" charset="-122"/>
                        </a:rPr>
                        <a:t> alterations</a:t>
                      </a:r>
                    </a:p>
                    <a:p>
                      <a:pPr algn="ctr"/>
                      <a:r>
                        <a:rPr lang="en-US" altLang="zh-CN" sz="800" b="1" dirty="0">
                          <a:latin typeface="微软雅黑" pitchFamily="34" charset="-122"/>
                          <a:ea typeface="微软雅黑" pitchFamily="34" charset="-122"/>
                        </a:rPr>
                        <a:t>&amp;</a:t>
                      </a:r>
                      <a:r>
                        <a:rPr lang="zh-CN" altLang="en-US" sz="800" b="1" dirty="0">
                          <a:latin typeface="微软雅黑" pitchFamily="34" charset="-122"/>
                          <a:ea typeface="微软雅黑" pitchFamily="34" charset="-122"/>
                        </a:rPr>
                        <a:t>功能性突变</a:t>
                      </a:r>
                    </a:p>
                  </a:txBody>
                  <a:tcPr anchor="ctr"/>
                </a:tc>
                <a:extLst>
                  <a:ext uri="{0D108BD9-81ED-4DB2-BD59-A6C34878D82A}">
                    <a16:rowId xmlns:a16="http://schemas.microsoft.com/office/drawing/2014/main" val="10003"/>
                  </a:ext>
                </a:extLst>
              </a:tr>
              <a:tr h="369901">
                <a:tc>
                  <a:txBody>
                    <a:bodyPr/>
                    <a:lstStyle/>
                    <a:p>
                      <a:pPr algn="ctr"/>
                      <a:r>
                        <a:rPr lang="en-US" altLang="zh-CN" sz="800" b="1" dirty="0">
                          <a:latin typeface="微软雅黑" pitchFamily="34" charset="-122"/>
                          <a:ea typeface="微软雅黑" pitchFamily="34" charset="-122"/>
                        </a:rPr>
                        <a:t>LC</a:t>
                      </a:r>
                      <a:endParaRPr lang="zh-CN" altLang="en-US" sz="800" b="1" dirty="0">
                        <a:latin typeface="微软雅黑" pitchFamily="34" charset="-122"/>
                        <a:ea typeface="微软雅黑" pitchFamily="34" charset="-122"/>
                      </a:endParaRPr>
                    </a:p>
                  </a:txBody>
                  <a:tcPr anchor="ctr"/>
                </a:tc>
                <a:tc>
                  <a:txBody>
                    <a:bodyPr/>
                    <a:lstStyle/>
                    <a:p>
                      <a:pPr algn="ctr"/>
                      <a:r>
                        <a:rPr lang="en-US" altLang="zh-CN" sz="800" b="1" dirty="0">
                          <a:latin typeface="微软雅黑" pitchFamily="34" charset="-122"/>
                          <a:ea typeface="微软雅黑" pitchFamily="34" charset="-122"/>
                        </a:rPr>
                        <a:t>FFPE</a:t>
                      </a:r>
                      <a:endParaRPr lang="zh-CN" altLang="en-US" sz="800" b="1"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b="1" dirty="0">
                          <a:latin typeface="微软雅黑" pitchFamily="34" charset="-122"/>
                          <a:ea typeface="微软雅黑" pitchFamily="34" charset="-122"/>
                        </a:rPr>
                        <a:t>目标序列捕获测序</a:t>
                      </a:r>
                    </a:p>
                  </a:txBody>
                  <a:tcPr anchor="ctr"/>
                </a:tc>
                <a:tc>
                  <a:txBody>
                    <a:bodyPr/>
                    <a:lstStyle/>
                    <a:p>
                      <a:pPr algn="ctr"/>
                      <a:r>
                        <a:rPr lang="zh-CN" altLang="en-US" sz="800" b="1" dirty="0">
                          <a:latin typeface="微软雅黑" pitchFamily="34" charset="-122"/>
                          <a:ea typeface="微软雅黑" pitchFamily="34" charset="-122"/>
                        </a:rPr>
                        <a:t>未知</a:t>
                      </a:r>
                    </a:p>
                  </a:txBody>
                  <a:tcPr anchor="ctr"/>
                </a:tc>
                <a:tc>
                  <a:txBody>
                    <a:bodyPr/>
                    <a:lstStyle/>
                    <a:p>
                      <a:r>
                        <a:rPr lang="zh-CN" altLang="en-US" sz="800" b="1" dirty="0">
                          <a:latin typeface="微软雅黑" pitchFamily="34" charset="-122"/>
                          <a:ea typeface="微软雅黑" pitchFamily="34" charset="-122"/>
                        </a:rPr>
                        <a:t>体细胞的编码碱基替换和</a:t>
                      </a:r>
                      <a:r>
                        <a:rPr lang="en-US" altLang="zh-CN" sz="800" b="1" dirty="0" err="1">
                          <a:latin typeface="微软雅黑" pitchFamily="34" charset="-122"/>
                          <a:ea typeface="微软雅黑" pitchFamily="34" charset="-122"/>
                        </a:rPr>
                        <a:t>indel</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无</a:t>
                      </a:r>
                    </a:p>
                  </a:txBody>
                  <a:tcPr anchor="ctr"/>
                </a:tc>
                <a:extLst>
                  <a:ext uri="{0D108BD9-81ED-4DB2-BD59-A6C34878D82A}">
                    <a16:rowId xmlns:a16="http://schemas.microsoft.com/office/drawing/2014/main" val="10004"/>
                  </a:ext>
                </a:extLst>
              </a:tr>
              <a:tr h="773429">
                <a:tc>
                  <a:txBody>
                    <a:bodyPr/>
                    <a:lstStyle/>
                    <a:p>
                      <a:pPr algn="ctr"/>
                      <a:r>
                        <a:rPr lang="en-US" altLang="zh-CN" sz="800" b="1" dirty="0">
                          <a:latin typeface="微软雅黑" pitchFamily="34" charset="-122"/>
                          <a:ea typeface="微软雅黑" pitchFamily="34" charset="-122"/>
                        </a:rPr>
                        <a:t>Ⅳ</a:t>
                      </a:r>
                      <a:r>
                        <a:rPr lang="zh-CN" altLang="en-US" sz="800" b="1" dirty="0">
                          <a:latin typeface="微软雅黑" pitchFamily="34" charset="-122"/>
                          <a:ea typeface="微软雅黑" pitchFamily="34" charset="-122"/>
                        </a:rPr>
                        <a:t>期实体瘤</a:t>
                      </a:r>
                    </a:p>
                  </a:txBody>
                  <a:tcPr anchor="ctr"/>
                </a:tc>
                <a:tc>
                  <a:txBody>
                    <a:bodyPr/>
                    <a:lstStyle/>
                    <a:p>
                      <a:pPr algn="ctr"/>
                      <a:r>
                        <a:rPr lang="en-US" altLang="zh-CN" sz="800" b="1" dirty="0">
                          <a:latin typeface="微软雅黑" pitchFamily="34" charset="-122"/>
                          <a:ea typeface="微软雅黑" pitchFamily="34" charset="-122"/>
                        </a:rPr>
                        <a:t>TISSUE</a:t>
                      </a:r>
                      <a:endParaRPr lang="zh-CN" altLang="en-US" sz="800" b="1" dirty="0">
                        <a:latin typeface="微软雅黑" pitchFamily="34" charset="-122"/>
                        <a:ea typeface="微软雅黑" pitchFamily="34"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800" b="1" dirty="0">
                          <a:latin typeface="微软雅黑" pitchFamily="34" charset="-122"/>
                          <a:ea typeface="微软雅黑" pitchFamily="34" charset="-122"/>
                        </a:rPr>
                        <a:t>目标序列捕获测序</a:t>
                      </a:r>
                    </a:p>
                  </a:txBody>
                  <a:tcPr anchor="ctr"/>
                </a:tc>
                <a:tc>
                  <a:txBody>
                    <a:bodyPr/>
                    <a:lstStyle/>
                    <a:p>
                      <a:pPr algn="ctr"/>
                      <a:r>
                        <a:rPr lang="en-US" altLang="zh-CN" sz="800" b="1" dirty="0" err="1">
                          <a:latin typeface="微软雅黑" pitchFamily="34" charset="-122"/>
                          <a:ea typeface="微软雅黑" pitchFamily="34" charset="-122"/>
                        </a:rPr>
                        <a:t>FoundationONE</a:t>
                      </a:r>
                      <a:endParaRPr lang="zh-CN" altLang="en-US" sz="800" b="1" dirty="0">
                        <a:latin typeface="微软雅黑" pitchFamily="34" charset="-122"/>
                        <a:ea typeface="微软雅黑" pitchFamily="34" charset="-122"/>
                      </a:endParaRPr>
                    </a:p>
                    <a:p>
                      <a:pPr algn="ctr"/>
                      <a:r>
                        <a:rPr lang="en-US" altLang="zh-CN" sz="800" b="1" i="1" dirty="0">
                          <a:latin typeface="微软雅黑" pitchFamily="34" charset="-122"/>
                          <a:ea typeface="微软雅黑" pitchFamily="34" charset="-122"/>
                        </a:rPr>
                        <a:t>&amp;Guardant360</a:t>
                      </a:r>
                    </a:p>
                    <a:p>
                      <a:pPr algn="ctr"/>
                      <a:r>
                        <a:rPr lang="en-US" altLang="zh-CN" sz="800" b="1" i="1" dirty="0">
                          <a:latin typeface="微软雅黑" pitchFamily="34" charset="-122"/>
                          <a:ea typeface="微软雅黑" pitchFamily="34" charset="-122"/>
                        </a:rPr>
                        <a:t>&amp;</a:t>
                      </a:r>
                      <a:r>
                        <a:rPr lang="en-US" altLang="zh-CN" sz="800" b="1" i="1" dirty="0" err="1">
                          <a:latin typeface="微软雅黑" pitchFamily="34" charset="-122"/>
                          <a:ea typeface="微软雅黑" pitchFamily="34" charset="-122"/>
                        </a:rPr>
                        <a:t>Caris</a:t>
                      </a:r>
                      <a:endParaRPr lang="en-US" altLang="zh-CN" sz="800" b="1" i="1" dirty="0">
                        <a:latin typeface="微软雅黑" pitchFamily="34" charset="-122"/>
                        <a:ea typeface="微软雅黑" pitchFamily="34" charset="-122"/>
                      </a:endParaRPr>
                    </a:p>
                    <a:p>
                      <a:pPr algn="ctr"/>
                      <a:r>
                        <a:rPr lang="en-US" altLang="zh-CN" sz="800" b="1" i="1" dirty="0">
                          <a:latin typeface="微软雅黑" pitchFamily="34" charset="-122"/>
                          <a:ea typeface="微软雅黑" pitchFamily="34" charset="-122"/>
                        </a:rPr>
                        <a:t>Life Sciences</a:t>
                      </a:r>
                    </a:p>
                    <a:p>
                      <a:pPr algn="ct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总基因组变化、（预测或非预测的）恶性</a:t>
                      </a:r>
                      <a:r>
                        <a:rPr lang="en-US" altLang="zh-CN" sz="800" b="1" dirty="0">
                          <a:latin typeface="微软雅黑" pitchFamily="34" charset="-122"/>
                          <a:ea typeface="微软雅黑" pitchFamily="34" charset="-122"/>
                        </a:rPr>
                        <a:t>\</a:t>
                      </a:r>
                      <a:r>
                        <a:rPr lang="zh-CN" altLang="en-US" sz="800" b="1" dirty="0">
                          <a:latin typeface="微软雅黑" pitchFamily="34" charset="-122"/>
                          <a:ea typeface="微软雅黑" pitchFamily="34" charset="-122"/>
                        </a:rPr>
                        <a:t>良性突变、</a:t>
                      </a:r>
                      <a:r>
                        <a:rPr lang="en-US" altLang="zh-CN" sz="800" b="1" dirty="0">
                          <a:latin typeface="微软雅黑" pitchFamily="34" charset="-122"/>
                          <a:ea typeface="微软雅黑" pitchFamily="34" charset="-122"/>
                        </a:rPr>
                        <a:t>VUS</a:t>
                      </a:r>
                      <a:r>
                        <a:rPr lang="zh-CN" altLang="en-US" sz="800" b="1" dirty="0">
                          <a:latin typeface="微软雅黑" pitchFamily="34" charset="-122"/>
                          <a:ea typeface="微软雅黑" pitchFamily="34" charset="-122"/>
                        </a:rPr>
                        <a:t>、其他</a:t>
                      </a:r>
                    </a:p>
                  </a:txBody>
                  <a:tcPr anchor="ctr"/>
                </a:tc>
                <a:tc>
                  <a:txBody>
                    <a:bodyPr/>
                    <a:lstStyle/>
                    <a:p>
                      <a:pPr algn="ctr"/>
                      <a:r>
                        <a:rPr lang="zh-CN" altLang="en-US" sz="800" b="1" dirty="0">
                          <a:latin typeface="微软雅黑" pitchFamily="34" charset="-122"/>
                          <a:ea typeface="微软雅黑" pitchFamily="34" charset="-122"/>
                        </a:rPr>
                        <a:t>同义突变</a:t>
                      </a:r>
                    </a:p>
                  </a:txBody>
                  <a:tcPr anchor="ctr"/>
                </a:tc>
                <a:extLst>
                  <a:ext uri="{0D108BD9-81ED-4DB2-BD59-A6C34878D82A}">
                    <a16:rowId xmlns:a16="http://schemas.microsoft.com/office/drawing/2014/main" val="10005"/>
                  </a:ext>
                </a:extLst>
              </a:tr>
              <a:tr h="369901">
                <a:tc>
                  <a:txBody>
                    <a:bodyPr/>
                    <a:lstStyle/>
                    <a:p>
                      <a:pPr algn="ctr"/>
                      <a:r>
                        <a:rPr lang="en-US" altLang="zh-CN" sz="800" b="1" dirty="0">
                          <a:latin typeface="微软雅黑" pitchFamily="34" charset="-122"/>
                          <a:ea typeface="微软雅黑" pitchFamily="34" charset="-122"/>
                        </a:rPr>
                        <a:t>Melanoma</a:t>
                      </a:r>
                      <a:endParaRPr lang="zh-CN" altLang="en-US" sz="800" b="1" dirty="0">
                        <a:latin typeface="微软雅黑" pitchFamily="34" charset="-122"/>
                        <a:ea typeface="微软雅黑" pitchFamily="34" charset="-122"/>
                      </a:endParaRPr>
                    </a:p>
                  </a:txBody>
                  <a:tcPr anchor="ctr"/>
                </a:tc>
                <a:tc>
                  <a:txBody>
                    <a:bodyPr/>
                    <a:lstStyle/>
                    <a:p>
                      <a:pPr algn="ctr"/>
                      <a:r>
                        <a:rPr lang="en-US" altLang="zh-CN" sz="800" b="1" dirty="0">
                          <a:latin typeface="微软雅黑" pitchFamily="34" charset="-122"/>
                          <a:ea typeface="微软雅黑" pitchFamily="34" charset="-122"/>
                        </a:rPr>
                        <a:t>TISSUE</a:t>
                      </a:r>
                      <a:endParaRPr lang="zh-CN" altLang="en-US" sz="800" b="1" dirty="0">
                        <a:latin typeface="微软雅黑" pitchFamily="34" charset="-122"/>
                        <a:ea typeface="微软雅黑" pitchFamily="34" charset="-122"/>
                      </a:endParaRPr>
                    </a:p>
                  </a:txBody>
                  <a:tcPr anchor="ctr"/>
                </a:tc>
                <a:tc>
                  <a:txBody>
                    <a:bodyPr/>
                    <a:lstStyle/>
                    <a:p>
                      <a:pPr algn="ctr"/>
                      <a:r>
                        <a:rPr lang="zh-CN" altLang="en-US" sz="800" b="1" dirty="0">
                          <a:latin typeface="微软雅黑" pitchFamily="34" charset="-122"/>
                          <a:ea typeface="微软雅黑" pitchFamily="34" charset="-122"/>
                        </a:rPr>
                        <a:t>全外显子</a:t>
                      </a:r>
                    </a:p>
                  </a:txBody>
                  <a:tcPr anchor="ctr"/>
                </a:tc>
                <a:tc>
                  <a:txBody>
                    <a:bodyPr/>
                    <a:lstStyle/>
                    <a:p>
                      <a:pPr algn="ctr"/>
                      <a:r>
                        <a:rPr lang="zh-CN" altLang="en-US" sz="800" b="1" dirty="0">
                          <a:latin typeface="微软雅黑" pitchFamily="34" charset="-122"/>
                          <a:ea typeface="微软雅黑" pitchFamily="34" charset="-122"/>
                        </a:rPr>
                        <a:t>无</a:t>
                      </a:r>
                    </a:p>
                  </a:txBody>
                  <a:tcPr anchor="ctr"/>
                </a:tc>
                <a:tc>
                  <a:txBody>
                    <a:bodyPr/>
                    <a:lstStyle/>
                    <a:p>
                      <a:pPr algn="ctr"/>
                      <a:r>
                        <a:rPr lang="zh-CN" altLang="en-US" sz="800" b="1" dirty="0">
                          <a:latin typeface="微软雅黑" pitchFamily="34" charset="-122"/>
                          <a:ea typeface="微软雅黑" pitchFamily="34" charset="-122"/>
                        </a:rPr>
                        <a:t>所有体细胞</a:t>
                      </a:r>
                      <a:endParaRPr lang="en-US" altLang="zh-CN" sz="800" b="1" dirty="0">
                        <a:latin typeface="微软雅黑" pitchFamily="34" charset="-122"/>
                        <a:ea typeface="微软雅黑" pitchFamily="34" charset="-122"/>
                      </a:endParaRPr>
                    </a:p>
                    <a:p>
                      <a:pPr algn="ctr"/>
                      <a:r>
                        <a:rPr lang="zh-CN" altLang="en-US" sz="800" b="1" dirty="0">
                          <a:latin typeface="微软雅黑" pitchFamily="34" charset="-122"/>
                          <a:ea typeface="微软雅黑" pitchFamily="34" charset="-122"/>
                        </a:rPr>
                        <a:t>非同义突变</a:t>
                      </a:r>
                    </a:p>
                  </a:txBody>
                  <a:tcPr anchor="ctr"/>
                </a:tc>
                <a:tc>
                  <a:txBody>
                    <a:bodyPr/>
                    <a:lstStyle/>
                    <a:p>
                      <a:pPr algn="ctr"/>
                      <a:r>
                        <a:rPr lang="en-US" altLang="zh-CN" sz="800" b="1" dirty="0" err="1">
                          <a:latin typeface="微软雅黑" pitchFamily="34" charset="-122"/>
                          <a:ea typeface="微软雅黑" pitchFamily="34" charset="-122"/>
                        </a:rPr>
                        <a:t>Gernline</a:t>
                      </a:r>
                      <a:r>
                        <a:rPr lang="en-US" altLang="zh-CN" sz="800" b="1" dirty="0">
                          <a:latin typeface="微软雅黑" pitchFamily="34" charset="-122"/>
                          <a:ea typeface="微软雅黑" pitchFamily="34" charset="-122"/>
                        </a:rPr>
                        <a:t> alternations (BC)</a:t>
                      </a:r>
                      <a:endParaRPr lang="zh-CN" altLang="en-US" sz="800" b="1" dirty="0">
                        <a:latin typeface="微软雅黑" pitchFamily="34" charset="-122"/>
                        <a:ea typeface="微软雅黑" pitchFamily="34" charset="-122"/>
                      </a:endParaRPr>
                    </a:p>
                  </a:txBody>
                  <a:tcPr anchor="ctr"/>
                </a:tc>
                <a:extLst>
                  <a:ext uri="{0D108BD9-81ED-4DB2-BD59-A6C34878D82A}">
                    <a16:rowId xmlns:a16="http://schemas.microsoft.com/office/drawing/2014/main" val="10006"/>
                  </a:ext>
                </a:extLst>
              </a:tr>
            </a:tbl>
          </a:graphicData>
        </a:graphic>
      </p:graphicFrame>
      <p:sp>
        <p:nvSpPr>
          <p:cNvPr id="15" name="矩形 14">
            <a:extLst>
              <a:ext uri="{FF2B5EF4-FFF2-40B4-BE49-F238E27FC236}">
                <a16:creationId xmlns:a16="http://schemas.microsoft.com/office/drawing/2014/main" id="{3EC1B761-3257-4E3A-8CE0-EBF5E33DF4C2}"/>
              </a:ext>
            </a:extLst>
          </p:cNvPr>
          <p:cNvSpPr/>
          <p:nvPr/>
        </p:nvSpPr>
        <p:spPr>
          <a:xfrm>
            <a:off x="559787" y="2844982"/>
            <a:ext cx="5288958"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不同研究中</a:t>
            </a: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TMB</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对于同义突变的处理</a:t>
            </a:r>
          </a:p>
        </p:txBody>
      </p:sp>
    </p:spTree>
    <p:extLst>
      <p:ext uri="{BB962C8B-B14F-4D97-AF65-F5344CB8AC3E}">
        <p14:creationId xmlns:p14="http://schemas.microsoft.com/office/powerpoint/2010/main" val="328169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C444EC-8621-4A6E-9B03-DCEF718968DF}"/>
              </a:ext>
            </a:extLst>
          </p:cNvPr>
          <p:cNvSpPr txBox="1"/>
          <p:nvPr/>
        </p:nvSpPr>
        <p:spPr>
          <a:xfrm>
            <a:off x="792480" y="111760"/>
            <a:ext cx="9987280" cy="646331"/>
          </a:xfrm>
          <a:prstGeom prst="rect">
            <a:avLst/>
          </a:prstGeom>
          <a:noFill/>
        </p:spPr>
        <p:txBody>
          <a:bodyPr wrap="square" rtlCol="0">
            <a:spAutoFit/>
          </a:bodyPr>
          <a:lstStyle/>
          <a:p>
            <a:r>
              <a:rPr lang="en-US" altLang="zh-CN" dirty="0"/>
              <a:t>18</a:t>
            </a:r>
            <a:r>
              <a:rPr lang="zh-CN" altLang="en-US" dirty="0"/>
              <a:t>年调研结果：</a:t>
            </a:r>
            <a:endParaRPr lang="en-US" altLang="zh-CN" dirty="0"/>
          </a:p>
          <a:p>
            <a:endParaRPr lang="zh-CN" altLang="en-US" dirty="0"/>
          </a:p>
        </p:txBody>
      </p:sp>
      <p:sp>
        <p:nvSpPr>
          <p:cNvPr id="5" name="文本框 4">
            <a:extLst>
              <a:ext uri="{FF2B5EF4-FFF2-40B4-BE49-F238E27FC236}">
                <a16:creationId xmlns:a16="http://schemas.microsoft.com/office/drawing/2014/main" id="{20C4FF8A-EDF3-4532-8906-238C43FA37F8}"/>
              </a:ext>
            </a:extLst>
          </p:cNvPr>
          <p:cNvSpPr txBox="1"/>
          <p:nvPr/>
        </p:nvSpPr>
        <p:spPr>
          <a:xfrm>
            <a:off x="792480" y="447040"/>
            <a:ext cx="11048217" cy="830997"/>
          </a:xfrm>
          <a:prstGeom prst="rect">
            <a:avLst/>
          </a:prstGeom>
          <a:solidFill>
            <a:schemeClr val="accent5">
              <a:lumMod val="20000"/>
              <a:lumOff val="80000"/>
            </a:schemeClr>
          </a:solidFill>
        </p:spPr>
        <p:txBody>
          <a:bodyPr wrap="square" rtlCol="0">
            <a:spAutoFit/>
          </a:bodyPr>
          <a:lstStyle/>
          <a:p>
            <a:r>
              <a:rPr lang="zh-CN" altLang="en-US" sz="1200" dirty="0">
                <a:solidFill>
                  <a:srgbClr val="FF0000"/>
                </a:solidFill>
              </a:rPr>
              <a:t>备注</a:t>
            </a:r>
            <a:r>
              <a:rPr lang="en-US" altLang="zh-CN" sz="1200" dirty="0">
                <a:solidFill>
                  <a:srgbClr val="FF0000"/>
                </a:solidFill>
              </a:rPr>
              <a:t>1</a:t>
            </a:r>
            <a:r>
              <a:rPr lang="zh-CN" altLang="en-US" sz="1200" dirty="0">
                <a:solidFill>
                  <a:srgbClr val="FF0000"/>
                </a:solidFill>
              </a:rPr>
              <a:t>：考虑加入同义突变的理论依据</a:t>
            </a:r>
            <a:r>
              <a:rPr lang="en-US" altLang="zh-CN" sz="1200" dirty="0">
                <a:solidFill>
                  <a:srgbClr val="FF0000"/>
                </a:solidFill>
                <a:sym typeface="Wingdings" panose="05000000000000000000" pitchFamily="2" charset="2"/>
              </a:rPr>
              <a:t>:</a:t>
            </a:r>
            <a:r>
              <a:rPr lang="zh-CN" altLang="en-US" sz="1200" dirty="0"/>
              <a:t>参考文献：</a:t>
            </a:r>
            <a:r>
              <a:rPr lang="en-US" altLang="zh-CN" sz="1200" dirty="0"/>
              <a:t>Analysis of 100,000 human cancer genomes reveals the landscape of tumor mutational burden.</a:t>
            </a:r>
            <a:endParaRPr lang="en-US" altLang="zh-CN" sz="1200" dirty="0">
              <a:solidFill>
                <a:srgbClr val="FF0000"/>
              </a:solidFill>
            </a:endParaRPr>
          </a:p>
          <a:p>
            <a:r>
              <a:rPr lang="zh-CN" altLang="zh-CN" sz="1200" dirty="0"/>
              <a:t>“</a:t>
            </a:r>
            <a:r>
              <a:rPr lang="en-US" altLang="zh-CN" sz="1200" dirty="0"/>
              <a:t>Synonymous mutations are counted in order to reduce sampling noise. While synonymous mutations are not likely to be directly involved in creating immunogenicity, their presence is a signal of mutational processes that will also have resulted in nonsynonymous mutations and neoantigens elsewhere in the genome. Non-coding alterations were not counted.</a:t>
            </a:r>
            <a:r>
              <a:rPr lang="zh-CN" altLang="zh-CN" sz="1200" dirty="0"/>
              <a:t>”即“计算同义突变是为了减少采样噪声</a:t>
            </a:r>
            <a:r>
              <a:rPr lang="en-US" altLang="zh-CN" sz="1200" dirty="0"/>
              <a:t>,</a:t>
            </a:r>
            <a:r>
              <a:rPr lang="zh-CN" altLang="zh-CN" sz="1200" dirty="0"/>
              <a:t>具体的</a:t>
            </a:r>
            <a:r>
              <a:rPr lang="en-US" altLang="zh-CN" sz="1200" dirty="0"/>
              <a:t>, </a:t>
            </a:r>
            <a:r>
              <a:rPr lang="zh-CN" altLang="zh-CN" sz="1200" dirty="0"/>
              <a:t>虽然同义突变不直接参与产生免疫抗原，但它们的存在也是突变过程的信号。</a:t>
            </a:r>
            <a:endParaRPr lang="en-US" altLang="zh-CN" sz="1200" dirty="0">
              <a:solidFill>
                <a:srgbClr val="FF0000"/>
              </a:solidFill>
            </a:endParaRPr>
          </a:p>
        </p:txBody>
      </p:sp>
      <p:pic>
        <p:nvPicPr>
          <p:cNvPr id="8" name="图片 7">
            <a:extLst>
              <a:ext uri="{FF2B5EF4-FFF2-40B4-BE49-F238E27FC236}">
                <a16:creationId xmlns:a16="http://schemas.microsoft.com/office/drawing/2014/main" id="{2311A0C4-FA91-4F1D-901C-B81546FDD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99" y="4750286"/>
            <a:ext cx="5425440" cy="2000548"/>
          </a:xfrm>
          <a:prstGeom prst="rect">
            <a:avLst/>
          </a:prstGeom>
        </p:spPr>
      </p:pic>
      <p:pic>
        <p:nvPicPr>
          <p:cNvPr id="10" name="图片 9">
            <a:extLst>
              <a:ext uri="{FF2B5EF4-FFF2-40B4-BE49-F238E27FC236}">
                <a16:creationId xmlns:a16="http://schemas.microsoft.com/office/drawing/2014/main" id="{9223E864-CA6E-41A1-9B24-0968D06E8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2318" y="4927600"/>
            <a:ext cx="4277361" cy="1584960"/>
          </a:xfrm>
          <a:prstGeom prst="rect">
            <a:avLst/>
          </a:prstGeom>
        </p:spPr>
      </p:pic>
      <p:sp>
        <p:nvSpPr>
          <p:cNvPr id="2" name="文本框 1">
            <a:extLst>
              <a:ext uri="{FF2B5EF4-FFF2-40B4-BE49-F238E27FC236}">
                <a16:creationId xmlns:a16="http://schemas.microsoft.com/office/drawing/2014/main" id="{0422037E-F3A4-4AAC-8EA0-BE77252289CC}"/>
              </a:ext>
            </a:extLst>
          </p:cNvPr>
          <p:cNvSpPr txBox="1"/>
          <p:nvPr/>
        </p:nvSpPr>
        <p:spPr>
          <a:xfrm>
            <a:off x="792480" y="3982720"/>
            <a:ext cx="10952480" cy="738664"/>
          </a:xfrm>
          <a:prstGeom prst="rect">
            <a:avLst/>
          </a:prstGeom>
          <a:noFill/>
        </p:spPr>
        <p:txBody>
          <a:bodyPr wrap="square" rtlCol="0">
            <a:spAutoFit/>
          </a:bodyPr>
          <a:lstStyle/>
          <a:p>
            <a:r>
              <a:rPr lang="zh-CN" altLang="en-US" sz="1400" u="sng" dirty="0">
                <a:solidFill>
                  <a:srgbClr val="FF0000"/>
                </a:solidFill>
              </a:rPr>
              <a:t>现在考虑加回同义突变的原因说明：</a:t>
            </a:r>
            <a:endParaRPr lang="en-US" altLang="zh-CN" sz="1400" u="sng" dirty="0">
              <a:solidFill>
                <a:srgbClr val="FF0000"/>
              </a:solidFill>
            </a:endParaRPr>
          </a:p>
          <a:p>
            <a:r>
              <a:rPr lang="zh-CN" altLang="en-US" sz="1400" dirty="0">
                <a:solidFill>
                  <a:srgbClr val="FF0000"/>
                </a:solidFill>
              </a:rPr>
              <a:t> </a:t>
            </a:r>
            <a:r>
              <a:rPr lang="en-US" altLang="zh-CN" sz="1400" dirty="0">
                <a:solidFill>
                  <a:srgbClr val="FF0000"/>
                </a:solidFill>
              </a:rPr>
              <a:t>a. </a:t>
            </a:r>
            <a:r>
              <a:rPr lang="zh-CN" altLang="en-US" sz="1400" dirty="0">
                <a:solidFill>
                  <a:srgbClr val="FF0000"/>
                </a:solidFill>
              </a:rPr>
              <a:t>最最主要的是为了解决</a:t>
            </a:r>
            <a:r>
              <a:rPr lang="en-US" altLang="zh-CN" sz="1400" dirty="0">
                <a:solidFill>
                  <a:srgbClr val="FF0000"/>
                </a:solidFill>
              </a:rPr>
              <a:t>TMB=0</a:t>
            </a:r>
            <a:r>
              <a:rPr lang="zh-CN" altLang="en-US" sz="1400" dirty="0">
                <a:solidFill>
                  <a:srgbClr val="FF0000"/>
                </a:solidFill>
              </a:rPr>
              <a:t>的问题；</a:t>
            </a:r>
            <a:r>
              <a:rPr lang="en-US" altLang="zh-CN" sz="1400" dirty="0">
                <a:solidFill>
                  <a:srgbClr val="FF0000"/>
                </a:solidFill>
              </a:rPr>
              <a:t>b.</a:t>
            </a:r>
            <a:r>
              <a:rPr lang="zh-CN" altLang="en-US" sz="1400" dirty="0">
                <a:solidFill>
                  <a:srgbClr val="FF0000"/>
                </a:solidFill>
              </a:rPr>
              <a:t> 其他公司多数包含同义突变；</a:t>
            </a:r>
            <a:r>
              <a:rPr lang="en-US" altLang="zh-CN" sz="1400" dirty="0">
                <a:solidFill>
                  <a:srgbClr val="FF0000"/>
                </a:solidFill>
              </a:rPr>
              <a:t>c.</a:t>
            </a:r>
            <a:r>
              <a:rPr lang="zh-CN" altLang="en-US" sz="1400" dirty="0">
                <a:solidFill>
                  <a:srgbClr val="FF0000"/>
                </a:solidFill>
              </a:rPr>
              <a:t>同义突变是</a:t>
            </a:r>
            <a:r>
              <a:rPr lang="en-US" altLang="zh-CN" sz="1400" dirty="0">
                <a:solidFill>
                  <a:srgbClr val="FF0000"/>
                </a:solidFill>
              </a:rPr>
              <a:t>TMB</a:t>
            </a:r>
            <a:r>
              <a:rPr lang="zh-CN" altLang="en-US" sz="1400" dirty="0">
                <a:solidFill>
                  <a:srgbClr val="FF0000"/>
                </a:solidFill>
              </a:rPr>
              <a:t>的一个背景信号</a:t>
            </a:r>
            <a:r>
              <a:rPr lang="en-US" altLang="zh-CN" sz="1400" dirty="0">
                <a:solidFill>
                  <a:srgbClr val="FF0000"/>
                </a:solidFill>
              </a:rPr>
              <a:t>;d.FM</a:t>
            </a:r>
            <a:r>
              <a:rPr lang="zh-CN" altLang="en-US" sz="1400" dirty="0">
                <a:solidFill>
                  <a:srgbClr val="FF0000"/>
                </a:solidFill>
              </a:rPr>
              <a:t>是考虑同义突变的；</a:t>
            </a:r>
            <a:endParaRPr lang="en-US" altLang="zh-CN" sz="1400" dirty="0">
              <a:solidFill>
                <a:srgbClr val="FF0000"/>
              </a:solidFill>
            </a:endParaRPr>
          </a:p>
          <a:p>
            <a:r>
              <a:rPr lang="zh-CN" altLang="en-US" sz="1400" dirty="0">
                <a:solidFill>
                  <a:srgbClr val="7030A0"/>
                </a:solidFill>
              </a:rPr>
              <a:t>说明：是否加入同义突变都是合理的，只要建立自己的一套完整体系就好</a:t>
            </a:r>
            <a:r>
              <a:rPr lang="en-US" altLang="zh-CN" sz="1400" dirty="0">
                <a:solidFill>
                  <a:srgbClr val="7030A0"/>
                </a:solidFill>
              </a:rPr>
              <a:t>.</a:t>
            </a:r>
          </a:p>
        </p:txBody>
      </p:sp>
      <p:sp>
        <p:nvSpPr>
          <p:cNvPr id="9" name="文本框 8">
            <a:extLst>
              <a:ext uri="{FF2B5EF4-FFF2-40B4-BE49-F238E27FC236}">
                <a16:creationId xmlns:a16="http://schemas.microsoft.com/office/drawing/2014/main" id="{184F71CF-2AC9-48A0-8139-775A88164876}"/>
              </a:ext>
            </a:extLst>
          </p:cNvPr>
          <p:cNvSpPr txBox="1"/>
          <p:nvPr/>
        </p:nvSpPr>
        <p:spPr>
          <a:xfrm>
            <a:off x="802640" y="1371600"/>
            <a:ext cx="11048217" cy="492443"/>
          </a:xfrm>
          <a:prstGeom prst="rect">
            <a:avLst/>
          </a:prstGeom>
          <a:solidFill>
            <a:schemeClr val="accent5">
              <a:lumMod val="20000"/>
              <a:lumOff val="80000"/>
            </a:schemeClr>
          </a:solidFill>
        </p:spPr>
        <p:txBody>
          <a:bodyPr wrap="square" rtlCol="0">
            <a:spAutoFit/>
          </a:bodyPr>
          <a:lstStyle/>
          <a:p>
            <a:r>
              <a:rPr lang="zh-CN" altLang="en-US" sz="1400" dirty="0">
                <a:solidFill>
                  <a:srgbClr val="FF0000"/>
                </a:solidFill>
              </a:rPr>
              <a:t>备注</a:t>
            </a:r>
            <a:r>
              <a:rPr lang="en-US" altLang="zh-CN" sz="1400" dirty="0">
                <a:solidFill>
                  <a:srgbClr val="FF0000"/>
                </a:solidFill>
              </a:rPr>
              <a:t>2</a:t>
            </a:r>
            <a:r>
              <a:rPr lang="zh-CN" altLang="en-US" sz="1400" dirty="0">
                <a:solidFill>
                  <a:srgbClr val="FF0000"/>
                </a:solidFill>
              </a:rPr>
              <a:t>：考虑加入同义突变的理论依据</a:t>
            </a:r>
            <a:r>
              <a:rPr lang="en-US" altLang="zh-CN" sz="1400" dirty="0">
                <a:solidFill>
                  <a:srgbClr val="FF0000"/>
                </a:solidFill>
                <a:sym typeface="Wingdings" panose="05000000000000000000" pitchFamily="2" charset="2"/>
              </a:rPr>
              <a:t>:</a:t>
            </a:r>
            <a:r>
              <a:rPr lang="en-US" altLang="zh-CN" sz="1400" u="sng" dirty="0">
                <a:solidFill>
                  <a:srgbClr val="FF0000"/>
                </a:solidFill>
                <a:sym typeface="Wingdings" panose="05000000000000000000" pitchFamily="2" charset="2"/>
              </a:rPr>
              <a:t>FM</a:t>
            </a:r>
            <a:r>
              <a:rPr lang="zh-CN" altLang="en-US" sz="1400" u="sng" dirty="0">
                <a:solidFill>
                  <a:srgbClr val="FF0000"/>
                </a:solidFill>
                <a:sym typeface="Wingdings" panose="05000000000000000000" pitchFamily="2" charset="2"/>
              </a:rPr>
              <a:t>是考虑同义突变的</a:t>
            </a:r>
            <a:r>
              <a:rPr lang="zh-CN" altLang="en-US" sz="1400" dirty="0">
                <a:solidFill>
                  <a:srgbClr val="FF0000"/>
                </a:solidFill>
                <a:sym typeface="Wingdings" panose="05000000000000000000" pitchFamily="2" charset="2"/>
              </a:rPr>
              <a:t>。</a:t>
            </a:r>
            <a:r>
              <a:rPr lang="en-US" altLang="zh-CN" sz="1200" dirty="0" err="1">
                <a:sym typeface="Wingdings" panose="05000000000000000000" pitchFamily="2" charset="2"/>
              </a:rPr>
              <a:t>Atezolizumab</a:t>
            </a:r>
            <a:r>
              <a:rPr lang="en-US" altLang="zh-CN" sz="1200" dirty="0">
                <a:sym typeface="Wingdings" panose="05000000000000000000" pitchFamily="2" charset="2"/>
              </a:rPr>
              <a:t> in patients with locally advanced and metastatic urothelial carcinoma who have progressed following treatment with platinum-based chemotherapy: a single arm, phase 2 trial</a:t>
            </a:r>
            <a:endParaRPr lang="en-US" altLang="zh-CN" sz="1200" dirty="0"/>
          </a:p>
        </p:txBody>
      </p:sp>
      <p:pic>
        <p:nvPicPr>
          <p:cNvPr id="7" name="图片 6">
            <a:extLst>
              <a:ext uri="{FF2B5EF4-FFF2-40B4-BE49-F238E27FC236}">
                <a16:creationId xmlns:a16="http://schemas.microsoft.com/office/drawing/2014/main" id="{220427AF-EEB6-40B6-8BA4-4E109CA79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2799" y="1830457"/>
            <a:ext cx="7752080" cy="2152263"/>
          </a:xfrm>
          <a:prstGeom prst="rect">
            <a:avLst/>
          </a:prstGeom>
        </p:spPr>
      </p:pic>
    </p:spTree>
    <p:extLst>
      <p:ext uri="{BB962C8B-B14F-4D97-AF65-F5344CB8AC3E}">
        <p14:creationId xmlns:p14="http://schemas.microsoft.com/office/powerpoint/2010/main" val="360700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715955" y="132623"/>
            <a:ext cx="343555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TMB</a:t>
            </a:r>
            <a:r>
              <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算法描述</a:t>
            </a:r>
          </a:p>
        </p:txBody>
      </p:sp>
      <p:sp>
        <p:nvSpPr>
          <p:cNvPr id="5" name="文本框 4"/>
          <p:cNvSpPr txBox="1"/>
          <p:nvPr/>
        </p:nvSpPr>
        <p:spPr>
          <a:xfrm>
            <a:off x="983038" y="146583"/>
            <a:ext cx="8162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37790" y="268092"/>
            <a:ext cx="1067079" cy="495646"/>
          </a:xfrm>
          <a:prstGeom prst="rect">
            <a:avLst/>
          </a:prstGeom>
        </p:spPr>
      </p:pic>
      <p:sp>
        <p:nvSpPr>
          <p:cNvPr id="7" name="矩形 6">
            <a:extLst>
              <a:ext uri="{FF2B5EF4-FFF2-40B4-BE49-F238E27FC236}">
                <a16:creationId xmlns:a16="http://schemas.microsoft.com/office/drawing/2014/main" id="{2D28BA6C-7D3A-4743-87EA-49A09F98F7C6}"/>
              </a:ext>
            </a:extLst>
          </p:cNvPr>
          <p:cNvSpPr/>
          <p:nvPr/>
        </p:nvSpPr>
        <p:spPr>
          <a:xfrm>
            <a:off x="5024713" y="6581001"/>
            <a:ext cx="2142574"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©2019 BGI All Rights Reserved.</a:t>
            </a: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2" name="TextBox 11"/>
          <p:cNvSpPr txBox="1"/>
          <p:nvPr/>
        </p:nvSpPr>
        <p:spPr>
          <a:xfrm>
            <a:off x="380144" y="1055056"/>
            <a:ext cx="57158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关于 </a:t>
            </a:r>
            <a:r>
              <a:rPr kumimoji="0" lang="en-US" altLang="zh-CN"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driver </a:t>
            </a:r>
            <a:r>
              <a:rPr kumimoji="0" lang="zh-CN" altLang="en-US" sz="24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基因的去除的说明</a:t>
            </a:r>
          </a:p>
        </p:txBody>
      </p:sp>
      <p:sp>
        <p:nvSpPr>
          <p:cNvPr id="9" name="文本框 3"/>
          <p:cNvSpPr txBox="1"/>
          <p:nvPr/>
        </p:nvSpPr>
        <p:spPr>
          <a:xfrm>
            <a:off x="499698" y="1947046"/>
            <a:ext cx="3099713" cy="132343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Tumor mutational burden (TMB) is measured by </a:t>
            </a:r>
            <a:r>
              <a:rPr kumimoji="0" lang="zh-CN" altLang="en-US" sz="800" b="1" i="0" u="none" strike="noStrike" kern="1200" cap="none" spc="0" normalizeH="0" baseline="0" noProof="0" dirty="0">
                <a:ln>
                  <a:noFill/>
                </a:ln>
                <a:gradFill>
                  <a:gsLst>
                    <a:gs pos="0">
                      <a:srgbClr val="7B32B2"/>
                    </a:gs>
                    <a:gs pos="100000">
                      <a:srgbClr val="401A5D"/>
                    </a:gs>
                  </a:gsLst>
                  <a:lin ang="5400000" scaled="0"/>
                </a:gradFill>
                <a:effectLst/>
                <a:uLnTx/>
                <a:uFillTx/>
                <a:latin typeface="Calibri"/>
                <a:ea typeface="宋体" panose="02010600030101010101" pitchFamily="2" charset="-122"/>
                <a:cs typeface="+mn-cs"/>
              </a:rPr>
              <a:t>counting all synonymous and non</a:t>
            </a:r>
            <a:r>
              <a:rPr kumimoji="0" lang="en-US" altLang="zh-CN" sz="800" b="1" i="0" u="none" strike="noStrike" kern="1200" cap="none" spc="0" normalizeH="0" baseline="0" noProof="0" dirty="0">
                <a:ln>
                  <a:noFill/>
                </a:ln>
                <a:gradFill>
                  <a:gsLst>
                    <a:gs pos="0">
                      <a:srgbClr val="7B32B2"/>
                    </a:gs>
                    <a:gs pos="100000">
                      <a:srgbClr val="401A5D"/>
                    </a:gs>
                  </a:gsLst>
                  <a:lin ang="5400000" scaled="0"/>
                </a:gradFill>
                <a:effectLst/>
                <a:uLnTx/>
                <a:uFillTx/>
                <a:latin typeface="Calibri"/>
                <a:ea typeface="宋体" panose="02010600030101010101" pitchFamily="2" charset="-122"/>
                <a:cs typeface="+mn-cs"/>
              </a:rPr>
              <a:t>-</a:t>
            </a:r>
            <a:r>
              <a:rPr kumimoji="0" lang="zh-CN" altLang="en-US" sz="800" b="1" i="0" u="none" strike="noStrike" kern="1200" cap="none" spc="0" normalizeH="0" baseline="0" noProof="0" dirty="0">
                <a:ln>
                  <a:noFill/>
                </a:ln>
                <a:gradFill>
                  <a:gsLst>
                    <a:gs pos="0">
                      <a:srgbClr val="7B32B2"/>
                    </a:gs>
                    <a:gs pos="100000">
                      <a:srgbClr val="401A5D"/>
                    </a:gs>
                  </a:gsLst>
                  <a:lin ang="5400000" scaled="0"/>
                </a:gradFill>
                <a:effectLst/>
                <a:uLnTx/>
                <a:uFillTx/>
                <a:latin typeface="Calibri"/>
                <a:ea typeface="宋体" panose="02010600030101010101" pitchFamily="2" charset="-122"/>
                <a:cs typeface="+mn-cs"/>
              </a:rPr>
              <a:t>synonymous variants</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present </a:t>
            </a:r>
            <a:r>
              <a:rPr kumimoji="0" lang="zh-CN" altLang="en-US" sz="800" b="1" i="0" u="none" strike="noStrike" kern="1200" cap="none" spc="0" normalizeH="0" baseline="0" noProof="0" dirty="0">
                <a:ln>
                  <a:noFill/>
                </a:ln>
                <a:gradFill>
                  <a:gsLst>
                    <a:gs pos="62000">
                      <a:srgbClr val="5E2688">
                        <a:alpha val="100000"/>
                      </a:srgbClr>
                    </a:gs>
                    <a:gs pos="0">
                      <a:srgbClr val="7B32B2"/>
                    </a:gs>
                    <a:gs pos="100000">
                      <a:srgbClr val="401A5D"/>
                    </a:gs>
                  </a:gsLst>
                  <a:lin ang="5400000" scaled="0"/>
                </a:gradFill>
                <a:effectLst/>
                <a:uLnTx/>
                <a:uFillTx/>
                <a:latin typeface="Calibri"/>
                <a:ea typeface="宋体" panose="02010600030101010101" pitchFamily="2" charset="-122"/>
                <a:cs typeface="+mn-cs"/>
              </a:rPr>
              <a:t>at 5%</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allele frequency or greater, and </a:t>
            </a:r>
            <a:r>
              <a:rPr kumimoji="0" lang="zh-CN" altLang="en-US" sz="800" b="1" i="0" u="none" strike="noStrike" kern="1200" cap="none" spc="0" normalizeH="0" baseline="0" noProof="0" dirty="0">
                <a:ln>
                  <a:noFill/>
                </a:ln>
                <a:gradFill>
                  <a:gsLst>
                    <a:gs pos="62000">
                      <a:srgbClr val="5E2688"/>
                    </a:gs>
                    <a:gs pos="0">
                      <a:srgbClr val="7B32B2"/>
                    </a:gs>
                    <a:gs pos="100000">
                      <a:srgbClr val="401A5D"/>
                    </a:gs>
                  </a:gsLst>
                  <a:lin ang="5400000" scaled="0"/>
                </a:gradFill>
                <a:effectLst/>
                <a:uLnTx/>
                <a:uFillTx/>
                <a:latin typeface="Calibri"/>
                <a:ea typeface="宋体" panose="02010600030101010101" pitchFamily="2" charset="-122"/>
                <a:cs typeface="+mn-cs"/>
              </a:rPr>
              <a:t>filtering out potential germline variants</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according to published databases of known germline polymorphisms including Single Nucleotide Polymorphism database (dbSNP) and Exome Aggregation Consortium (ExAC). Additional germline alterations still present after database querying are assessed for potential germline status and filtered out using a somatic-germline/zygosity (SGZ) algorithm. Furthermore, </a:t>
            </a:r>
            <a:r>
              <a:rPr kumimoji="0" lang="zh-CN" altLang="en-US" sz="800" b="1" i="0" u="none" strike="noStrike" kern="1200" cap="none" spc="0" normalizeH="0" baseline="0" noProof="0" dirty="0">
                <a:ln>
                  <a:noFill/>
                </a:ln>
                <a:gradFill>
                  <a:gsLst>
                    <a:gs pos="62000">
                      <a:srgbClr val="5E2688"/>
                    </a:gs>
                    <a:gs pos="0">
                      <a:srgbClr val="7B32B2"/>
                    </a:gs>
                    <a:gs pos="100000">
                      <a:srgbClr val="401A5D"/>
                    </a:gs>
                  </a:gsLst>
                  <a:lin ang="5400000" scaled="0"/>
                </a:gradFill>
                <a:effectLst/>
                <a:uLnTx/>
                <a:uFillTx/>
                <a:latin typeface="Calibri"/>
                <a:ea typeface="宋体" panose="02010600030101010101" pitchFamily="2" charset="-122"/>
                <a:cs typeface="+mn-cs"/>
              </a:rPr>
              <a:t>known and likely driver mutations are filtered out</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to exclude bias of the data set. </a:t>
            </a:r>
          </a:p>
        </p:txBody>
      </p:sp>
      <p:sp>
        <p:nvSpPr>
          <p:cNvPr id="10" name="文本框 4"/>
          <p:cNvSpPr txBox="1"/>
          <p:nvPr/>
        </p:nvSpPr>
        <p:spPr>
          <a:xfrm>
            <a:off x="441511" y="1496976"/>
            <a:ext cx="52044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FoundationOne</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a:t>
            </a:r>
            <a:r>
              <a:rPr kumimoji="0" lang="en-US" altLang="zh-CN" sz="20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CDx</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(F1CDx) </a:t>
            </a:r>
          </a:p>
        </p:txBody>
      </p:sp>
      <p:sp>
        <p:nvSpPr>
          <p:cNvPr id="11" name="文本框 5"/>
          <p:cNvSpPr txBox="1"/>
          <p:nvPr/>
        </p:nvSpPr>
        <p:spPr>
          <a:xfrm>
            <a:off x="458133" y="3289980"/>
            <a:ext cx="3432223" cy="53860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FM</a:t>
            </a:r>
            <a:r>
              <a:rPr kumimoji="0" lang="zh-CN" altLang="en-US"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报证产品，去除</a:t>
            </a:r>
            <a:r>
              <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driver mutations</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zh-CN" altLang="en-US"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该算法下，仍存在</a:t>
            </a:r>
            <a:r>
              <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TMB=0</a:t>
            </a:r>
            <a:r>
              <a:rPr kumimoji="0" lang="zh-CN" altLang="en-US"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的情况</a:t>
            </a:r>
            <a:endPar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13" name="图片 12"/>
          <p:cNvPicPr>
            <a:picLocks noChangeAspect="1"/>
          </p:cNvPicPr>
          <p:nvPr/>
        </p:nvPicPr>
        <p:blipFill>
          <a:blip r:embed="rId5"/>
          <a:stretch>
            <a:fillRect/>
          </a:stretch>
        </p:blipFill>
        <p:spPr>
          <a:xfrm>
            <a:off x="3798916" y="1930420"/>
            <a:ext cx="2078160" cy="2019620"/>
          </a:xfrm>
          <a:prstGeom prst="rect">
            <a:avLst/>
          </a:prstGeom>
        </p:spPr>
      </p:pic>
      <p:sp>
        <p:nvSpPr>
          <p:cNvPr id="14" name="文本框 4"/>
          <p:cNvSpPr txBox="1"/>
          <p:nvPr/>
        </p:nvSpPr>
        <p:spPr>
          <a:xfrm>
            <a:off x="6223988" y="1068564"/>
            <a:ext cx="587102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Atezolizumab</a:t>
            </a:r>
            <a:r>
              <a:rPr kumimoji="0" lang="en-US" altLang="zh-CN" sz="1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in patients with locally advanced and metastatic </a:t>
            </a:r>
            <a:r>
              <a:rPr kumimoji="0" lang="en-US" altLang="zh-CN" sz="1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urothelial</a:t>
            </a:r>
            <a:r>
              <a:rPr kumimoji="0" lang="en-US" altLang="zh-CN" sz="1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carcinoma who have progressed following treatment with platinum-based chemotherapy: a single-arm, </a:t>
            </a:r>
            <a:r>
              <a:rPr kumimoji="0" lang="en-US" altLang="zh-CN" sz="1400" b="1"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multicentre</a:t>
            </a:r>
            <a:r>
              <a:rPr kumimoji="0" lang="en-US" altLang="zh-CN" sz="1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phase 2 trial</a:t>
            </a:r>
          </a:p>
        </p:txBody>
      </p:sp>
      <p:sp>
        <p:nvSpPr>
          <p:cNvPr id="15" name="文本框 2"/>
          <p:cNvSpPr txBox="1"/>
          <p:nvPr/>
        </p:nvSpPr>
        <p:spPr>
          <a:xfrm>
            <a:off x="6240602" y="1807228"/>
            <a:ext cx="2279940" cy="1200329"/>
          </a:xfrm>
          <a:prstGeom prst="rect">
            <a:avLst/>
          </a:prstGeom>
          <a:noFill/>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Since the FoundationOne test is biased toward genes that are known to be functionally mutated in cancer, functional mutations are not counted. These functional mutations are those with known (occurring as </a:t>
            </a:r>
            <a:r>
              <a:rPr kumimoji="0" lang="zh-CN" altLang="en-US" sz="800" b="1" i="0" u="none" strike="noStrike" kern="1200" cap="none" spc="0" normalizeH="0" baseline="0" noProof="0" dirty="0">
                <a:ln>
                  <a:noFill/>
                </a:ln>
                <a:solidFill>
                  <a:srgbClr val="5F278A"/>
                </a:solidFill>
                <a:effectLst/>
                <a:uLnTx/>
                <a:uFillTx/>
                <a:latin typeface="Calibri"/>
                <a:ea typeface="宋体" panose="02010600030101010101" pitchFamily="2" charset="-122"/>
                <a:cs typeface="+mn-cs"/>
              </a:rPr>
              <a:t>known somatic alterations in the COSMIC database</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http://cancer.sanger.ac.uk/cosmic) and likely (</a:t>
            </a:r>
            <a:r>
              <a:rPr kumimoji="0" lang="zh-CN" altLang="en-US" sz="800" b="1" i="0" u="none" strike="noStrike" kern="1200" cap="none" spc="0" normalizeH="0" baseline="0" noProof="0" dirty="0">
                <a:ln>
                  <a:noFill/>
                </a:ln>
                <a:solidFill>
                  <a:srgbClr val="5F278A"/>
                </a:solidFill>
                <a:effectLst/>
                <a:uLnTx/>
                <a:uFillTx/>
                <a:latin typeface="Calibri"/>
                <a:ea typeface="宋体" panose="02010600030101010101" pitchFamily="2" charset="-122"/>
                <a:cs typeface="+mn-cs"/>
              </a:rPr>
              <a:t>truncations in tumor suppressor genes</a:t>
            </a:r>
            <a:r>
              <a:rPr kumimoji="0" lang="zh-CN" altLang="en-US" sz="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functional status. </a:t>
            </a:r>
          </a:p>
        </p:txBody>
      </p:sp>
      <p:pic>
        <p:nvPicPr>
          <p:cNvPr id="16" name="图片 15"/>
          <p:cNvPicPr>
            <a:picLocks noChangeAspect="1"/>
          </p:cNvPicPr>
          <p:nvPr/>
        </p:nvPicPr>
        <p:blipFill>
          <a:blip r:embed="rId6"/>
          <a:stretch>
            <a:fillRect/>
          </a:stretch>
        </p:blipFill>
        <p:spPr>
          <a:xfrm>
            <a:off x="8437931" y="1927038"/>
            <a:ext cx="3690338" cy="1111885"/>
          </a:xfrm>
          <a:prstGeom prst="rect">
            <a:avLst/>
          </a:prstGeom>
        </p:spPr>
      </p:pic>
      <p:sp>
        <p:nvSpPr>
          <p:cNvPr id="17" name="文本框 5"/>
          <p:cNvSpPr txBox="1"/>
          <p:nvPr/>
        </p:nvSpPr>
        <p:spPr>
          <a:xfrm>
            <a:off x="6422317" y="3140346"/>
            <a:ext cx="5474370" cy="75405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因</a:t>
            </a:r>
            <a:r>
              <a:rPr kumimoji="0" lang="en-US" altLang="zh-CN"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panel</a:t>
            </a:r>
            <a:r>
              <a:rPr kumimoji="0" lang="zh-CN" altLang="en-US"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设计思路，会富集功能性突变、无法精确反应基因组随机突变情况</a:t>
            </a:r>
            <a:endParaRPr kumimoji="0" lang="en-US" altLang="zh-CN"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排除</a:t>
            </a:r>
            <a:r>
              <a:rPr kumimoji="0" lang="en-US" altLang="zh-CN"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COSMIC</a:t>
            </a:r>
            <a:r>
              <a:rPr kumimoji="0" lang="zh-CN" altLang="en-US"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记载的突变</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zh-CN" altLang="en-US"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rPr>
              <a:t>排除抑癌基因截断突变</a:t>
            </a:r>
            <a:endParaRPr kumimoji="0" lang="en-US" altLang="zh-CN" sz="11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
        <p:nvSpPr>
          <p:cNvPr id="18" name="文本框 10"/>
          <p:cNvSpPr txBox="1"/>
          <p:nvPr/>
        </p:nvSpPr>
        <p:spPr>
          <a:xfrm>
            <a:off x="458133" y="4158325"/>
            <a:ext cx="404736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rPr>
              <a:t>TMB-H</a:t>
            </a:r>
            <a:r>
              <a:rPr kumimoji="0" lang="zh-CN" altLang="en-US" sz="1600" b="1" i="0" u="none" strike="noStrike" kern="1200" cap="none" spc="0" normalizeH="0" baseline="0" noProof="0">
                <a:ln>
                  <a:noFill/>
                </a:ln>
                <a:solidFill>
                  <a:prstClr val="black"/>
                </a:solidFill>
                <a:effectLst/>
                <a:uLnTx/>
                <a:uFillTx/>
                <a:latin typeface="微软雅黑" pitchFamily="34" charset="-122"/>
                <a:ea typeface="微软雅黑" pitchFamily="34" charset="-122"/>
                <a:cs typeface="+mn-cs"/>
              </a:rPr>
              <a:t>与靶药相关突变可能互斥</a:t>
            </a:r>
          </a:p>
        </p:txBody>
      </p:sp>
      <p:grpSp>
        <p:nvGrpSpPr>
          <p:cNvPr id="19" name="组合 18"/>
          <p:cNvGrpSpPr/>
          <p:nvPr/>
        </p:nvGrpSpPr>
        <p:grpSpPr>
          <a:xfrm>
            <a:off x="2851875" y="4695928"/>
            <a:ext cx="3244125" cy="1523380"/>
            <a:chOff x="3522" y="1970"/>
            <a:chExt cx="12032" cy="5650"/>
          </a:xfrm>
        </p:grpSpPr>
        <p:pic>
          <p:nvPicPr>
            <p:cNvPr id="20" name="Picture 1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22" y="1998"/>
              <a:ext cx="12033" cy="562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p:cNvSpPr/>
            <p:nvPr/>
          </p:nvSpPr>
          <p:spPr>
            <a:xfrm>
              <a:off x="5002" y="1970"/>
              <a:ext cx="5165" cy="3405"/>
            </a:xfrm>
            <a:prstGeom prst="rect">
              <a:avLst/>
            </a:prstGeom>
            <a:noFill/>
            <a:ln w="28575">
              <a:solidFill>
                <a:srgbClr val="FF0000"/>
              </a:solidFill>
              <a:prstDash val="sysDot"/>
            </a:ln>
          </p:spPr>
          <p:style>
            <a:lnRef idx="1">
              <a:schemeClr val="accen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Imago" pitchFamily="2" charset="0"/>
                <a:ea typeface="宋体" panose="02010600030101010101" pitchFamily="2" charset="-122"/>
                <a:cs typeface="+mn-cs"/>
              </a:endParaRPr>
            </a:p>
          </p:txBody>
        </p:sp>
      </p:grpSp>
      <p:sp>
        <p:nvSpPr>
          <p:cNvPr id="22" name="文本框 6"/>
          <p:cNvSpPr txBox="1"/>
          <p:nvPr/>
        </p:nvSpPr>
        <p:spPr>
          <a:xfrm>
            <a:off x="380144" y="4575399"/>
            <a:ext cx="2552008" cy="206210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TMB-H/L两组间伴有驱动基因变异</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zh-CN" altLang="en-US"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存在药物相关的癌基因突变患者多为</a:t>
            </a:r>
            <a:r>
              <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TMB-L</a:t>
            </a: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TMB-H</a:t>
            </a:r>
            <a:r>
              <a:rPr kumimoji="0" lang="zh-CN" altLang="en-US"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患者则多为</a:t>
            </a:r>
            <a:r>
              <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BRCA1/2</a:t>
            </a:r>
            <a:r>
              <a:rPr kumimoji="0" lang="zh-CN" altLang="en-US"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失活改变，</a:t>
            </a:r>
            <a:r>
              <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POLE</a:t>
            </a:r>
            <a:r>
              <a:rPr kumimoji="0" lang="zh-CN" altLang="en-US"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突变及</a:t>
            </a:r>
            <a:r>
              <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PD-L1</a:t>
            </a:r>
            <a:r>
              <a:rPr kumimoji="0" lang="zh-CN" altLang="en-US"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rPr>
              <a:t>扩增</a:t>
            </a:r>
            <a:endParaRPr kumimoji="0" lang="en-US" altLang="zh-CN" sz="1200" b="1" i="0" u="none" strike="noStrike" kern="1200" cap="none" spc="0" normalizeH="0" baseline="0" noProof="0" dirty="0">
              <a:ln>
                <a:noFill/>
              </a:ln>
              <a:solidFill>
                <a:srgbClr val="3B3838"/>
              </a:solidFill>
              <a:effectLst/>
              <a:uLnTx/>
              <a:uFillTx/>
              <a:latin typeface="微软雅黑" pitchFamily="34" charset="-122"/>
              <a:ea typeface="微软雅黑" pitchFamily="34" charset="-122"/>
              <a:cs typeface="+mn-cs"/>
              <a:sym typeface="Calibri" panose="020F0502020204030204" pitchFamily="34" charset="0"/>
            </a:endParaRPr>
          </a:p>
          <a:p>
            <a:pPr marL="285750" marR="0" lvl="0" indent="-2857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2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pic>
        <p:nvPicPr>
          <p:cNvPr id="7170" name="Picture 2"/>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64867" y="4329429"/>
            <a:ext cx="4565729" cy="239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文本框 10"/>
          <p:cNvSpPr txBox="1"/>
          <p:nvPr/>
        </p:nvSpPr>
        <p:spPr>
          <a:xfrm>
            <a:off x="6179910" y="3950040"/>
            <a:ext cx="5915107" cy="338554"/>
          </a:xfrm>
          <a:prstGeom prst="rect">
            <a:avLst/>
          </a:prstGeom>
          <a:noFill/>
        </p:spPr>
        <p:txBody>
          <a:bodyPr wrap="square" rtlCol="0">
            <a:spAutoFit/>
          </a:bodyPr>
          <a:lstStyle>
            <a:defPPr>
              <a:defRPr lang="zh-CN"/>
            </a:defPPr>
            <a:lvl1pPr>
              <a:defRPr sz="1600" b="1">
                <a:latin typeface="微软雅黑" pitchFamily="34" charset="-122"/>
                <a:ea typeface="微软雅黑"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Calibri" panose="020F0502020204030204" pitchFamily="34" charset="0"/>
              </a:rPr>
              <a:t>NSCLC</a:t>
            </a:r>
            <a:r>
              <a:rPr kumimoji="0" lang="zh-CN" altLang="en-US" sz="16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Calibri" panose="020F0502020204030204" pitchFamily="34" charset="0"/>
              </a:rPr>
              <a:t>中驱动基因突变与</a:t>
            </a:r>
            <a:r>
              <a:rPr kumimoji="0" lang="en-US" altLang="zh-CN" sz="16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Calibri" panose="020F0502020204030204" pitchFamily="34" charset="0"/>
              </a:rPr>
              <a:t>TMB</a:t>
            </a:r>
            <a:r>
              <a:rPr kumimoji="0" lang="zh-CN" altLang="en-US" sz="16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sym typeface="Calibri" panose="020F0502020204030204" pitchFamily="34" charset="0"/>
              </a:rPr>
              <a:t>低水平相关</a:t>
            </a:r>
            <a:endParaRPr kumimoji="0" lang="zh-CN" altLang="en-US" sz="1600" b="1" i="0" u="none" strike="noStrike" kern="1200" cap="none" spc="0" normalizeH="0" baseline="0" noProof="0" dirty="0">
              <a:ln>
                <a:noFill/>
              </a:ln>
              <a:solidFill>
                <a:prstClr val="black"/>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05292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CBAFDB8-2E5F-46FF-A394-C0C99A70D7F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373138" y="1071244"/>
            <a:ext cx="4680000" cy="4680000"/>
          </a:xfrm>
          <a:prstGeom prst="rect">
            <a:avLst/>
          </a:prstGeom>
        </p:spPr>
      </p:pic>
      <p:sp>
        <p:nvSpPr>
          <p:cNvPr id="5" name="文本框 4">
            <a:extLst>
              <a:ext uri="{FF2B5EF4-FFF2-40B4-BE49-F238E27FC236}">
                <a16:creationId xmlns:a16="http://schemas.microsoft.com/office/drawing/2014/main" id="{62B694AD-6AA6-4BDC-92CA-4683FCB8764C}"/>
              </a:ext>
            </a:extLst>
          </p:cNvPr>
          <p:cNvSpPr txBox="1"/>
          <p:nvPr/>
        </p:nvSpPr>
        <p:spPr>
          <a:xfrm>
            <a:off x="609600" y="349956"/>
            <a:ext cx="10555111" cy="369332"/>
          </a:xfrm>
          <a:prstGeom prst="rect">
            <a:avLst/>
          </a:prstGeom>
          <a:noFill/>
        </p:spPr>
        <p:txBody>
          <a:bodyPr wrap="square" rtlCol="0">
            <a:spAutoFit/>
          </a:bodyPr>
          <a:lstStyle/>
          <a:p>
            <a:r>
              <a:rPr lang="zh-CN" altLang="en-US" dirty="0"/>
              <a:t>基于</a:t>
            </a:r>
            <a:r>
              <a:rPr lang="en-US" altLang="zh-CN" dirty="0"/>
              <a:t>TCGA</a:t>
            </a:r>
            <a:r>
              <a:rPr lang="zh-CN" altLang="en-US" dirty="0"/>
              <a:t>数据，采用</a:t>
            </a:r>
            <a:r>
              <a:rPr lang="en-US" altLang="zh-CN" dirty="0"/>
              <a:t>BGI</a:t>
            </a:r>
            <a:r>
              <a:rPr lang="zh-CN" altLang="en-US" dirty="0"/>
              <a:t> </a:t>
            </a:r>
            <a:r>
              <a:rPr lang="en-US" altLang="zh-CN" dirty="0"/>
              <a:t>TMB</a:t>
            </a:r>
            <a:r>
              <a:rPr lang="zh-CN" altLang="en-US" dirty="0"/>
              <a:t>算法考察</a:t>
            </a:r>
            <a:r>
              <a:rPr lang="en-US" altLang="zh-CN" dirty="0"/>
              <a:t>WES-TMB</a:t>
            </a:r>
            <a:r>
              <a:rPr lang="zh-CN" altLang="en-US" dirty="0"/>
              <a:t>与</a:t>
            </a:r>
            <a:r>
              <a:rPr lang="en-US" altLang="zh-CN" dirty="0"/>
              <a:t>panel-TMB</a:t>
            </a:r>
            <a:r>
              <a:rPr lang="zh-CN" altLang="en-US" dirty="0"/>
              <a:t>的一致性（相关性）</a:t>
            </a:r>
          </a:p>
        </p:txBody>
      </p:sp>
      <p:graphicFrame>
        <p:nvGraphicFramePr>
          <p:cNvPr id="7" name="表格 6">
            <a:extLst>
              <a:ext uri="{FF2B5EF4-FFF2-40B4-BE49-F238E27FC236}">
                <a16:creationId xmlns:a16="http://schemas.microsoft.com/office/drawing/2014/main" id="{81EBA310-C7A5-41A6-AC22-8EA87381AA87}"/>
              </a:ext>
            </a:extLst>
          </p:cNvPr>
          <p:cNvGraphicFramePr>
            <a:graphicFrameLocks noGrp="1"/>
          </p:cNvGraphicFramePr>
          <p:nvPr>
            <p:extLst>
              <p:ext uri="{D42A27DB-BD31-4B8C-83A1-F6EECF244321}">
                <p14:modId xmlns:p14="http://schemas.microsoft.com/office/powerpoint/2010/main" val="102594376"/>
              </p:ext>
            </p:extLst>
          </p:nvPr>
        </p:nvGraphicFramePr>
        <p:xfrm>
          <a:off x="138862" y="1071244"/>
          <a:ext cx="7202969" cy="4844551"/>
        </p:xfrm>
        <a:graphic>
          <a:graphicData uri="http://schemas.openxmlformats.org/drawingml/2006/table">
            <a:tbl>
              <a:tblPr/>
              <a:tblGrid>
                <a:gridCol w="953089">
                  <a:extLst>
                    <a:ext uri="{9D8B030D-6E8A-4147-A177-3AD203B41FA5}">
                      <a16:colId xmlns:a16="http://schemas.microsoft.com/office/drawing/2014/main" val="3225248848"/>
                    </a:ext>
                  </a:extLst>
                </a:gridCol>
                <a:gridCol w="985421">
                  <a:extLst>
                    <a:ext uri="{9D8B030D-6E8A-4147-A177-3AD203B41FA5}">
                      <a16:colId xmlns:a16="http://schemas.microsoft.com/office/drawing/2014/main" val="752066632"/>
                    </a:ext>
                  </a:extLst>
                </a:gridCol>
                <a:gridCol w="1642369">
                  <a:extLst>
                    <a:ext uri="{9D8B030D-6E8A-4147-A177-3AD203B41FA5}">
                      <a16:colId xmlns:a16="http://schemas.microsoft.com/office/drawing/2014/main" val="3187757766"/>
                    </a:ext>
                  </a:extLst>
                </a:gridCol>
                <a:gridCol w="1038688">
                  <a:extLst>
                    <a:ext uri="{9D8B030D-6E8A-4147-A177-3AD203B41FA5}">
                      <a16:colId xmlns:a16="http://schemas.microsoft.com/office/drawing/2014/main" val="3781087620"/>
                    </a:ext>
                  </a:extLst>
                </a:gridCol>
                <a:gridCol w="958788">
                  <a:extLst>
                    <a:ext uri="{9D8B030D-6E8A-4147-A177-3AD203B41FA5}">
                      <a16:colId xmlns:a16="http://schemas.microsoft.com/office/drawing/2014/main" val="1630480177"/>
                    </a:ext>
                  </a:extLst>
                </a:gridCol>
                <a:gridCol w="1624614">
                  <a:extLst>
                    <a:ext uri="{9D8B030D-6E8A-4147-A177-3AD203B41FA5}">
                      <a16:colId xmlns:a16="http://schemas.microsoft.com/office/drawing/2014/main" val="647327951"/>
                    </a:ext>
                  </a:extLst>
                </a:gridCol>
              </a:tblGrid>
              <a:tr h="529271">
                <a:tc>
                  <a:txBody>
                    <a:bodyPr/>
                    <a:lstStyle/>
                    <a:p>
                      <a:pPr algn="ctr" fontAlgn="ctr"/>
                      <a:r>
                        <a:rPr lang="zh-CN" altLang="en-US" sz="1600" b="1" i="0" u="none" strike="noStrike" dirty="0">
                          <a:solidFill>
                            <a:srgbClr val="000000"/>
                          </a:solidFill>
                          <a:effectLst/>
                          <a:latin typeface="+mn-ea"/>
                          <a:ea typeface="+mn-ea"/>
                        </a:rPr>
                        <a:t>样本类型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600" b="1" i="0" u="none" strike="noStrike" dirty="0">
                          <a:solidFill>
                            <a:srgbClr val="000000"/>
                          </a:solidFill>
                          <a:effectLst/>
                          <a:latin typeface="+mn-ea"/>
                          <a:ea typeface="+mn-ea"/>
                        </a:rPr>
                        <a:t>样本例数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en-US" altLang="zh-CN" sz="1600" b="1" i="0" u="none" strike="noStrike" dirty="0">
                          <a:solidFill>
                            <a:srgbClr val="000000"/>
                          </a:solidFill>
                          <a:effectLst/>
                          <a:latin typeface="+mn-ea"/>
                          <a:ea typeface="+mn-ea"/>
                        </a:rPr>
                        <a:t>BGI-TMB</a:t>
                      </a:r>
                      <a:r>
                        <a:rPr lang="zh-CN" altLang="en-US" sz="1600" b="1" i="0" u="none" strike="noStrike" dirty="0">
                          <a:solidFill>
                            <a:srgbClr val="000000"/>
                          </a:solidFill>
                          <a:effectLst/>
                          <a:latin typeface="+mn-ea"/>
                          <a:ea typeface="+mn-ea"/>
                        </a:rPr>
                        <a:t>标准下</a:t>
                      </a:r>
                      <a:endParaRPr lang="en-US" altLang="zh-CN" sz="1600" b="1" i="0" u="none" strike="noStrike" dirty="0">
                        <a:solidFill>
                          <a:srgbClr val="000000"/>
                        </a:solidFill>
                        <a:effectLst/>
                        <a:latin typeface="+mn-ea"/>
                        <a:ea typeface="+mn-ea"/>
                      </a:endParaRPr>
                    </a:p>
                    <a:p>
                      <a:pPr algn="ctr" fontAlgn="ctr"/>
                      <a:r>
                        <a:rPr lang="zh-CN" altLang="en-US" sz="1600" b="1" i="0" u="none" strike="noStrike" dirty="0">
                          <a:solidFill>
                            <a:srgbClr val="000000"/>
                          </a:solidFill>
                          <a:effectLst/>
                          <a:latin typeface="+mn-ea"/>
                          <a:ea typeface="+mn-ea"/>
                        </a:rPr>
                        <a:t>相关系数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ctr"/>
                      <a:r>
                        <a:rPr lang="zh-CN" altLang="en-US" sz="1600" b="1" i="0" u="none" strike="noStrike" dirty="0">
                          <a:solidFill>
                            <a:srgbClr val="000000"/>
                          </a:solidFill>
                          <a:effectLst/>
                          <a:latin typeface="+mn-ea"/>
                          <a:ea typeface="+mn-ea"/>
                        </a:rPr>
                        <a:t>样本类型</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zh-CN" altLang="en-US" sz="1600" b="1" i="0" u="none" strike="noStrike" dirty="0">
                          <a:solidFill>
                            <a:srgbClr val="000000"/>
                          </a:solidFill>
                          <a:effectLst/>
                          <a:latin typeface="+mn-ea"/>
                          <a:ea typeface="+mn-ea"/>
                        </a:rPr>
                        <a:t>样本例数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ctr" fontAlgn="ctr"/>
                      <a:r>
                        <a:rPr lang="en-US" altLang="zh-CN" sz="1600" b="1" i="0" u="none" strike="noStrike" dirty="0">
                          <a:solidFill>
                            <a:srgbClr val="000000"/>
                          </a:solidFill>
                          <a:effectLst/>
                          <a:latin typeface="+mn-ea"/>
                          <a:ea typeface="+mn-ea"/>
                        </a:rPr>
                        <a:t>BGI-TMB</a:t>
                      </a:r>
                      <a:r>
                        <a:rPr lang="zh-CN" altLang="en-US" sz="1600" b="1" i="0" u="none" strike="noStrike" dirty="0">
                          <a:solidFill>
                            <a:srgbClr val="000000"/>
                          </a:solidFill>
                          <a:effectLst/>
                          <a:latin typeface="+mn-ea"/>
                          <a:ea typeface="+mn-ea"/>
                        </a:rPr>
                        <a:t>标准下</a:t>
                      </a:r>
                      <a:endParaRPr lang="en-US" altLang="zh-CN" sz="1600" b="1" i="0" u="none" strike="noStrike" dirty="0">
                        <a:solidFill>
                          <a:srgbClr val="000000"/>
                        </a:solidFill>
                        <a:effectLst/>
                        <a:latin typeface="+mn-ea"/>
                        <a:ea typeface="+mn-ea"/>
                      </a:endParaRPr>
                    </a:p>
                    <a:p>
                      <a:pPr algn="ctr" fontAlgn="ctr"/>
                      <a:r>
                        <a:rPr lang="zh-CN" altLang="en-US" sz="1600" b="1" i="0" u="none" strike="noStrike" dirty="0">
                          <a:solidFill>
                            <a:srgbClr val="000000"/>
                          </a:solidFill>
                          <a:effectLst/>
                          <a:latin typeface="+mn-ea"/>
                          <a:ea typeface="+mn-ea"/>
                        </a:rPr>
                        <a:t>相关系数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87535952"/>
                  </a:ext>
                </a:extLst>
              </a:tr>
              <a:tr h="269705">
                <a:tc>
                  <a:txBody>
                    <a:bodyPr/>
                    <a:lstStyle/>
                    <a:p>
                      <a:pPr algn="ctr" fontAlgn="ctr"/>
                      <a:r>
                        <a:rPr lang="en-US" sz="1600" b="0" i="0" u="none" strike="noStrike" dirty="0">
                          <a:solidFill>
                            <a:srgbClr val="000000"/>
                          </a:solidFill>
                          <a:effectLst/>
                          <a:latin typeface="+mn-ea"/>
                          <a:ea typeface="+mn-ea"/>
                        </a:rPr>
                        <a:t>ACC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0.988154213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LUSC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453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0.915506411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810490734"/>
                  </a:ext>
                </a:extLst>
              </a:tr>
              <a:tr h="269705">
                <a:tc>
                  <a:txBody>
                    <a:bodyPr/>
                    <a:lstStyle/>
                    <a:p>
                      <a:pPr algn="ctr" fontAlgn="ctr"/>
                      <a:r>
                        <a:rPr lang="en-US" sz="1600" b="0" i="0" u="none" strike="noStrike" dirty="0">
                          <a:solidFill>
                            <a:srgbClr val="000000"/>
                          </a:solidFill>
                          <a:effectLst/>
                          <a:latin typeface="+mn-ea"/>
                          <a:ea typeface="+mn-ea"/>
                        </a:rPr>
                        <a:t>BLCA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387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0.94682634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mn-ea"/>
                          <a:ea typeface="+mn-ea"/>
                        </a:rPr>
                        <a:t>MESO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0.8231599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49445304"/>
                  </a:ext>
                </a:extLst>
              </a:tr>
              <a:tr h="269705">
                <a:tc>
                  <a:txBody>
                    <a:bodyPr/>
                    <a:lstStyle/>
                    <a:p>
                      <a:pPr algn="ctr" fontAlgn="ctr"/>
                      <a:r>
                        <a:rPr lang="en-US" sz="1600" b="0" i="0" u="none" strike="noStrike" dirty="0">
                          <a:solidFill>
                            <a:srgbClr val="000000"/>
                          </a:solidFill>
                          <a:effectLst/>
                          <a:latin typeface="+mn-ea"/>
                          <a:ea typeface="+mn-ea"/>
                        </a:rPr>
                        <a:t>BRCA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730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0.945841361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OV</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0.747238885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820070483"/>
                  </a:ext>
                </a:extLst>
              </a:tr>
              <a:tr h="269705">
                <a:tc>
                  <a:txBody>
                    <a:bodyPr/>
                    <a:lstStyle/>
                    <a:p>
                      <a:pPr algn="ctr" fontAlgn="ctr"/>
                      <a:r>
                        <a:rPr lang="en-US" sz="1600" b="0" i="0" u="none" strike="noStrike" dirty="0">
                          <a:solidFill>
                            <a:srgbClr val="000000"/>
                          </a:solidFill>
                          <a:effectLst/>
                          <a:latin typeface="+mn-ea"/>
                          <a:ea typeface="+mn-ea"/>
                        </a:rPr>
                        <a:t>CESC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285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0.968986923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PAAD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117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0.586457518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625060306"/>
                  </a:ext>
                </a:extLst>
              </a:tr>
              <a:tr h="269705">
                <a:tc>
                  <a:txBody>
                    <a:bodyPr/>
                    <a:lstStyle/>
                    <a:p>
                      <a:pPr algn="ctr" fontAlgn="ctr"/>
                      <a:r>
                        <a:rPr lang="en-US" sz="1600" b="0" i="0" u="none" strike="noStrike">
                          <a:solidFill>
                            <a:srgbClr val="000000"/>
                          </a:solidFill>
                          <a:effectLst/>
                          <a:latin typeface="+mn-ea"/>
                          <a:ea typeface="+mn-ea"/>
                        </a:rPr>
                        <a:t>CHOL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0.977789369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mn-ea"/>
                          <a:ea typeface="+mn-ea"/>
                        </a:rPr>
                        <a:t>PCPG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150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0.385671786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826905243"/>
                  </a:ext>
                </a:extLst>
              </a:tr>
              <a:tr h="269705">
                <a:tc>
                  <a:txBody>
                    <a:bodyPr/>
                    <a:lstStyle/>
                    <a:p>
                      <a:pPr algn="ctr" fontAlgn="ctr"/>
                      <a:r>
                        <a:rPr lang="en-US" sz="1600" b="0" i="0" u="none" strike="noStrike" dirty="0">
                          <a:solidFill>
                            <a:srgbClr val="000000"/>
                          </a:solidFill>
                          <a:effectLst/>
                          <a:latin typeface="+mn-ea"/>
                          <a:ea typeface="+mn-ea"/>
                        </a:rPr>
                        <a:t>COAD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275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0.985536237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PRAD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411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0.878110774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77057960"/>
                  </a:ext>
                </a:extLst>
              </a:tr>
              <a:tr h="269705">
                <a:tc>
                  <a:txBody>
                    <a:bodyPr/>
                    <a:lstStyle/>
                    <a:p>
                      <a:pPr algn="ctr" fontAlgn="ctr"/>
                      <a:r>
                        <a:rPr lang="en-US" sz="1600" b="0" i="0" u="none" strike="noStrike">
                          <a:solidFill>
                            <a:srgbClr val="000000"/>
                          </a:solidFill>
                          <a:effectLst/>
                          <a:latin typeface="+mn-ea"/>
                          <a:ea typeface="+mn-ea"/>
                        </a:rPr>
                        <a:t>DLBC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0.878987375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READ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87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0.955356393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359354770"/>
                  </a:ext>
                </a:extLst>
              </a:tr>
              <a:tr h="269705">
                <a:tc>
                  <a:txBody>
                    <a:bodyPr/>
                    <a:lstStyle/>
                    <a:p>
                      <a:pPr algn="ctr" fontAlgn="ctr"/>
                      <a:r>
                        <a:rPr lang="en-US" sz="1600" b="0" i="0" u="none" strike="noStrike" dirty="0">
                          <a:solidFill>
                            <a:srgbClr val="000000"/>
                          </a:solidFill>
                          <a:effectLst/>
                          <a:latin typeface="+mn-ea"/>
                          <a:ea typeface="+mn-ea"/>
                        </a:rPr>
                        <a:t>ESCA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181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0.957030069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a:solidFill>
                            <a:srgbClr val="000000"/>
                          </a:solidFill>
                          <a:effectLst/>
                          <a:latin typeface="+mn-ea"/>
                          <a:ea typeface="+mn-ea"/>
                        </a:rPr>
                        <a:t>SARC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224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0.955811375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703750390"/>
                  </a:ext>
                </a:extLst>
              </a:tr>
              <a:tr h="269705">
                <a:tc>
                  <a:txBody>
                    <a:bodyPr/>
                    <a:lstStyle/>
                    <a:p>
                      <a:pPr algn="ctr" fontAlgn="ctr"/>
                      <a:r>
                        <a:rPr lang="en-US" sz="1600" b="0" i="0" u="none" strike="noStrike" dirty="0">
                          <a:solidFill>
                            <a:srgbClr val="000000"/>
                          </a:solidFill>
                          <a:effectLst/>
                          <a:latin typeface="+mn-ea"/>
                          <a:ea typeface="+mn-ea"/>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299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0.870277611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SKCM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352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0.97029788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72384442"/>
                  </a:ext>
                </a:extLst>
              </a:tr>
              <a:tr h="269705">
                <a:tc>
                  <a:txBody>
                    <a:bodyPr/>
                    <a:lstStyle/>
                    <a:p>
                      <a:pPr algn="ctr" fontAlgn="ctr"/>
                      <a:r>
                        <a:rPr lang="en-US" sz="1600" b="0" i="0" u="none" strike="noStrike" dirty="0">
                          <a:solidFill>
                            <a:srgbClr val="000000"/>
                          </a:solidFill>
                          <a:effectLst/>
                          <a:latin typeface="+mn-ea"/>
                          <a:ea typeface="+mn-ea"/>
                        </a:rPr>
                        <a:t>HNSC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465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0.940692811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STAD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383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0.984273542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254057961"/>
                  </a:ext>
                </a:extLst>
              </a:tr>
              <a:tr h="269705">
                <a:tc>
                  <a:txBody>
                    <a:bodyPr/>
                    <a:lstStyle/>
                    <a:p>
                      <a:pPr algn="ctr" fontAlgn="ctr"/>
                      <a:r>
                        <a:rPr lang="en-US" sz="1600" b="0" i="0" u="none" strike="noStrike" dirty="0">
                          <a:solidFill>
                            <a:srgbClr val="000000"/>
                          </a:solidFill>
                          <a:effectLst/>
                          <a:latin typeface="+mn-ea"/>
                          <a:ea typeface="+mn-ea"/>
                        </a:rPr>
                        <a:t>KICH</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0.976486596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TGCT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129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0.529303802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696499739"/>
                  </a:ext>
                </a:extLst>
              </a:tr>
              <a:tr h="269705">
                <a:tc>
                  <a:txBody>
                    <a:bodyPr/>
                    <a:lstStyle/>
                    <a:p>
                      <a:pPr algn="ctr" fontAlgn="ctr"/>
                      <a:r>
                        <a:rPr lang="en-US" sz="1600" b="0" i="0" u="none" strike="noStrike" dirty="0">
                          <a:solidFill>
                            <a:srgbClr val="000000"/>
                          </a:solidFill>
                          <a:effectLst/>
                          <a:latin typeface="+mn-ea"/>
                          <a:ea typeface="+mn-ea"/>
                        </a:rPr>
                        <a:t>KIRC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0.832065318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THCA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388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0.588902896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446112607"/>
                  </a:ext>
                </a:extLst>
              </a:tr>
              <a:tr h="269705">
                <a:tc>
                  <a:txBody>
                    <a:bodyPr/>
                    <a:lstStyle/>
                    <a:p>
                      <a:pPr algn="ctr" fontAlgn="ctr"/>
                      <a:r>
                        <a:rPr lang="en-US" sz="1600" b="0" i="0" u="none" strike="noStrike" dirty="0">
                          <a:solidFill>
                            <a:srgbClr val="000000"/>
                          </a:solidFill>
                          <a:effectLst/>
                          <a:latin typeface="+mn-ea"/>
                          <a:ea typeface="+mn-ea"/>
                        </a:rPr>
                        <a:t>KIRP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254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0.633179079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THYM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0.943355308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273536585"/>
                  </a:ext>
                </a:extLst>
              </a:tr>
              <a:tr h="269705">
                <a:tc>
                  <a:txBody>
                    <a:bodyPr/>
                    <a:lstStyle/>
                    <a:p>
                      <a:pPr algn="ctr" fontAlgn="ctr"/>
                      <a:r>
                        <a:rPr lang="en-US" sz="1600" b="0" i="0" u="none" strike="noStrike" dirty="0">
                          <a:solidFill>
                            <a:srgbClr val="000000"/>
                          </a:solidFill>
                          <a:effectLst/>
                          <a:latin typeface="+mn-ea"/>
                          <a:ea typeface="+mn-ea"/>
                        </a:rPr>
                        <a:t>LGG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483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0.618358861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UCEC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400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0.982263863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19785501"/>
                  </a:ext>
                </a:extLst>
              </a:tr>
              <a:tr h="269705">
                <a:tc>
                  <a:txBody>
                    <a:bodyPr/>
                    <a:lstStyle/>
                    <a:p>
                      <a:pPr algn="ctr" fontAlgn="ctr"/>
                      <a:r>
                        <a:rPr lang="en-US" sz="1600" b="0" i="0" u="none" strike="noStrike" dirty="0">
                          <a:solidFill>
                            <a:srgbClr val="000000"/>
                          </a:solidFill>
                          <a:effectLst/>
                          <a:latin typeface="+mn-ea"/>
                          <a:ea typeface="+mn-ea"/>
                        </a:rPr>
                        <a:t>LIHC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354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0.911298824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UCS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a:solidFill>
                            <a:srgbClr val="000000"/>
                          </a:solidFill>
                          <a:effectLst/>
                          <a:latin typeface="+mn-ea"/>
                          <a:ea typeface="+mn-ea"/>
                        </a:rPr>
                        <a:t>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0.952311426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8519210"/>
                  </a:ext>
                </a:extLst>
              </a:tr>
              <a:tr h="269705">
                <a:tc>
                  <a:txBody>
                    <a:bodyPr/>
                    <a:lstStyle/>
                    <a:p>
                      <a:pPr algn="ctr" fontAlgn="ctr"/>
                      <a:r>
                        <a:rPr lang="en-US" sz="1600" b="0" i="0" u="none" strike="noStrike" dirty="0">
                          <a:solidFill>
                            <a:srgbClr val="000000"/>
                          </a:solidFill>
                          <a:effectLst/>
                          <a:latin typeface="+mn-ea"/>
                          <a:ea typeface="+mn-ea"/>
                        </a:rPr>
                        <a:t>LUAD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a:solidFill>
                            <a:srgbClr val="000000"/>
                          </a:solidFill>
                          <a:effectLst/>
                          <a:latin typeface="+mn-ea"/>
                          <a:ea typeface="+mn-ea"/>
                        </a:rPr>
                        <a:t>461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altLang="zh-CN" sz="1600" b="0" i="0" u="none" strike="noStrike" dirty="0">
                          <a:solidFill>
                            <a:srgbClr val="000000"/>
                          </a:solidFill>
                          <a:effectLst/>
                          <a:latin typeface="+mn-ea"/>
                          <a:ea typeface="+mn-ea"/>
                        </a:rPr>
                        <a:t>0.963121622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600" b="0" i="0" u="none" strike="noStrike" dirty="0">
                          <a:solidFill>
                            <a:srgbClr val="000000"/>
                          </a:solidFill>
                          <a:effectLst/>
                          <a:latin typeface="+mn-ea"/>
                          <a:ea typeface="+mn-ea"/>
                        </a:rPr>
                        <a:t>UVM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ctr" fontAlgn="ctr"/>
                      <a:r>
                        <a:rPr lang="en-US" altLang="zh-CN" sz="1600" b="0" i="0" u="none" strike="noStrike" dirty="0">
                          <a:solidFill>
                            <a:srgbClr val="000000"/>
                          </a:solidFill>
                          <a:effectLst/>
                          <a:latin typeface="+mn-ea"/>
                          <a:ea typeface="+mn-ea"/>
                        </a:rPr>
                        <a:t>0.858840389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022638558"/>
                  </a:ext>
                </a:extLst>
              </a:tr>
            </a:tbl>
          </a:graphicData>
        </a:graphic>
      </p:graphicFrame>
      <p:sp>
        <p:nvSpPr>
          <p:cNvPr id="2" name="文本框 1">
            <a:extLst>
              <a:ext uri="{FF2B5EF4-FFF2-40B4-BE49-F238E27FC236}">
                <a16:creationId xmlns:a16="http://schemas.microsoft.com/office/drawing/2014/main" id="{9D83D93F-EDEC-4070-9E84-9C2C9B4376DF}"/>
              </a:ext>
            </a:extLst>
          </p:cNvPr>
          <p:cNvSpPr txBox="1"/>
          <p:nvPr/>
        </p:nvSpPr>
        <p:spPr>
          <a:xfrm>
            <a:off x="4271554" y="6106886"/>
            <a:ext cx="2321469" cy="369332"/>
          </a:xfrm>
          <a:prstGeom prst="rect">
            <a:avLst/>
          </a:prstGeom>
          <a:noFill/>
        </p:spPr>
        <p:txBody>
          <a:bodyPr wrap="none" rtlCol="0">
            <a:spAutoFit/>
          </a:bodyPr>
          <a:lstStyle/>
          <a:p>
            <a:r>
              <a:rPr lang="zh-CN" altLang="en-US" b="1" dirty="0"/>
              <a:t>之前</a:t>
            </a:r>
            <a:r>
              <a:rPr lang="en-US" altLang="zh-CN" b="1" dirty="0" err="1"/>
              <a:t>Oseq</a:t>
            </a:r>
            <a:r>
              <a:rPr lang="zh-CN" altLang="en-US" b="1" dirty="0"/>
              <a:t>的芯片范围</a:t>
            </a:r>
          </a:p>
        </p:txBody>
      </p:sp>
    </p:spTree>
    <p:extLst>
      <p:ext uri="{BB962C8B-B14F-4D97-AF65-F5344CB8AC3E}">
        <p14:creationId xmlns:p14="http://schemas.microsoft.com/office/powerpoint/2010/main" val="928342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a:extLst>
              <a:ext uri="{FF2B5EF4-FFF2-40B4-BE49-F238E27FC236}">
                <a16:creationId xmlns:a16="http://schemas.microsoft.com/office/drawing/2014/main" id="{823F123F-F4B9-4D1E-8CE4-8DC9AE18909A}"/>
              </a:ext>
            </a:extLst>
          </p:cNvPr>
          <p:cNvGraphicFramePr>
            <a:graphicFrameLocks/>
          </p:cNvGraphicFramePr>
          <p:nvPr>
            <p:extLst>
              <p:ext uri="{D42A27DB-BD31-4B8C-83A1-F6EECF244321}">
                <p14:modId xmlns:p14="http://schemas.microsoft.com/office/powerpoint/2010/main" val="2914735820"/>
              </p:ext>
            </p:extLst>
          </p:nvPr>
        </p:nvGraphicFramePr>
        <p:xfrm>
          <a:off x="1617307" y="360784"/>
          <a:ext cx="5321267" cy="4948391"/>
        </p:xfrm>
        <a:graphic>
          <a:graphicData uri="http://schemas.openxmlformats.org/drawingml/2006/chart">
            <c:chart xmlns:c="http://schemas.openxmlformats.org/drawingml/2006/chart" xmlns:r="http://schemas.openxmlformats.org/officeDocument/2006/relationships" r:id="rId2"/>
          </a:graphicData>
        </a:graphic>
      </p:graphicFrame>
      <p:sp>
        <p:nvSpPr>
          <p:cNvPr id="6" name="矩形 5">
            <a:extLst>
              <a:ext uri="{FF2B5EF4-FFF2-40B4-BE49-F238E27FC236}">
                <a16:creationId xmlns:a16="http://schemas.microsoft.com/office/drawing/2014/main" id="{0AD503BE-8968-4600-A4C4-E48B52788164}"/>
              </a:ext>
            </a:extLst>
          </p:cNvPr>
          <p:cNvSpPr/>
          <p:nvPr/>
        </p:nvSpPr>
        <p:spPr>
          <a:xfrm>
            <a:off x="2619473" y="5433917"/>
            <a:ext cx="3316934" cy="369332"/>
          </a:xfrm>
          <a:prstGeom prst="rect">
            <a:avLst/>
          </a:prstGeom>
        </p:spPr>
        <p:txBody>
          <a:bodyPr wrap="none">
            <a:spAutoFit/>
          </a:bodyPr>
          <a:lstStyle/>
          <a:p>
            <a:r>
              <a:rPr lang="zh-CN" altLang="en-US" dirty="0"/>
              <a:t>Panel(1.5%)和WES的TMB一致性</a:t>
            </a:r>
          </a:p>
        </p:txBody>
      </p:sp>
    </p:spTree>
    <p:extLst>
      <p:ext uri="{BB962C8B-B14F-4D97-AF65-F5344CB8AC3E}">
        <p14:creationId xmlns:p14="http://schemas.microsoft.com/office/powerpoint/2010/main" val="418022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1715955" y="132623"/>
            <a:ext cx="13837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TMB</a:t>
            </a:r>
            <a:endPar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983038" y="146583"/>
            <a:ext cx="8162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7790" y="268092"/>
            <a:ext cx="1067079" cy="495646"/>
          </a:xfrm>
          <a:prstGeom prst="rect">
            <a:avLst/>
          </a:prstGeom>
        </p:spPr>
      </p:pic>
      <p:sp>
        <p:nvSpPr>
          <p:cNvPr id="7" name="矩形 6">
            <a:extLst>
              <a:ext uri="{FF2B5EF4-FFF2-40B4-BE49-F238E27FC236}">
                <a16:creationId xmlns:a16="http://schemas.microsoft.com/office/drawing/2014/main" id="{2D28BA6C-7D3A-4743-87EA-49A09F98F7C6}"/>
              </a:ext>
            </a:extLst>
          </p:cNvPr>
          <p:cNvSpPr/>
          <p:nvPr/>
        </p:nvSpPr>
        <p:spPr>
          <a:xfrm>
            <a:off x="5024713" y="6581001"/>
            <a:ext cx="2142574"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©2019 BGI All Rights Reserved.</a:t>
            </a:r>
            <a:endParaRPr kumimoji="0" lang="zh-CN" altLang="en-US" sz="1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3EC1B761-3257-4E3A-8CE0-EBF5E33DF4C2}"/>
              </a:ext>
            </a:extLst>
          </p:cNvPr>
          <p:cNvSpPr/>
          <p:nvPr/>
        </p:nvSpPr>
        <p:spPr>
          <a:xfrm>
            <a:off x="559786" y="1375951"/>
            <a:ext cx="6875157" cy="3385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TMB</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虽然是近年流行起来的概念，但突变负荷的统计观念由来已久</a:t>
            </a:r>
            <a:endParaRPr kumimoji="0" lang="en-US" altLang="zh-CN" sz="1600" b="1" i="0" u="none" strike="noStrike" kern="1200" cap="none" spc="0" normalizeH="0" baseline="0" noProof="0" dirty="0">
              <a:ln>
                <a:noFill/>
              </a:ln>
              <a:solidFill>
                <a:srgbClr val="70AD47"/>
              </a:solidFill>
              <a:effectLst/>
              <a:uLnTx/>
              <a:uFillTx/>
              <a:latin typeface="微软雅黑" pitchFamily="34" charset="-122"/>
              <a:ea typeface="微软雅黑" pitchFamily="34" charset="-122"/>
              <a:cs typeface="+mn-cs"/>
            </a:endParaRPr>
          </a:p>
        </p:txBody>
      </p:sp>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415" y="1714505"/>
            <a:ext cx="5715856" cy="2323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文本框 4"/>
          <p:cNvSpPr txBox="1"/>
          <p:nvPr/>
        </p:nvSpPr>
        <p:spPr>
          <a:xfrm>
            <a:off x="620110" y="883131"/>
            <a:ext cx="11358863" cy="499560"/>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itchFamily="2" charset="2"/>
              <a:buChar char="n"/>
              <a:tabLst/>
              <a:defRPr/>
            </a:pPr>
            <a:r>
              <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 TMB</a:t>
            </a:r>
            <a:r>
              <a:rPr kumimoji="0" lang="zh-CN" altLang="en-US"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原理和概念建立                         </a:t>
            </a:r>
            <a:endParaRPr kumimoji="0" lang="en-US" altLang="zh-CN" sz="20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endParaRPr>
          </a:p>
        </p:txBody>
      </p:sp>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9420" y="2438401"/>
            <a:ext cx="5189553" cy="3999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7">
            <a:extLst>
              <a:ext uri="{FF2B5EF4-FFF2-40B4-BE49-F238E27FC236}">
                <a16:creationId xmlns:a16="http://schemas.microsoft.com/office/drawing/2014/main" id="{3EC1B761-3257-4E3A-8CE0-EBF5E33DF4C2}"/>
              </a:ext>
            </a:extLst>
          </p:cNvPr>
          <p:cNvSpPr/>
          <p:nvPr/>
        </p:nvSpPr>
        <p:spPr>
          <a:xfrm>
            <a:off x="7016926" y="1358739"/>
            <a:ext cx="4962047"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不同癌种的中位值突变数目与其免疫治疗用药有效性呈正相关。总体来说，突变数量多的癌种，客观缓解率往往更高</a:t>
            </a:r>
            <a:endParaRPr kumimoji="0" lang="en-US" altLang="zh-CN"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endParaRPr>
          </a:p>
        </p:txBody>
      </p:sp>
      <p:pic>
        <p:nvPicPr>
          <p:cNvPr id="1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710" y="4692882"/>
            <a:ext cx="3148633" cy="1910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89694" y="4810587"/>
            <a:ext cx="2965229" cy="179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矩形 20">
            <a:extLst>
              <a:ext uri="{FF2B5EF4-FFF2-40B4-BE49-F238E27FC236}">
                <a16:creationId xmlns:a16="http://schemas.microsoft.com/office/drawing/2014/main" id="{3EC1B761-3257-4E3A-8CE0-EBF5E33DF4C2}"/>
              </a:ext>
            </a:extLst>
          </p:cNvPr>
          <p:cNvSpPr/>
          <p:nvPr/>
        </p:nvSpPr>
        <p:spPr>
          <a:xfrm>
            <a:off x="620110" y="4091615"/>
            <a:ext cx="6169310"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部分药物（如</a:t>
            </a:r>
            <a:r>
              <a:rPr kumimoji="0" lang="en-US" altLang="zh-CN" sz="1600" b="1" i="0" u="none" strike="noStrike" kern="1200" cap="none" spc="0" normalizeH="0" baseline="0" noProof="0" dirty="0" err="1">
                <a:ln>
                  <a:noFill/>
                </a:ln>
                <a:solidFill>
                  <a:srgbClr val="002060"/>
                </a:solidFill>
                <a:effectLst/>
                <a:uLnTx/>
                <a:uFillTx/>
                <a:latin typeface="微软雅黑" pitchFamily="34" charset="-122"/>
                <a:ea typeface="微软雅黑" pitchFamily="34" charset="-122"/>
                <a:cs typeface="+mn-cs"/>
              </a:rPr>
              <a:t>Atezolizumab</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）疗效与</a:t>
            </a:r>
            <a:r>
              <a:rPr kumimoji="0" lang="en-US" altLang="zh-CN"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PD-L1</a:t>
            </a:r>
            <a:r>
              <a:rPr kumimoji="0" lang="zh-CN" altLang="en-US" sz="1600" b="1" i="0" u="none" strike="noStrike" kern="1200" cap="none" spc="0" normalizeH="0" baseline="0" noProof="0" dirty="0">
                <a:ln>
                  <a:noFill/>
                </a:ln>
                <a:solidFill>
                  <a:srgbClr val="FF0000"/>
                </a:solidFill>
                <a:effectLst/>
                <a:uLnTx/>
                <a:uFillTx/>
                <a:latin typeface="微软雅黑" pitchFamily="34" charset="-122"/>
                <a:ea typeface="微软雅黑" pitchFamily="34" charset="-122"/>
                <a:cs typeface="+mn-cs"/>
              </a:rPr>
              <a:t>表达</a:t>
            </a:r>
            <a:r>
              <a:rPr kumimoji="0" lang="zh-CN" altLang="en-US" sz="1600" b="1" i="0" u="none" strike="noStrike" kern="1200" cap="none" spc="0" normalizeH="0" baseline="0" noProof="0" dirty="0">
                <a:ln>
                  <a:noFill/>
                </a:ln>
                <a:solidFill>
                  <a:srgbClr val="4472C4">
                    <a:lumMod val="50000"/>
                  </a:srgbClr>
                </a:solidFill>
                <a:effectLst/>
                <a:uLnTx/>
                <a:uFillTx/>
                <a:latin typeface="微软雅黑" pitchFamily="34" charset="-122"/>
                <a:ea typeface="微软雅黑" pitchFamily="34" charset="-122"/>
                <a:cs typeface="+mn-cs"/>
              </a:rPr>
              <a:t>没有显著相关性</a:t>
            </a:r>
            <a:r>
              <a:rPr kumimoji="0" lang="zh-CN" altLang="en-US" sz="1600" b="1" i="0" u="none" strike="noStrike" kern="1200" cap="none" spc="0" normalizeH="0" baseline="0" noProof="0" dirty="0">
                <a:ln>
                  <a:noFill/>
                </a:ln>
                <a:solidFill>
                  <a:srgbClr val="002060"/>
                </a:solidFill>
                <a:effectLst/>
                <a:uLnTx/>
                <a:uFillTx/>
                <a:latin typeface="微软雅黑" pitchFamily="34" charset="-122"/>
                <a:ea typeface="微软雅黑" pitchFamily="34" charset="-122"/>
                <a:cs typeface="+mn-cs"/>
              </a:rPr>
              <a:t>，而</a:t>
            </a:r>
            <a:r>
              <a:rPr kumimoji="0" lang="zh-CN" altLang="en-US" sz="1600" b="1" i="0" u="none" strike="noStrike" kern="1200" cap="none" spc="0" normalizeH="0" baseline="0" noProof="0" dirty="0">
                <a:ln>
                  <a:noFill/>
                </a:ln>
                <a:solidFill>
                  <a:srgbClr val="70AD47"/>
                </a:solidFill>
                <a:effectLst/>
                <a:uLnTx/>
                <a:uFillTx/>
                <a:latin typeface="微软雅黑" pitchFamily="34" charset="-122"/>
                <a:ea typeface="微软雅黑" pitchFamily="34" charset="-122"/>
                <a:cs typeface="+mn-cs"/>
              </a:rPr>
              <a:t>患者总的突变负荷</a:t>
            </a:r>
            <a:r>
              <a:rPr kumimoji="0" lang="zh-CN" altLang="en-US" sz="1600" b="1" i="0" u="none" strike="noStrike" kern="1200" cap="none" spc="0" normalizeH="0" baseline="0" noProof="0" dirty="0">
                <a:ln>
                  <a:noFill/>
                </a:ln>
                <a:solidFill>
                  <a:srgbClr val="4472C4">
                    <a:lumMod val="50000"/>
                  </a:srgbClr>
                </a:solidFill>
                <a:effectLst/>
                <a:uLnTx/>
                <a:uFillTx/>
                <a:latin typeface="微软雅黑" pitchFamily="34" charset="-122"/>
                <a:ea typeface="微软雅黑" pitchFamily="34" charset="-122"/>
                <a:cs typeface="+mn-cs"/>
              </a:rPr>
              <a:t>可以对用药效果进行良好的评价</a:t>
            </a:r>
            <a:endParaRPr kumimoji="0" lang="en-US" altLang="zh-CN" sz="1600" b="1" i="0" u="none" strike="noStrike" kern="1200" cap="none" spc="0" normalizeH="0" baseline="0" noProof="0" dirty="0">
              <a:ln>
                <a:noFill/>
              </a:ln>
              <a:solidFill>
                <a:srgbClr val="4472C4">
                  <a:lumMod val="50000"/>
                </a:srgbClr>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61212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1295</Words>
  <Application>Microsoft Office PowerPoint</Application>
  <PresentationFormat>宽屏</PresentationFormat>
  <Paragraphs>264</Paragraphs>
  <Slides>7</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vt:i4>
      </vt:variant>
    </vt:vector>
  </HeadingPairs>
  <TitlesOfParts>
    <vt:vector size="19" baseType="lpstr">
      <vt:lpstr>Imago</vt:lpstr>
      <vt:lpstr>等线</vt:lpstr>
      <vt:lpstr>等线 Light</vt:lpstr>
      <vt:lpstr>Microsoft YaHei</vt:lpstr>
      <vt:lpstr>Microsoft YaHei</vt:lpstr>
      <vt:lpstr>Arial</vt:lpstr>
      <vt:lpstr>Calibri</vt:lpstr>
      <vt:lpstr>Calibri Light</vt:lpstr>
      <vt:lpstr>Wingdings</vt:lpstr>
      <vt:lpstr>Office 主题​​</vt:lpstr>
      <vt:lpstr>7_Office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王春丽(Chunli Wang)</dc:creator>
  <cp:lastModifiedBy>刘博(Bo Liu)</cp:lastModifiedBy>
  <cp:revision>31</cp:revision>
  <dcterms:created xsi:type="dcterms:W3CDTF">2019-03-22T02:04:23Z</dcterms:created>
  <dcterms:modified xsi:type="dcterms:W3CDTF">2022-12-05T09:58:33Z</dcterms:modified>
</cp:coreProperties>
</file>