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74" r:id="rId4"/>
    <p:sldId id="275" r:id="rId5"/>
    <p:sldId id="276" r:id="rId6"/>
    <p:sldId id="277" r:id="rId7"/>
    <p:sldId id="268" r:id="rId8"/>
    <p:sldId id="269" r:id="rId9"/>
    <p:sldId id="271" r:id="rId10"/>
    <p:sldId id="264" r:id="rId11"/>
    <p:sldId id="282" r:id="rId12"/>
    <p:sldId id="270" r:id="rId13"/>
    <p:sldId id="265" r:id="rId14"/>
    <p:sldId id="283" r:id="rId15"/>
    <p:sldId id="266" r:id="rId16"/>
    <p:sldId id="278" r:id="rId17"/>
    <p:sldId id="267" r:id="rId18"/>
    <p:sldId id="285" r:id="rId19"/>
    <p:sldId id="279" r:id="rId20"/>
    <p:sldId id="28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18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BFBF-5C27-4164-8635-61F0E4D60DA1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464F-2DA8-480A-B2DC-C07F20AD1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4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3B93E-FD3D-4631-8C69-3034E89D7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EDC888-97E1-42F3-BCB3-4A64FDDD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7A054-7E19-4BC2-887F-35B482C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0E93-51C6-4832-8B1C-7C44AEAB0DC4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1D4DE-DBB5-4AB6-8F78-512CFFE2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8F73E-2EF4-4B8E-AFE4-7995A71C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00C1-3C69-4BC1-91C5-FE0DA76C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13A012-2193-40B3-AA66-36E763A45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B6E08A-8CD5-444D-BAD9-A39ED5D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A06-1374-4B4A-B252-7399C7D97DC5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931B8-C2B7-4CCC-AD1F-9F3C150E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586E79-2960-4AC5-AAE0-C6FDF2C5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829E9F-1EF9-4C87-974C-D124C0842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0275D8-3D82-403C-8B79-1406AF59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9C6CA-BCC9-4053-A807-23EC9FB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4971-26CB-49E6-BD92-328B121E760C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C55B0-405A-4845-AC93-0AEA4445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BEE13D-2574-484B-BA66-CA3854BB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6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D5837-EC0B-423C-B040-869753C1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E5BA9-C062-49C0-8CAB-D933C5D6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1BF89-9F9C-49C2-BC2E-6CC4BE5C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CD2A-BC14-46C4-A586-3C7A2FA87EF5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FB5828-11C9-48A3-ACE8-234EC702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4334E-211E-4DCF-AFD2-0F1201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BABE8-912D-407C-8B14-A647160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9C676-0D37-464C-B9D8-3270B7B58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F5604-A77B-409C-B31E-B5D5E833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FDB0-7130-4340-8317-E422B802E923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05012-BE1B-4DED-9D76-44871A65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EB793-7B77-484A-84E7-2A6BF099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1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74EC3-EED2-4EDB-B644-5C9E0CCF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B1257-05E7-42BB-A4A7-21272E83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7289EE-054D-40C8-B2C9-754AD9F27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3D3E2-FDD6-454C-B44D-5C56478C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FF67-273A-4CB2-B86F-24A519E88D0F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4C50A5-0AB2-48EA-BDF9-556410C6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8D99C-E9C0-4BA7-BE58-11DB2FC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3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1D68F-3546-4A5B-8CC0-381660B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953C4F-24AE-4F3A-B21A-0B5ED930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5477B-D1A0-4198-8F19-83C2120C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EA2829-8EF8-429F-B7AB-E80EA1BF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B97285-2F22-4D05-BE18-3A0B830EA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2A6B80-F865-4BB8-9E7A-FD3B8D7E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E960-11B4-4F7A-8912-92B9DE93B92B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9E48EA-5607-4FF5-81AF-BED14220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F8244D-ED60-4177-BAA0-2A07451F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8D1CA-4879-4D9D-8478-DE51E307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60E473-C801-4CED-BAFC-A71C3311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7760-C17F-4A1F-A286-929263921343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5CB98A-C131-460A-B15B-96FA5EA4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0F7257-57CA-47A7-9E6C-AF0446B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1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101788-771B-4532-A28D-1E64C55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3680-263C-40E5-8CE4-C4A9703FEA5D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571063-B8CE-444E-90DC-D4ECC198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F17FF6-A6F6-4758-A65E-BEE67290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2A00D-17A5-472A-9D1E-D63104F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D1429-0C84-416F-A49A-62E708BD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44AC0-4793-4A7F-937F-16312F98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EF6D7D-C0ED-4ED6-9C20-604CF33F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427-160B-4705-B481-43E00B35C3E3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321E39-60F7-4947-89B8-0E403091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DB845-2105-40F5-BAEA-1EA010CF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2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325AF-E33E-4173-A8C6-4586781B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B42DB-4853-4EAD-AF7B-1E6A81464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A66C09-9206-494F-AC1C-75B7BE3C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E7827C-3F47-43D5-8728-57151F58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E85-0D6D-40B2-B13F-96519E7900F6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795E0A-7471-4118-B3C0-6889B23F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FE71F2-39CB-4B79-B287-56EE820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0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F73BB8-17AF-47ED-85B6-C3498935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A2DD4E-5692-4764-A07C-581FEABD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E76867-7694-462C-825B-2E325B5DD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92CF-17E6-45DA-9827-30D296E898B4}" type="datetime1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1639C-8D7E-4790-950D-342379F1F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EEBF0-72AF-45DC-B4B2-7C45C833B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6F22-D608-4B4B-9975-FDFE0DE9B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V vs. AMR: Which Is Right for You? | YUJIN ROBOT">
            <a:extLst>
              <a:ext uri="{FF2B5EF4-FFF2-40B4-BE49-F238E27FC236}">
                <a16:creationId xmlns:a16="http://schemas.microsoft.com/office/drawing/2014/main" id="{20145DB7-C659-424F-97A5-F16A3647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5" y="2693500"/>
            <a:ext cx="10962669" cy="35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FD887EE-CFB5-476B-BEA9-59E4DAC87A5F}"/>
              </a:ext>
            </a:extLst>
          </p:cNvPr>
          <p:cNvSpPr txBox="1"/>
          <p:nvPr/>
        </p:nvSpPr>
        <p:spPr>
          <a:xfrm>
            <a:off x="4024128" y="110490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智慧化無人載具物流系統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076409-5409-4571-B0E2-B99DBE519FE5}"/>
              </a:ext>
            </a:extLst>
          </p:cNvPr>
          <p:cNvSpPr txBox="1"/>
          <p:nvPr/>
        </p:nvSpPr>
        <p:spPr>
          <a:xfrm>
            <a:off x="3608623" y="447243"/>
            <a:ext cx="497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物聯網應用設計 期末專題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74A6E6-9807-4939-99F5-C8528BF172D0}"/>
              </a:ext>
            </a:extLst>
          </p:cNvPr>
          <p:cNvSpPr txBox="1"/>
          <p:nvPr/>
        </p:nvSpPr>
        <p:spPr>
          <a:xfrm>
            <a:off x="4929024" y="228058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王昱健、葉舜斌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F95AF4-E1DD-4140-A50D-6FFFE88C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/>
              <a:t>1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036BFE6-F58D-43D6-879D-A4F6DCD204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1A47213-E556-4090-BB4F-30204ED4744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5FA2FAD-2903-4B08-8FE6-52C603454A4B}"/>
                </a:ext>
              </a:extLst>
            </p:cNvPr>
            <p:cNvSpPr/>
            <p:nvPr/>
          </p:nvSpPr>
          <p:spPr>
            <a:xfrm>
              <a:off x="64936" y="72887"/>
              <a:ext cx="12052852" cy="671752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0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FB4C66-DCF8-479D-A378-2A1E9884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3F69CE-1D01-4ED9-B356-13E3A841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43" y="1112516"/>
            <a:ext cx="6329779" cy="563231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configure_marker_execute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ep_gimbal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pid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PIDController(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Kp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2.5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x_val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0.5</a:t>
            </a:r>
            <a:b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img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.read_cv2_image(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strategy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"newest"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frame_width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.shape[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.sub_detect_info(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"marker"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=on_detect_marker)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"line 125"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(markers)):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cv2.rectangle(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markers[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].pt1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markers[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].pt2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markers: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stop_and_reposition(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.move(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z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180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z_speed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45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).wait_for_completed()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"line 139"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.sub_detect_info(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"line"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"blue"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=on_detect_line)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"cargo"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process_lines_cargo(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pid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x_val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frame_width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line_list)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process_lines_arm(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ep_gimbal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pid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x_val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frame_width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line_list)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"line 142"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cv2.imshow(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"Line"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0xFF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stop_and_reposition(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6EA8B2-B6EB-E4D9-0F6D-55604864DC7A}"/>
              </a:ext>
            </a:extLst>
          </p:cNvPr>
          <p:cNvSpPr txBox="1"/>
          <p:nvPr/>
        </p:nvSpPr>
        <p:spPr>
          <a:xfrm>
            <a:off x="2780699" y="757650"/>
            <a:ext cx="380745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執行視覺標記識別和線條追蹤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8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605E64-AEB5-B730-7FA2-1C001A64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99C0695-FEC4-93BE-1930-5D85B5F7E517}"/>
              </a:ext>
            </a:extLst>
          </p:cNvPr>
          <p:cNvGrpSpPr/>
          <p:nvPr/>
        </p:nvGrpSpPr>
        <p:grpSpPr>
          <a:xfrm>
            <a:off x="745245" y="590441"/>
            <a:ext cx="4993689" cy="3078609"/>
            <a:chOff x="7141545" y="355755"/>
            <a:chExt cx="4993689" cy="307860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D738841-C789-DF3A-B7BA-DD0CE37E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1545" y="756708"/>
              <a:ext cx="4993689" cy="2677656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class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PIDController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200B2"/>
                  </a:solidFill>
                  <a:effectLst/>
                  <a:latin typeface="Arial Unicode MS"/>
                  <a:ea typeface="JetBrains Mono"/>
                </a:rPr>
                <a:t>__init__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Kp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Ki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Kd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.Kp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Kp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.Ki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Ki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.Kd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Kd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.prev_error =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.integral =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compute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setpoint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current_value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error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current_value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-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setpoint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.integral +=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error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derivative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error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-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.prev_error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.prev_error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error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.Kp *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error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+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.Ki *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.integral +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.Kd *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derivative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962A329-D13F-6069-0C9E-67245F06BE29}"/>
                </a:ext>
              </a:extLst>
            </p:cNvPr>
            <p:cNvSpPr txBox="1"/>
            <p:nvPr/>
          </p:nvSpPr>
          <p:spPr>
            <a:xfrm>
              <a:off x="7141545" y="355755"/>
              <a:ext cx="2175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定義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PID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控制器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1BBAF77-EB21-B012-0D1E-011C8161F609}"/>
              </a:ext>
            </a:extLst>
          </p:cNvPr>
          <p:cNvGrpSpPr/>
          <p:nvPr/>
        </p:nvGrpSpPr>
        <p:grpSpPr>
          <a:xfrm>
            <a:off x="6402028" y="2168949"/>
            <a:ext cx="4234649" cy="3079453"/>
            <a:chOff x="6728771" y="1688375"/>
            <a:chExt cx="4234649" cy="3079453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92C9B79F-0CFA-9B09-A6AE-33A0D08D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8771" y="2090172"/>
              <a:ext cx="4234649" cy="2677656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class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PointInfo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200B2"/>
                  </a:solidFill>
                  <a:effectLst/>
                  <a:latin typeface="Arial Unicode MS"/>
                  <a:ea typeface="JetBrains Mono"/>
                </a:rPr>
                <a:t>__init__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theta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.x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.y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y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.theta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theta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9B837"/>
                  </a:solidFill>
                  <a:effectLst/>
                  <a:latin typeface="Arial Unicode MS"/>
                  <a:ea typeface="JetBrains Mono"/>
                </a:rPr>
                <a:t>@property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9B837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9B837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pt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.x *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1280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.y *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720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9B837"/>
                  </a:solidFill>
                  <a:effectLst/>
                  <a:latin typeface="Arial Unicode MS"/>
                  <a:ea typeface="JetBrains Mono"/>
                </a:rPr>
                <a:t>@property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9B837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9B837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color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94558D"/>
                  </a:solidFill>
                  <a:effectLst/>
                  <a:latin typeface="Arial Unicode MS"/>
                  <a:ea typeface="JetBrains Mono"/>
                </a:rPr>
                <a:t>self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255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B52E311-E97C-5192-6456-3A7B2193E47B}"/>
                </a:ext>
              </a:extLst>
            </p:cNvPr>
            <p:cNvSpPr txBox="1"/>
            <p:nvPr/>
          </p:nvSpPr>
          <p:spPr>
            <a:xfrm>
              <a:off x="6728771" y="1688375"/>
              <a:ext cx="3350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定義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class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來儲存點的訊息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96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B684A7-11D9-4061-A10E-EE976EC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F4B1B3B-6DC3-4CF8-A8F2-F380686F78AA}"/>
              </a:ext>
            </a:extLst>
          </p:cNvPr>
          <p:cNvGrpSpPr/>
          <p:nvPr/>
        </p:nvGrpSpPr>
        <p:grpSpPr>
          <a:xfrm>
            <a:off x="2686974" y="735955"/>
            <a:ext cx="6818051" cy="5293757"/>
            <a:chOff x="2745565" y="1196287"/>
            <a:chExt cx="6818051" cy="52937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DD7BE1-FD1A-40A8-B75C-C3A272D3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565" y="1596397"/>
              <a:ext cx="6818051" cy="4893647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configure_distance_execute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ep_vision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ep_camera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3B3B3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ep_sensor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PIDController(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Kp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27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Ki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Kd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x_val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0.1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while True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ep_camera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.read_cv2_image(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strategy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"newest"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timeout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frame_width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.shape[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ep_sensor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.sub_distance(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freq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callback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=sub_data_distance)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ep_vision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.sub_detect_info(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"line"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color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"blue"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callback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=on_detect_line)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pitch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yaw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process_lines_arm(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x_val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frame_width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line_list)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distance_data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is not None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"distance_data : None"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else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distance_data &lt;=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"distance_data &lt; 50"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    stop_and_reposition(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0.05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xy_speed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0.01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break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cv2.imshow(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"Line"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cv2.waitKey(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 &amp;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0xFF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ord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' '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stop_and_reposition(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break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B1C874-C6B0-4593-A518-F9403F2AAD87}"/>
                </a:ext>
              </a:extLst>
            </p:cNvPr>
            <p:cNvSpPr txBox="1"/>
            <p:nvPr/>
          </p:nvSpPr>
          <p:spPr>
            <a:xfrm>
              <a:off x="2745565" y="1196287"/>
              <a:ext cx="3807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執行距離感測和視覺識別功能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6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DD739F-E805-4FCC-99E4-747F7B6B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21BD460-BD79-4B3A-9AA8-F69CEF60A511}"/>
              </a:ext>
            </a:extLst>
          </p:cNvPr>
          <p:cNvGrpSpPr/>
          <p:nvPr/>
        </p:nvGrpSpPr>
        <p:grpSpPr>
          <a:xfrm>
            <a:off x="2730179" y="368475"/>
            <a:ext cx="6122635" cy="5570756"/>
            <a:chOff x="414289" y="212561"/>
            <a:chExt cx="6122635" cy="5570756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1A43A7D-0B12-4E1D-96B1-3F91664BF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90" y="612671"/>
              <a:ext cx="6122633" cy="2492990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process_lines_cargo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x_val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frame_width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recent_points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[:-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6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avg_x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(np.mean([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.pt[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recent_points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]))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avg_y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(np.mean([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.pt[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recent_points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]))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setpoint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frame_width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control_signal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.compute(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setpoint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 /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100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.drive_speed(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x_val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control_signal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cv2.circle(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3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.color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cv2.circle(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avg_x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A7C1B05-2A68-41B2-BCAE-5191C8F7D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91" y="3105661"/>
              <a:ext cx="6122633" cy="2677656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process_lines_arm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x_val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frame_width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recent_points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[:-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6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avg_x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(np.mean([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.pt[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recent_points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]))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avg_y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(np.mean([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.pt[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recent_points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]))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setpoint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frame_width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control_signal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pid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.compute(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setpoint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 /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100</a:t>
              </a:r>
              <a:b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.drive_speed(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pitch_speed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yaw_speed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control_signal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.drive_speed(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x_val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control_signal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line_list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    cv2.circle(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3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point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.color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cv2.circle(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img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avg_x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avg_y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97C393D-F6F5-4699-BE30-B265A4D9E180}"/>
                </a:ext>
              </a:extLst>
            </p:cNvPr>
            <p:cNvSpPr txBox="1"/>
            <p:nvPr/>
          </p:nvSpPr>
          <p:spPr>
            <a:xfrm>
              <a:off x="414289" y="212561"/>
              <a:ext cx="386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處理視覺識別系統獲取線條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1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51F44E-AAA3-F740-65CC-5952AEB7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AF65789-879C-34BB-A8FD-F0AEB31543E5}"/>
              </a:ext>
            </a:extLst>
          </p:cNvPr>
          <p:cNvGrpSpPr/>
          <p:nvPr/>
        </p:nvGrpSpPr>
        <p:grpSpPr>
          <a:xfrm>
            <a:off x="3308411" y="1520785"/>
            <a:ext cx="5575178" cy="3816430"/>
            <a:chOff x="6338655" y="808046"/>
            <a:chExt cx="5575178" cy="38164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8B2DA3-2306-9560-4AD4-DBC9FEE2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656" y="1208156"/>
              <a:ext cx="5575177" cy="3416320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execute_task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.servo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.gimbal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"1"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90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45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"2"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xy_speed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"3"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90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45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else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stop_and_reposition(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"No get task"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35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pitch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yaw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5AC5C1F-851D-EED9-5AAD-CF1DB429C51C}"/>
                </a:ext>
              </a:extLst>
            </p:cNvPr>
            <p:cNvSpPr txBox="1"/>
            <p:nvPr/>
          </p:nvSpPr>
          <p:spPr>
            <a:xfrm>
              <a:off x="6338655" y="808046"/>
              <a:ext cx="2828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執行指定的任務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03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4C65FB-3C3F-42F6-A619-5287991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30449CB-0A47-4D37-AC50-95175E50DE48}"/>
              </a:ext>
            </a:extLst>
          </p:cNvPr>
          <p:cNvGrpSpPr/>
          <p:nvPr/>
        </p:nvGrpSpPr>
        <p:grpSpPr>
          <a:xfrm>
            <a:off x="2371817" y="1797784"/>
            <a:ext cx="7448365" cy="3262432"/>
            <a:chOff x="610578" y="1555004"/>
            <a:chExt cx="7448365" cy="3262432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FEDD893-FE7C-43AE-9CCD-F5A5A6E9D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78" y="1955114"/>
              <a:ext cx="7448365" cy="2862322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catch_and_return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.gripper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.servo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.gimbal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"catch"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.close(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power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.pause()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"Gripper closed"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95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80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"Finish"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180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45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pitch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yaw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pitch_speed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yaw_speed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EE87BAF-3914-4B66-96BD-4ED7C48BCF13}"/>
                </a:ext>
              </a:extLst>
            </p:cNvPr>
            <p:cNvSpPr txBox="1"/>
            <p:nvPr/>
          </p:nvSpPr>
          <p:spPr>
            <a:xfrm>
              <a:off x="610578" y="1555004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夾起貨物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77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EE39A3-A2B5-4EEE-8534-3FE1BCF6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C4512-781D-4CB5-A16D-385E63FA2ECA}"/>
              </a:ext>
            </a:extLst>
          </p:cNvPr>
          <p:cNvGrpSpPr/>
          <p:nvPr/>
        </p:nvGrpSpPr>
        <p:grpSpPr>
          <a:xfrm>
            <a:off x="2347325" y="551289"/>
            <a:ext cx="7497350" cy="5663089"/>
            <a:chOff x="2512064" y="284825"/>
            <a:chExt cx="7497350" cy="56630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DAC60B-BF0E-4465-8FF6-4C9ADE1F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064" y="684935"/>
              <a:ext cx="7497350" cy="526297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def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/>
                  <a:ea typeface="JetBrains Mono"/>
                </a:rPr>
                <a:t>execute_task_back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ep_gimbal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.chassis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.gripper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.servo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robot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.gimbal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"1"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90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45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"2"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xy_speed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elif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task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"3"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90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45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else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: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stop_and_reposition(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"No get task"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0.2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xy_speed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0.7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55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.open(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power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ep_gripper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.pause()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2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95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ep_servo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.moveto(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index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angle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80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time.sleep(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=-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0.5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xy_speed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0.7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ep_chassis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.move(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x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y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180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z_speed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/>
                  <a:ea typeface="JetBrains Mono"/>
                </a:rPr>
                <a:t>45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).wait_for_completed()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/>
                  <a:ea typeface="JetBrains Mono"/>
                </a:rPr>
                <a:t>"The End from Arm Robot"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E2F1DE70-5E1C-451B-B7B4-5FF3933B1760}"/>
                </a:ext>
              </a:extLst>
            </p:cNvPr>
            <p:cNvSpPr txBox="1"/>
            <p:nvPr/>
          </p:nvSpPr>
          <p:spPr>
            <a:xfrm>
              <a:off x="2512064" y="284825"/>
              <a:ext cx="4576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回到起始點，並將貨物移至無人車上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15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20346-E989-44A8-8A8C-3B362C7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FBD014-D874-4A8F-9096-4BFAD8CF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548" y="714753"/>
            <a:ext cx="4688281" cy="600164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"__main__"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robot1 = robot.Robot()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robot1.initialize(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conn_type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"sta"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"3JKDH6C001462K"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robot2 = robot.Robot()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robot2.initialize(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conn_type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"sta"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"3JKDH5D0017578"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track_line(robot1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"cargo-marker"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task = markers[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].info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markers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else None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markers.clear()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"task:"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task)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/>
                <a:ea typeface="JetBrains Mono"/>
              </a:rPr>
              <a:t># task = "2"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execute_task(robot2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task)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"go to specify place"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track_line(robot2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"arm-distance"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"arrived specify place"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catch_and_return(robot2)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"catch_and_return"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track_line(robot2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"arm-marker"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"arm_robot come back"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execute_task_back(robot2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task)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track_line(robot1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"cargo-marker"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"The End"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KeyboardInterrupt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"Emergency stop!"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robot1.close()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robot2.close()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"All robots closed"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EF117F-6311-4826-AE81-3D5A40CD5EF5}"/>
              </a:ext>
            </a:extLst>
          </p:cNvPr>
          <p:cNvSpPr txBox="1"/>
          <p:nvPr/>
        </p:nvSpPr>
        <p:spPr>
          <a:xfrm>
            <a:off x="3499776" y="136525"/>
            <a:ext cx="519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主程式，依照流程圖依序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執行上述的函數，完成任務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如遇到錯誤則會跳出錯誤通知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"Emergency stop!"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9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20346-E989-44A8-8A8C-3B362C7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AE2EE1-408B-41C6-B385-D22CC829E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" t="2797" r="7813"/>
          <a:stretch/>
        </p:blipFill>
        <p:spPr>
          <a:xfrm>
            <a:off x="4391934" y="136525"/>
            <a:ext cx="2669721" cy="66661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112CFD2-0D3C-45D0-996F-A1B32A127867}"/>
              </a:ext>
            </a:extLst>
          </p:cNvPr>
          <p:cNvSpPr txBox="1"/>
          <p:nvPr/>
        </p:nvSpPr>
        <p:spPr>
          <a:xfrm>
            <a:off x="613964" y="475535"/>
            <a:ext cx="2321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Mermaid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流程圖</a:t>
            </a:r>
          </a:p>
        </p:txBody>
      </p:sp>
      <p:pic>
        <p:nvPicPr>
          <p:cNvPr id="1026" name="Picture 2" descr="QR Code Image">
            <a:extLst>
              <a:ext uri="{FF2B5EF4-FFF2-40B4-BE49-F238E27FC236}">
                <a16:creationId xmlns:a16="http://schemas.microsoft.com/office/drawing/2014/main" id="{82433F0D-DFC8-4AE8-B618-5F809E60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65" y="1897510"/>
            <a:ext cx="2039711" cy="20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1DF7262-3F08-450A-A9E5-055F18A1B5E4}"/>
              </a:ext>
            </a:extLst>
          </p:cNvPr>
          <p:cNvSpPr txBox="1"/>
          <p:nvPr/>
        </p:nvSpPr>
        <p:spPr>
          <a:xfrm>
            <a:off x="8635719" y="4401731"/>
            <a:ext cx="1858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Code on GitHub</a:t>
            </a:r>
            <a:endParaRPr lang="zh-TW" altLang="en-US" sz="1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BF39F-35E5-4623-AD08-474674D7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756F8E-F29A-44CE-8A02-A5FED7A60F37}"/>
              </a:ext>
            </a:extLst>
          </p:cNvPr>
          <p:cNvSpPr txBox="1"/>
          <p:nvPr/>
        </p:nvSpPr>
        <p:spPr>
          <a:xfrm>
            <a:off x="4786988" y="2006444"/>
            <a:ext cx="26180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dirty="0">
                <a:latin typeface="Consolas" panose="020B0609020204030204" pitchFamily="49" charset="0"/>
              </a:rPr>
              <a:t>Q&amp;A</a:t>
            </a:r>
            <a:endParaRPr lang="zh-TW" altLang="en-US" sz="1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F061D59-D49E-4CBF-8408-20C9A6652E56}"/>
              </a:ext>
            </a:extLst>
          </p:cNvPr>
          <p:cNvSpPr/>
          <p:nvPr/>
        </p:nvSpPr>
        <p:spPr>
          <a:xfrm flipH="1">
            <a:off x="5463153" y="3921496"/>
            <a:ext cx="6728847" cy="2944678"/>
          </a:xfrm>
          <a:prstGeom prst="rt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D26394-3B4B-4FD9-8D12-C967B7C5D4B9}"/>
              </a:ext>
            </a:extLst>
          </p:cNvPr>
          <p:cNvSpPr txBox="1"/>
          <p:nvPr/>
        </p:nvSpPr>
        <p:spPr>
          <a:xfrm>
            <a:off x="1547812" y="714375"/>
            <a:ext cx="9096375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打造倉儲之智慧物流，藉由機械手臂及無人載具實現全自動化之倉儲存取及運輸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AC2816-CCE7-433F-A373-051008286E6D}"/>
              </a:ext>
            </a:extLst>
          </p:cNvPr>
          <p:cNvSpPr txBox="1"/>
          <p:nvPr/>
        </p:nvSpPr>
        <p:spPr>
          <a:xfrm>
            <a:off x="1198032" y="2059823"/>
            <a:ext cx="9795933" cy="253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我們希望可以結合過去所學之無人載具相關技術及知識，應用於這次物聯網期末專題中。現今生活中，智慧倉儲與智慧物流在物聯網中，與無人載具有著最直接的關係，並且有許多實際的應用案例。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智慧倉儲最主要的功能之一，就是可以自動存取所需要之物品。我們計劃使用機械手臂搭配鏡頭，透過鏡頭掃取視覺標籤，確認存取物品並前往夾取；物流方面則是使用無人載具運送物品，為了降低成本我們使用循跡方式作為最簡單之路線規劃，順利將物品送達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1B2DD0B-68DA-4CB3-A5BA-6BEAB8D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4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BF39F-35E5-4623-AD08-474674D7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756F8E-F29A-44CE-8A02-A5FED7A60F37}"/>
              </a:ext>
            </a:extLst>
          </p:cNvPr>
          <p:cNvSpPr txBox="1"/>
          <p:nvPr/>
        </p:nvSpPr>
        <p:spPr>
          <a:xfrm>
            <a:off x="922147" y="2828835"/>
            <a:ext cx="1034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Consolas" panose="020B0609020204030204" pitchFamily="49" charset="0"/>
              </a:rPr>
              <a:t>THANKS</a:t>
            </a:r>
            <a:r>
              <a:rPr lang="zh-TW" altLang="en-US" sz="7200" dirty="0">
                <a:latin typeface="Consolas" panose="020B0609020204030204" pitchFamily="49" charset="0"/>
              </a:rPr>
              <a:t> </a:t>
            </a:r>
            <a:r>
              <a:rPr lang="en-US" altLang="zh-TW" sz="7200" dirty="0">
                <a:latin typeface="Consolas" panose="020B0609020204030204" pitchFamily="49" charset="0"/>
              </a:rPr>
              <a:t>FOR</a:t>
            </a:r>
            <a:r>
              <a:rPr lang="zh-TW" altLang="en-US" sz="7200" dirty="0">
                <a:latin typeface="Consolas" panose="020B0609020204030204" pitchFamily="49" charset="0"/>
              </a:rPr>
              <a:t> </a:t>
            </a:r>
            <a:r>
              <a:rPr lang="en-US" altLang="zh-TW" sz="7200" dirty="0">
                <a:latin typeface="Consolas" panose="020B0609020204030204" pitchFamily="49" charset="0"/>
              </a:rPr>
              <a:t>LISTENING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65C897-6E2B-4970-8BE5-1C27D030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E8863F-294B-4C04-9703-1FF8A8404C67}"/>
              </a:ext>
            </a:extLst>
          </p:cNvPr>
          <p:cNvSpPr txBox="1"/>
          <p:nvPr/>
        </p:nvSpPr>
        <p:spPr>
          <a:xfrm>
            <a:off x="836720" y="689784"/>
            <a:ext cx="2057400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/>
              <a:t>Robomaster</a:t>
            </a:r>
            <a:r>
              <a:rPr lang="en-US" altLang="zh-TW" dirty="0"/>
              <a:t> EP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E4D7A4-2B51-4AB8-A42A-7F4DF5630E44}"/>
              </a:ext>
            </a:extLst>
          </p:cNvPr>
          <p:cNvSpPr txBox="1"/>
          <p:nvPr/>
        </p:nvSpPr>
        <p:spPr>
          <a:xfrm>
            <a:off x="836720" y="1440971"/>
            <a:ext cx="609452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Robomaster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設計的一款先進的教育機器人。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使用基於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Robomaster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SDK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進行控制，提供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運動控制，飛行控制，智慧識別，燈效設置，資料推送，視頻流和音訊流等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2" name="Picture 8" descr="alternate text">
            <a:extLst>
              <a:ext uri="{FF2B5EF4-FFF2-40B4-BE49-F238E27FC236}">
                <a16:creationId xmlns:a16="http://schemas.microsoft.com/office/drawing/2014/main" id="{9A52F2BC-0742-4D2B-A065-47D2CDED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9" b="94143" l="5714" r="95429">
                        <a14:foregroundMark x1="90000" y1="66286" x2="92000" y2="79143"/>
                        <a14:foregroundMark x1="53429" y1="89286" x2="53429" y2="89286"/>
                        <a14:foregroundMark x1="58857" y1="94143" x2="58857" y2="94143"/>
                        <a14:foregroundMark x1="95857" y1="70000" x2="95857" y2="70000"/>
                        <a14:foregroundMark x1="50000" y1="9000" x2="50000" y2="9000"/>
                        <a14:foregroundMark x1="51571" y1="5571" x2="51571" y2="5571"/>
                        <a14:foregroundMark x1="5714" y1="48286" x2="5714" y2="48286"/>
                        <a14:foregroundMark x1="16857" y1="86000" x2="16857" y2="86000"/>
                        <a14:foregroundMark x1="16143" y1="85429" x2="16143" y2="8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3007187"/>
            <a:ext cx="3034129" cy="30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ernate text">
            <a:extLst>
              <a:ext uri="{FF2B5EF4-FFF2-40B4-BE49-F238E27FC236}">
                <a16:creationId xmlns:a16="http://schemas.microsoft.com/office/drawing/2014/main" id="{B4026B5A-61E6-4718-A8CE-513C0409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43" b="91143" l="5857" r="91286">
                        <a14:foregroundMark x1="52571" y1="7571" x2="52571" y2="7571"/>
                        <a14:foregroundMark x1="65429" y1="6857" x2="65429" y2="6857"/>
                        <a14:foregroundMark x1="52714" y1="6286" x2="52714" y2="6286"/>
                        <a14:foregroundMark x1="65286" y1="6143" x2="65286" y2="6143"/>
                        <a14:foregroundMark x1="90143" y1="66286" x2="91000" y2="73571"/>
                        <a14:foregroundMark x1="91286" y1="68571" x2="91286" y2="68571"/>
                        <a14:foregroundMark x1="91000" y1="70143" x2="91000" y2="70143"/>
                        <a14:foregroundMark x1="52000" y1="91143" x2="58286" y2="91143"/>
                        <a14:foregroundMark x1="11143" y1="67286" x2="10857" y2="79286"/>
                        <a14:foregroundMark x1="6429" y1="72429" x2="6429" y2="72429"/>
                        <a14:foregroundMark x1="6000" y1="77571" x2="6000" y2="77571"/>
                        <a14:foregroundMark x1="5857" y1="73000" x2="5857" y2="73000"/>
                        <a14:foregroundMark x1="48571" y1="21143" x2="48571" y2="21143"/>
                        <a14:foregroundMark x1="52714" y1="21000" x2="52714" y2="21000"/>
                        <a14:foregroundMark x1="56429" y1="20714" x2="56429" y2="20714"/>
                        <a14:foregroundMark x1="57857" y1="20857" x2="57857" y2="20857"/>
                        <a14:foregroundMark x1="58429" y1="20571" x2="58429" y2="20571"/>
                        <a14:foregroundMark x1="34571" y1="20286" x2="42714" y2="20714"/>
                        <a14:foregroundMark x1="39857" y1="20000" x2="39857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136525"/>
            <a:ext cx="3034129" cy="30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04FD97-6422-41FE-92E9-CA1257851CE1}"/>
              </a:ext>
            </a:extLst>
          </p:cNvPr>
          <p:cNvSpPr txBox="1"/>
          <p:nvPr/>
        </p:nvSpPr>
        <p:spPr>
          <a:xfrm>
            <a:off x="835240" y="3768923"/>
            <a:ext cx="60960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麥克納姆輪：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個各含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個輥子的麥克納姆輪構成，可進行高精準度的全向運動。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配備強大的伺服馬達系統，實現精確靈活的操作。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兩軸機械雲台：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雲台轉動範圍可達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540° x 65°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，配搭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相機，讓機器人擁有廣闊視野。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紅外線深度離感測器：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 ~ 10 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的測距範圍內達到約為量程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的高測量精準度。</a:t>
            </a:r>
          </a:p>
        </p:txBody>
      </p:sp>
    </p:spTree>
    <p:extLst>
      <p:ext uri="{BB962C8B-B14F-4D97-AF65-F5344CB8AC3E}">
        <p14:creationId xmlns:p14="http://schemas.microsoft.com/office/powerpoint/2010/main" val="37701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B3C3B1-203F-4CC3-ABA4-519E7643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1C1B13-C076-408E-BAF2-92C02BB67CE2}"/>
              </a:ext>
            </a:extLst>
          </p:cNvPr>
          <p:cNvSpPr txBox="1"/>
          <p:nvPr/>
        </p:nvSpPr>
        <p:spPr>
          <a:xfrm>
            <a:off x="614778" y="670238"/>
            <a:ext cx="1240655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智慧中控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CE9752-CDEA-4625-9E30-9175F75461F2}"/>
              </a:ext>
            </a:extLst>
          </p:cNvPr>
          <p:cNvSpPr txBox="1"/>
          <p:nvPr/>
        </p:nvSpPr>
        <p:spPr>
          <a:xfrm>
            <a:off x="614778" y="1708925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擁有強大運算能力的智能中控，同時支援低延遲高清圖像傳輸、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智慧演算、平行編程開發等功能。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連線方式支援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Wi-Fi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和路由器連接，實現無縫資料傳輸和遠端控制。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C0BE9-B910-458D-AEE2-C2DEB988F8BF}"/>
              </a:ext>
            </a:extLst>
          </p:cNvPr>
          <p:cNvSpPr txBox="1"/>
          <p:nvPr/>
        </p:nvSpPr>
        <p:spPr>
          <a:xfrm>
            <a:off x="610674" y="356527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支援外接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Micro:Bit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、樹莓派等第三方開源硬件，同時支援通過人工智能晶片平台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Jetson Nano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進行模型訓練和場景識別</a:t>
            </a:r>
            <a:r>
              <a:rPr lang="zh-TW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。</a:t>
            </a:r>
            <a:endParaRPr lang="zh-TW" altLang="en-US" b="0" dirty="0">
              <a:effectLst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41C8524-2AD6-4240-8E85-CBB94213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3" y="4924578"/>
            <a:ext cx="1124490" cy="11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733AA40-9623-443D-A81B-9098C38D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03" y="4924578"/>
            <a:ext cx="1124490" cy="11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EC095484-DF03-425C-8D9B-72BEF4B5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03" y="4924578"/>
            <a:ext cx="1124490" cy="11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E3680BE7-2786-4D22-A478-6F6878D5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03" y="4924578"/>
            <a:ext cx="1124490" cy="11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3EBCFB6-8745-4981-B1C2-90E201903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55" b="95731" l="7529" r="92857">
                        <a14:foregroundMark x1="10618" y1="34483" x2="9073" y2="40558"/>
                        <a14:foregroundMark x1="60811" y1="8539" x2="46525" y2="19048"/>
                        <a14:foregroundMark x1="93629" y1="9688" x2="86873" y2="17898"/>
                        <a14:foregroundMark x1="61004" y1="5255" x2="61004" y2="5255"/>
                        <a14:foregroundMark x1="7722" y1="37931" x2="7722" y2="38588"/>
                        <a14:foregroundMark x1="16602" y1="91461" x2="32239" y2="94253"/>
                        <a14:foregroundMark x1="32239" y1="94253" x2="45560" y2="91790"/>
                        <a14:foregroundMark x1="45560" y1="91790" x2="49035" y2="90148"/>
                        <a14:foregroundMark x1="37645" y1="95731" x2="37645" y2="95731"/>
                        <a14:foregroundMark x1="33205" y1="59606" x2="33205" y2="59606"/>
                        <a14:foregroundMark x1="31081" y1="59606" x2="31081" y2="59606"/>
                        <a14:foregroundMark x1="23745" y1="55501" x2="23745" y2="55501"/>
                        <a14:foregroundMark x1="22973" y1="52217" x2="22973" y2="52217"/>
                        <a14:foregroundMark x1="23166" y1="51724" x2="23166" y2="51724"/>
                        <a14:foregroundMark x1="57336" y1="45977" x2="57336" y2="45977"/>
                        <a14:foregroundMark x1="59459" y1="46634" x2="59459" y2="46634"/>
                        <a14:foregroundMark x1="61197" y1="47126" x2="61197" y2="47126"/>
                        <a14:foregroundMark x1="61969" y1="46962" x2="61969" y2="46962"/>
                        <a14:foregroundMark x1="59459" y1="46470" x2="59459" y2="46470"/>
                        <a14:foregroundMark x1="55405" y1="45813" x2="55405" y2="45813"/>
                        <a14:foregroundMark x1="53089" y1="45320" x2="53089" y2="45320"/>
                        <a14:foregroundMark x1="51158" y1="45320" x2="51158" y2="45320"/>
                        <a14:foregroundMark x1="49614" y1="44828" x2="49614" y2="44828"/>
                        <a14:foregroundMark x1="51737" y1="44992" x2="51737" y2="44992"/>
                        <a14:foregroundMark x1="54826" y1="45649" x2="54826" y2="45649"/>
                        <a14:foregroundMark x1="59073" y1="46141" x2="59073" y2="46141"/>
                        <a14:foregroundMark x1="61004" y1="46634" x2="61004" y2="46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8698" y="1070348"/>
            <a:ext cx="3927003" cy="46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F4ED597-0F9B-4843-B9C5-7E5DD56BC3A9}"/>
              </a:ext>
            </a:extLst>
          </p:cNvPr>
          <p:cNvCxnSpPr>
            <a:cxnSpLocks/>
          </p:cNvCxnSpPr>
          <p:nvPr/>
        </p:nvCxnSpPr>
        <p:spPr>
          <a:xfrm>
            <a:off x="779280" y="5583208"/>
            <a:ext cx="39453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55161A6-CB93-4018-8CF4-CEB95E439105}"/>
              </a:ext>
            </a:extLst>
          </p:cNvPr>
          <p:cNvCxnSpPr>
            <a:cxnSpLocks/>
          </p:cNvCxnSpPr>
          <p:nvPr/>
        </p:nvCxnSpPr>
        <p:spPr>
          <a:xfrm>
            <a:off x="1350208" y="4494041"/>
            <a:ext cx="10241717" cy="4282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91D5820-BD27-4897-BFC2-17CEFF6D7AAE}"/>
              </a:ext>
            </a:extLst>
          </p:cNvPr>
          <p:cNvCxnSpPr>
            <a:cxnSpLocks/>
          </p:cNvCxnSpPr>
          <p:nvPr/>
        </p:nvCxnSpPr>
        <p:spPr>
          <a:xfrm>
            <a:off x="2203460" y="3848172"/>
            <a:ext cx="2732144" cy="203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D21A35-C3BE-41D1-8D13-F0B4A03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700" y="7143750"/>
            <a:ext cx="2743200" cy="365125"/>
          </a:xfrm>
        </p:spPr>
        <p:txBody>
          <a:bodyPr/>
          <a:lstStyle/>
          <a:p>
            <a:fld id="{49656F22-D608-4B4B-9975-FDFE0DE9BA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 descr="箱子图片_箱子素材_箱子高清图片_摄图网图片下载">
            <a:extLst>
              <a:ext uri="{FF2B5EF4-FFF2-40B4-BE49-F238E27FC236}">
                <a16:creationId xmlns:a16="http://schemas.microsoft.com/office/drawing/2014/main" id="{2AABB1D2-4B5F-4353-9841-1C779557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0000" l="10000" r="90000">
                        <a14:foregroundMark x1="22667" y1="58000" x2="22000" y2="73333"/>
                        <a14:foregroundMark x1="16667" y1="58333" x2="19000" y2="67333"/>
                        <a14:foregroundMark x1="50667" y1="10000" x2="47667" y2="10333"/>
                        <a14:foregroundMark x1="47667" y1="89667" x2="51333" y2="89333"/>
                        <a14:foregroundMark x1="49667" y1="6667" x2="4933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32" y="4541294"/>
            <a:ext cx="1342546" cy="134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語音泡泡: 圓角矩形 34">
            <a:extLst>
              <a:ext uri="{FF2B5EF4-FFF2-40B4-BE49-F238E27FC236}">
                <a16:creationId xmlns:a16="http://schemas.microsoft.com/office/drawing/2014/main" id="{E10C4F76-74D5-4D70-B0ED-1CA4C9AB9116}"/>
              </a:ext>
            </a:extLst>
          </p:cNvPr>
          <p:cNvSpPr/>
          <p:nvPr/>
        </p:nvSpPr>
        <p:spPr>
          <a:xfrm>
            <a:off x="9637902" y="2029744"/>
            <a:ext cx="2249298" cy="1144970"/>
          </a:xfrm>
          <a:prstGeom prst="wedgeRoundRectCallout">
            <a:avLst>
              <a:gd name="adj1" fmla="val -28470"/>
              <a:gd name="adj2" fmla="val 8511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載具讀取視覺標籤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確認目標物品</a:t>
            </a:r>
          </a:p>
        </p:txBody>
      </p:sp>
      <p:pic>
        <p:nvPicPr>
          <p:cNvPr id="49" name="Picture 10" descr="alternate text">
            <a:extLst>
              <a:ext uri="{FF2B5EF4-FFF2-40B4-BE49-F238E27FC236}">
                <a16:creationId xmlns:a16="http://schemas.microsoft.com/office/drawing/2014/main" id="{8D9F3E8E-9FBC-436B-8B27-C37C8FC8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71" b="90857" l="7000" r="91000">
                        <a14:foregroundMark x1="91000" y1="67714" x2="90429" y2="74286"/>
                        <a14:foregroundMark x1="10429" y1="67286" x2="10429" y2="80000"/>
                        <a14:foregroundMark x1="7000" y1="77571" x2="7000" y2="77571"/>
                        <a14:foregroundMark x1="65286" y1="8000" x2="65286" y2="8000"/>
                        <a14:foregroundMark x1="53000" y1="6857" x2="53000" y2="6857"/>
                        <a14:foregroundMark x1="65286" y1="6286" x2="65286" y2="6286"/>
                        <a14:foregroundMark x1="52571" y1="5714" x2="52571" y2="5714"/>
                        <a14:foregroundMark x1="59571" y1="90857" x2="50714" y2="90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05" y="3277727"/>
            <a:ext cx="2448323" cy="23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EEB0A5B-4AE0-4C80-B986-9E2870BCD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278" y1="28333" x2="36111" y2="30278"/>
                        <a14:backgroundMark x1="23333" y1="35000" x2="20278" y2="36667"/>
                        <a14:backgroundMark x1="62222" y1="25556" x2="76667" y2="32778"/>
                        <a14:backgroundMark x1="76667" y1="32778" x2="78056" y2="37500"/>
                        <a14:backgroundMark x1="48333" y1="36111" x2="30833" y2="48056"/>
                        <a14:backgroundMark x1="30833" y1="48056" x2="72778" y2="60278"/>
                        <a14:backgroundMark x1="72778" y1="60278" x2="63611" y2="42222"/>
                        <a14:backgroundMark x1="63611" y1="42222" x2="50000" y2="30833"/>
                        <a14:backgroundMark x1="50000" y1="30833" x2="49722" y2="3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911" y="-422185"/>
            <a:ext cx="2780861" cy="278086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08747889-3224-42C8-9C22-B97E561F1276}"/>
              </a:ext>
            </a:extLst>
          </p:cNvPr>
          <p:cNvSpPr/>
          <p:nvPr/>
        </p:nvSpPr>
        <p:spPr>
          <a:xfrm>
            <a:off x="6566985" y="506580"/>
            <a:ext cx="1868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</a:t>
            </a:r>
            <a:endParaRPr lang="zh-TW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6B711A25-B9FD-499E-9290-B68212F8DDA9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5772411" y="1756413"/>
            <a:ext cx="1909629" cy="151462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C3C81EB3-0A31-4D38-80AA-F334E8E707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63437" y="1918923"/>
            <a:ext cx="2415889" cy="1674410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5F3277F-BA81-4CC2-A6DB-079205ABC4E1}"/>
              </a:ext>
            </a:extLst>
          </p:cNvPr>
          <p:cNvSpPr txBox="1"/>
          <p:nvPr/>
        </p:nvSpPr>
        <p:spPr>
          <a:xfrm>
            <a:off x="766052" y="5625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實驗流程圖：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投影片編號版面配置區 60">
            <a:extLst>
              <a:ext uri="{FF2B5EF4-FFF2-40B4-BE49-F238E27FC236}">
                <a16:creationId xmlns:a16="http://schemas.microsoft.com/office/drawing/2014/main" id="{DDD3FDB6-2FF4-41D3-9E03-208D5F789A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2" descr="箱子图片_箱子素材_箱子高清图片_摄图网图片下载">
            <a:extLst>
              <a:ext uri="{FF2B5EF4-FFF2-40B4-BE49-F238E27FC236}">
                <a16:creationId xmlns:a16="http://schemas.microsoft.com/office/drawing/2014/main" id="{FD29224B-9D38-4C09-9E40-D22AED92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0000" l="10000" r="90000">
                        <a14:foregroundMark x1="22667" y1="58000" x2="22000" y2="73333"/>
                        <a14:foregroundMark x1="16667" y1="58333" x2="19000" y2="67333"/>
                        <a14:foregroundMark x1="50667" y1="10000" x2="47667" y2="10333"/>
                        <a14:foregroundMark x1="47667" y1="89667" x2="51333" y2="89333"/>
                        <a14:foregroundMark x1="49667" y1="6667" x2="4933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08" y="3191913"/>
            <a:ext cx="904283" cy="9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2251453-B8B5-4701-812E-68F1E8CFF8CF}"/>
              </a:ext>
            </a:extLst>
          </p:cNvPr>
          <p:cNvCxnSpPr>
            <a:cxnSpLocks/>
          </p:cNvCxnSpPr>
          <p:nvPr/>
        </p:nvCxnSpPr>
        <p:spPr>
          <a:xfrm>
            <a:off x="4889055" y="4051351"/>
            <a:ext cx="788746" cy="6368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FEACA8F-235E-42EF-AEDF-02373CBE9812}"/>
              </a:ext>
            </a:extLst>
          </p:cNvPr>
          <p:cNvCxnSpPr>
            <a:cxnSpLocks/>
          </p:cNvCxnSpPr>
          <p:nvPr/>
        </p:nvCxnSpPr>
        <p:spPr>
          <a:xfrm flipV="1">
            <a:off x="4724615" y="4695380"/>
            <a:ext cx="953186" cy="8878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8" descr="alternate text">
            <a:extLst>
              <a:ext uri="{FF2B5EF4-FFF2-40B4-BE49-F238E27FC236}">
                <a16:creationId xmlns:a16="http://schemas.microsoft.com/office/drawing/2014/main" id="{AFA9D0F7-E213-49F1-9EA3-3CB42E52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43" b="92286" l="5286" r="94429">
                        <a14:foregroundMark x1="47714" y1="8143" x2="54714" y2="8143"/>
                        <a14:foregroundMark x1="90429" y1="66429" x2="90857" y2="80000"/>
                        <a14:foregroundMark x1="94714" y1="66571" x2="94571" y2="75143"/>
                        <a14:foregroundMark x1="5286" y1="47857" x2="5286" y2="47857"/>
                        <a14:foregroundMark x1="71286" y1="44000" x2="71286" y2="44000"/>
                        <a14:foregroundMark x1="76571" y1="43286" x2="76571" y2="43286"/>
                        <a14:foregroundMark x1="75000" y1="43143" x2="77714" y2="43429"/>
                        <a14:foregroundMark x1="76429" y1="42857" x2="76429" y2="42857"/>
                        <a14:foregroundMark x1="54000" y1="90000" x2="63143" y2="92286"/>
                        <a14:foregroundMark x1="94286" y1="79000" x2="94286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35" y="3468542"/>
            <a:ext cx="1823150" cy="18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競技對戰（手控）賽競賽規則與評分標準">
            <a:extLst>
              <a:ext uri="{FF2B5EF4-FFF2-40B4-BE49-F238E27FC236}">
                <a16:creationId xmlns:a16="http://schemas.microsoft.com/office/drawing/2014/main" id="{4B285A77-D2EC-4C98-B709-1B424F38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17" y="4369786"/>
            <a:ext cx="703859" cy="7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B4FE3427-CFB5-47D2-9D78-278E13700EFB}"/>
              </a:ext>
            </a:extLst>
          </p:cNvPr>
          <p:cNvSpPr/>
          <p:nvPr/>
        </p:nvSpPr>
        <p:spPr>
          <a:xfrm>
            <a:off x="6631186" y="2909191"/>
            <a:ext cx="1979414" cy="9478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將目標資訊傳輸給機械手臂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2" name="Picture 8" descr="alternate text">
            <a:extLst>
              <a:ext uri="{FF2B5EF4-FFF2-40B4-BE49-F238E27FC236}">
                <a16:creationId xmlns:a16="http://schemas.microsoft.com/office/drawing/2014/main" id="{CFEC1E16-13A5-4D44-8E41-E9592174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43" b="92286" l="5286" r="94429">
                        <a14:foregroundMark x1="47714" y1="8143" x2="54714" y2="8143"/>
                        <a14:foregroundMark x1="90429" y1="66429" x2="90857" y2="80000"/>
                        <a14:foregroundMark x1="94714" y1="66571" x2="94571" y2="75143"/>
                        <a14:foregroundMark x1="5286" y1="47857" x2="5286" y2="47857"/>
                        <a14:foregroundMark x1="71286" y1="44000" x2="71286" y2="44000"/>
                        <a14:foregroundMark x1="76571" y1="43286" x2="76571" y2="43286"/>
                        <a14:foregroundMark x1="75000" y1="43143" x2="77714" y2="43429"/>
                        <a14:foregroundMark x1="76429" y1="42857" x2="76429" y2="42857"/>
                        <a14:foregroundMark x1="54000" y1="90000" x2="63143" y2="92286"/>
                        <a14:foregroundMark x1="94286" y1="79000" x2="94286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03" y="3506774"/>
            <a:ext cx="1761175" cy="17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語音泡泡: 圓角矩形 82">
            <a:extLst>
              <a:ext uri="{FF2B5EF4-FFF2-40B4-BE49-F238E27FC236}">
                <a16:creationId xmlns:a16="http://schemas.microsoft.com/office/drawing/2014/main" id="{FDD63B14-9A10-448E-937B-C65AA88349E3}"/>
              </a:ext>
            </a:extLst>
          </p:cNvPr>
          <p:cNvSpPr/>
          <p:nvPr/>
        </p:nvSpPr>
        <p:spPr>
          <a:xfrm>
            <a:off x="3203559" y="1525729"/>
            <a:ext cx="2249298" cy="1144970"/>
          </a:xfrm>
          <a:prstGeom prst="wedgeRoundRectCallout">
            <a:avLst>
              <a:gd name="adj1" fmla="val 14946"/>
              <a:gd name="adj2" fmla="val 7968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機械手臂根據目標資訊選擇路線</a:t>
            </a:r>
          </a:p>
        </p:txBody>
      </p:sp>
      <p:pic>
        <p:nvPicPr>
          <p:cNvPr id="84" name="Picture 8" descr="alternate text">
            <a:extLst>
              <a:ext uri="{FF2B5EF4-FFF2-40B4-BE49-F238E27FC236}">
                <a16:creationId xmlns:a16="http://schemas.microsoft.com/office/drawing/2014/main" id="{14252648-9506-40C6-A733-86EA4FAC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43" b="92286" l="5286" r="94429">
                        <a14:foregroundMark x1="47714" y1="8143" x2="54714" y2="8143"/>
                        <a14:foregroundMark x1="90429" y1="66429" x2="90857" y2="80000"/>
                        <a14:foregroundMark x1="94714" y1="66571" x2="94571" y2="75143"/>
                        <a14:foregroundMark x1="5286" y1="47857" x2="5286" y2="47857"/>
                        <a14:foregroundMark x1="71286" y1="44000" x2="71286" y2="44000"/>
                        <a14:foregroundMark x1="76571" y1="43286" x2="76571" y2="43286"/>
                        <a14:foregroundMark x1="75000" y1="43143" x2="77714" y2="43429"/>
                        <a14:foregroundMark x1="76429" y1="42857" x2="76429" y2="42857"/>
                        <a14:foregroundMark x1="54000" y1="90000" x2="63143" y2="92286"/>
                        <a14:foregroundMark x1="94286" y1="79000" x2="94286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88" y="4949316"/>
            <a:ext cx="997641" cy="10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alternate text">
            <a:extLst>
              <a:ext uri="{FF2B5EF4-FFF2-40B4-BE49-F238E27FC236}">
                <a16:creationId xmlns:a16="http://schemas.microsoft.com/office/drawing/2014/main" id="{0DE1989C-8DBB-43F1-8046-0E37E63D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43" b="92286" l="5286" r="94429">
                        <a14:foregroundMark x1="47714" y1="8143" x2="54714" y2="8143"/>
                        <a14:foregroundMark x1="90429" y1="66429" x2="90857" y2="80000"/>
                        <a14:foregroundMark x1="94714" y1="66571" x2="94571" y2="75143"/>
                        <a14:foregroundMark x1="5286" y1="47857" x2="5286" y2="47857"/>
                        <a14:foregroundMark x1="71286" y1="44000" x2="71286" y2="44000"/>
                        <a14:foregroundMark x1="76571" y1="43286" x2="76571" y2="43286"/>
                        <a14:foregroundMark x1="75000" y1="43143" x2="77714" y2="43429"/>
                        <a14:foregroundMark x1="76429" y1="42857" x2="76429" y2="42857"/>
                        <a14:foregroundMark x1="54000" y1="90000" x2="63143" y2="92286"/>
                        <a14:foregroundMark x1="94286" y1="79000" x2="94286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17" y="4091747"/>
            <a:ext cx="997641" cy="10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alternate text">
            <a:extLst>
              <a:ext uri="{FF2B5EF4-FFF2-40B4-BE49-F238E27FC236}">
                <a16:creationId xmlns:a16="http://schemas.microsoft.com/office/drawing/2014/main" id="{AD4498FF-93EA-4440-8421-A635A1F7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43" b="92286" l="5286" r="94429">
                        <a14:foregroundMark x1="47714" y1="8143" x2="54714" y2="8143"/>
                        <a14:foregroundMark x1="90429" y1="66429" x2="90857" y2="80000"/>
                        <a14:foregroundMark x1="94714" y1="66571" x2="94571" y2="75143"/>
                        <a14:foregroundMark x1="5286" y1="47857" x2="5286" y2="47857"/>
                        <a14:foregroundMark x1="71286" y1="44000" x2="71286" y2="44000"/>
                        <a14:foregroundMark x1="76571" y1="43286" x2="76571" y2="43286"/>
                        <a14:foregroundMark x1="75000" y1="43143" x2="77714" y2="43429"/>
                        <a14:foregroundMark x1="76429" y1="42857" x2="76429" y2="42857"/>
                        <a14:foregroundMark x1="54000" y1="90000" x2="63143" y2="92286"/>
                        <a14:foregroundMark x1="94286" y1="79000" x2="94286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77" y="3238099"/>
            <a:ext cx="997641" cy="10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8900B4CD-6C8A-4A98-8D1D-D5969671DAC9}"/>
              </a:ext>
            </a:extLst>
          </p:cNvPr>
          <p:cNvSpPr/>
          <p:nvPr/>
        </p:nvSpPr>
        <p:spPr>
          <a:xfrm>
            <a:off x="3753899" y="3062796"/>
            <a:ext cx="1240567" cy="3080552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2" descr="箱子图片_箱子素材_箱子高清图片_摄图网图片下载">
            <a:extLst>
              <a:ext uri="{FF2B5EF4-FFF2-40B4-BE49-F238E27FC236}">
                <a16:creationId xmlns:a16="http://schemas.microsoft.com/office/drawing/2014/main" id="{FB8F9A0A-6CCC-4965-BF5B-FD9C0377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0000" l="10000" r="90000">
                        <a14:foregroundMark x1="22667" y1="58000" x2="22000" y2="73333"/>
                        <a14:foregroundMark x1="16667" y1="58333" x2="19000" y2="67333"/>
                        <a14:foregroundMark x1="50667" y1="10000" x2="47667" y2="10333"/>
                        <a14:foregroundMark x1="47667" y1="89667" x2="51333" y2="89333"/>
                        <a14:foregroundMark x1="49667" y1="6667" x2="4933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7" y="3796601"/>
            <a:ext cx="1078643" cy="107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語音泡泡: 圓角矩形 88">
            <a:extLst>
              <a:ext uri="{FF2B5EF4-FFF2-40B4-BE49-F238E27FC236}">
                <a16:creationId xmlns:a16="http://schemas.microsoft.com/office/drawing/2014/main" id="{D37954FD-E997-4722-8417-70218F0B1AA5}"/>
              </a:ext>
            </a:extLst>
          </p:cNvPr>
          <p:cNvSpPr/>
          <p:nvPr/>
        </p:nvSpPr>
        <p:spPr>
          <a:xfrm>
            <a:off x="351207" y="1774110"/>
            <a:ext cx="2249298" cy="1144970"/>
          </a:xfrm>
          <a:prstGeom prst="wedgeRoundRectCallout">
            <a:avLst>
              <a:gd name="adj1" fmla="val 24024"/>
              <a:gd name="adj2" fmla="val 72711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機械手臂於路線中夾取物品</a:t>
            </a:r>
          </a:p>
        </p:txBody>
      </p:sp>
    </p:spTree>
    <p:extLst>
      <p:ext uri="{BB962C8B-B14F-4D97-AF65-F5344CB8AC3E}">
        <p14:creationId xmlns:p14="http://schemas.microsoft.com/office/powerpoint/2010/main" val="33717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D21A35-C3BE-41D1-8D13-F0B4A03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700" y="7143750"/>
            <a:ext cx="2743200" cy="365125"/>
          </a:xfrm>
        </p:spPr>
        <p:txBody>
          <a:bodyPr/>
          <a:lstStyle/>
          <a:p>
            <a:fld id="{49656F22-D608-4B4B-9975-FDFE0DE9BAFE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1DCB0A5-9C72-4C0A-89F7-B7D2ECD18DA8}"/>
              </a:ext>
            </a:extLst>
          </p:cNvPr>
          <p:cNvGrpSpPr/>
          <p:nvPr/>
        </p:nvGrpSpPr>
        <p:grpSpPr>
          <a:xfrm>
            <a:off x="-843379" y="3709155"/>
            <a:ext cx="12269558" cy="1174749"/>
            <a:chOff x="56656" y="4071462"/>
            <a:chExt cx="9855636" cy="1164203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642DD2D-4B00-4DD4-B383-968E4AFAF4EF}"/>
                </a:ext>
              </a:extLst>
            </p:cNvPr>
            <p:cNvCxnSpPr>
              <a:cxnSpLocks/>
            </p:cNvCxnSpPr>
            <p:nvPr/>
          </p:nvCxnSpPr>
          <p:spPr>
            <a:xfrm>
              <a:off x="56656" y="4179656"/>
              <a:ext cx="6584967" cy="522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A673D83-CE34-4305-805E-08C5B6A974AE}"/>
                </a:ext>
              </a:extLst>
            </p:cNvPr>
            <p:cNvCxnSpPr>
              <a:cxnSpLocks/>
            </p:cNvCxnSpPr>
            <p:nvPr/>
          </p:nvCxnSpPr>
          <p:spPr>
            <a:xfrm>
              <a:off x="6087993" y="4071462"/>
              <a:ext cx="572604" cy="6308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8AE8C39-AF32-40B4-884D-380FB54C1A03}"/>
                </a:ext>
              </a:extLst>
            </p:cNvPr>
            <p:cNvCxnSpPr>
              <a:cxnSpLocks/>
            </p:cNvCxnSpPr>
            <p:nvPr/>
          </p:nvCxnSpPr>
          <p:spPr>
            <a:xfrm>
              <a:off x="6063817" y="4071462"/>
              <a:ext cx="1415443" cy="2138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C81AE94-B6BE-4F19-A5EC-2194A8836EC0}"/>
                </a:ext>
              </a:extLst>
            </p:cNvPr>
            <p:cNvCxnSpPr>
              <a:cxnSpLocks/>
            </p:cNvCxnSpPr>
            <p:nvPr/>
          </p:nvCxnSpPr>
          <p:spPr>
            <a:xfrm>
              <a:off x="7462935" y="4285263"/>
              <a:ext cx="943988" cy="9504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198CDE4-131B-4B0E-97F6-6F61E0D28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4432" y="4816316"/>
              <a:ext cx="1537860" cy="4193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語音泡泡: 圓角矩形 34">
            <a:extLst>
              <a:ext uri="{FF2B5EF4-FFF2-40B4-BE49-F238E27FC236}">
                <a16:creationId xmlns:a16="http://schemas.microsoft.com/office/drawing/2014/main" id="{E10C4F76-74D5-4D70-B0ED-1CA4C9AB9116}"/>
              </a:ext>
            </a:extLst>
          </p:cNvPr>
          <p:cNvSpPr/>
          <p:nvPr/>
        </p:nvSpPr>
        <p:spPr>
          <a:xfrm>
            <a:off x="1625727" y="5088217"/>
            <a:ext cx="2554098" cy="1144970"/>
          </a:xfrm>
          <a:prstGeom prst="wedgeRoundRectCallout">
            <a:avLst>
              <a:gd name="adj1" fmla="val 26796"/>
              <a:gd name="adj2" fmla="val -753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機械手臂夾取貨物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放置於載具上</a:t>
            </a:r>
          </a:p>
        </p:txBody>
      </p:sp>
      <p:sp>
        <p:nvSpPr>
          <p:cNvPr id="39" name="語音泡泡: 圓角矩形 38">
            <a:extLst>
              <a:ext uri="{FF2B5EF4-FFF2-40B4-BE49-F238E27FC236}">
                <a16:creationId xmlns:a16="http://schemas.microsoft.com/office/drawing/2014/main" id="{5E3948C8-9F06-49AA-BF5A-230D44E5B450}"/>
              </a:ext>
            </a:extLst>
          </p:cNvPr>
          <p:cNvSpPr/>
          <p:nvPr/>
        </p:nvSpPr>
        <p:spPr>
          <a:xfrm>
            <a:off x="5638707" y="4885438"/>
            <a:ext cx="2554098" cy="1144970"/>
          </a:xfrm>
          <a:prstGeom prst="wedgeRoundRectCallout">
            <a:avLst>
              <a:gd name="adj1" fmla="val 27342"/>
              <a:gd name="adj2" fmla="val -8175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載具沿指定地面標記路線前進</a:t>
            </a:r>
          </a:p>
        </p:txBody>
      </p:sp>
      <p:sp>
        <p:nvSpPr>
          <p:cNvPr id="40" name="語音泡泡: 圓角矩形 39">
            <a:extLst>
              <a:ext uri="{FF2B5EF4-FFF2-40B4-BE49-F238E27FC236}">
                <a16:creationId xmlns:a16="http://schemas.microsoft.com/office/drawing/2014/main" id="{01F14B3D-FEA2-43C6-B290-8E0C1F1D5350}"/>
              </a:ext>
            </a:extLst>
          </p:cNvPr>
          <p:cNvSpPr/>
          <p:nvPr/>
        </p:nvSpPr>
        <p:spPr>
          <a:xfrm>
            <a:off x="9293523" y="5065561"/>
            <a:ext cx="2554098" cy="1190281"/>
          </a:xfrm>
          <a:prstGeom prst="wedgeRoundRectCallout">
            <a:avLst>
              <a:gd name="adj1" fmla="val 16711"/>
              <a:gd name="adj2" fmla="val -6858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貨物送達指定地點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0916A99-6866-4144-B462-E6768249C35B}"/>
              </a:ext>
            </a:extLst>
          </p:cNvPr>
          <p:cNvCxnSpPr/>
          <p:nvPr/>
        </p:nvCxnSpPr>
        <p:spPr>
          <a:xfrm>
            <a:off x="2579239" y="3050924"/>
            <a:ext cx="323537" cy="2764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>
            <a:extLst>
              <a:ext uri="{FF2B5EF4-FFF2-40B4-BE49-F238E27FC236}">
                <a16:creationId xmlns:a16="http://schemas.microsoft.com/office/drawing/2014/main" id="{3EEB0A5B-4AE0-4C80-B986-9E2870BC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278" y1="28333" x2="36111" y2="30278"/>
                        <a14:backgroundMark x1="23333" y1="35000" x2="20278" y2="36667"/>
                        <a14:backgroundMark x1="62222" y1="25556" x2="76667" y2="32778"/>
                        <a14:backgroundMark x1="76667" y1="32778" x2="78056" y2="37500"/>
                        <a14:backgroundMark x1="48333" y1="36111" x2="30833" y2="48056"/>
                        <a14:backgroundMark x1="30833" y1="48056" x2="72778" y2="60278"/>
                        <a14:backgroundMark x1="72778" y1="60278" x2="63611" y2="42222"/>
                        <a14:backgroundMark x1="63611" y1="42222" x2="50000" y2="30833"/>
                        <a14:backgroundMark x1="50000" y1="30833" x2="49722" y2="3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2550" y="-276399"/>
            <a:ext cx="2780861" cy="278086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08747889-3224-42C8-9C22-B97E561F1276}"/>
              </a:ext>
            </a:extLst>
          </p:cNvPr>
          <p:cNvSpPr/>
          <p:nvPr/>
        </p:nvSpPr>
        <p:spPr>
          <a:xfrm>
            <a:off x="5273624" y="652366"/>
            <a:ext cx="1868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</a:t>
            </a:r>
            <a:endParaRPr lang="zh-TW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663AE583-7134-4F5A-AC93-A82540F74667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 flipH="1" flipV="1">
            <a:off x="2916290" y="645682"/>
            <a:ext cx="1620957" cy="2697541"/>
          </a:xfrm>
          <a:prstGeom prst="curvedConnector2">
            <a:avLst/>
          </a:prstGeom>
          <a:ln w="381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6B711A25-B9FD-499E-9290-B68212F8DD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2979" y="1836361"/>
            <a:ext cx="1124942" cy="821576"/>
          </a:xfrm>
          <a:prstGeom prst="curvedConnector3">
            <a:avLst/>
          </a:prstGeom>
          <a:ln w="381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C3C81EB3-0A31-4D38-80AA-F334E8E707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7659" y="1771529"/>
            <a:ext cx="771031" cy="694836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30339C73-2DC6-42BE-AC20-2862F7A6A0F1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>
            <a:off x="7543411" y="1114032"/>
            <a:ext cx="2937128" cy="2506906"/>
          </a:xfrm>
          <a:prstGeom prst="curvedConnector3">
            <a:avLst/>
          </a:prstGeom>
          <a:ln w="381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5F3277F-BA81-4CC2-A6DB-079205ABC4E1}"/>
              </a:ext>
            </a:extLst>
          </p:cNvPr>
          <p:cNvSpPr txBox="1"/>
          <p:nvPr/>
        </p:nvSpPr>
        <p:spPr>
          <a:xfrm>
            <a:off x="766052" y="5625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實驗流程圖：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15FE767-8A40-418A-AE21-BFC048940D48}"/>
              </a:ext>
            </a:extLst>
          </p:cNvPr>
          <p:cNvSpPr txBox="1"/>
          <p:nvPr/>
        </p:nvSpPr>
        <p:spPr>
          <a:xfrm>
            <a:off x="3127267" y="2576565"/>
            <a:ext cx="169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超音波檢測物品是否放置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投影片編號版面配置區 60">
            <a:extLst>
              <a:ext uri="{FF2B5EF4-FFF2-40B4-BE49-F238E27FC236}">
                <a16:creationId xmlns:a16="http://schemas.microsoft.com/office/drawing/2014/main" id="{DDD3FDB6-2FF4-41D3-9E03-208D5F789A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68" name="Picture 8" descr="alternate text">
            <a:extLst>
              <a:ext uri="{FF2B5EF4-FFF2-40B4-BE49-F238E27FC236}">
                <a16:creationId xmlns:a16="http://schemas.microsoft.com/office/drawing/2014/main" id="{EA93BDA5-8CF5-4241-80A8-994FF13F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43" b="92286" l="5286" r="94429">
                        <a14:foregroundMark x1="47714" y1="8143" x2="54714" y2="8143"/>
                        <a14:foregroundMark x1="90429" y1="66429" x2="90857" y2="80000"/>
                        <a14:foregroundMark x1="94714" y1="66571" x2="94571" y2="75143"/>
                        <a14:foregroundMark x1="5286" y1="47857" x2="5286" y2="47857"/>
                        <a14:foregroundMark x1="71286" y1="44000" x2="71286" y2="44000"/>
                        <a14:foregroundMark x1="76571" y1="43286" x2="76571" y2="43286"/>
                        <a14:foregroundMark x1="75000" y1="43143" x2="77714" y2="43429"/>
                        <a14:foregroundMark x1="76429" y1="42857" x2="76429" y2="42857"/>
                        <a14:foregroundMark x1="54000" y1="90000" x2="63143" y2="92286"/>
                        <a14:foregroundMark x1="94286" y1="79000" x2="94286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31704" y="2804930"/>
            <a:ext cx="1892588" cy="16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箱子图片_箱子素材_箱子高清图片_摄图网图片下载">
            <a:extLst>
              <a:ext uri="{FF2B5EF4-FFF2-40B4-BE49-F238E27FC236}">
                <a16:creationId xmlns:a16="http://schemas.microsoft.com/office/drawing/2014/main" id="{FB8F9A0A-6CCC-4965-BF5B-FD9C0377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0000" l="10000" r="90000">
                        <a14:foregroundMark x1="22667" y1="58000" x2="22000" y2="73333"/>
                        <a14:foregroundMark x1="16667" y1="58333" x2="19000" y2="67333"/>
                        <a14:foregroundMark x1="50667" y1="10000" x2="47667" y2="10333"/>
                        <a14:foregroundMark x1="47667" y1="89667" x2="51333" y2="89333"/>
                        <a14:foregroundMark x1="49667" y1="6667" x2="4933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41" y="3278563"/>
            <a:ext cx="730888" cy="7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6FC7D69-2D2B-42CE-8800-13EBCD5F68E0}"/>
              </a:ext>
            </a:extLst>
          </p:cNvPr>
          <p:cNvCxnSpPr>
            <a:cxnSpLocks/>
          </p:cNvCxnSpPr>
          <p:nvPr/>
        </p:nvCxnSpPr>
        <p:spPr>
          <a:xfrm>
            <a:off x="389248" y="3418655"/>
            <a:ext cx="744296" cy="542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4A42E3B-0507-4033-A551-10FFC55B1AA7}"/>
              </a:ext>
            </a:extLst>
          </p:cNvPr>
          <p:cNvCxnSpPr>
            <a:cxnSpLocks/>
          </p:cNvCxnSpPr>
          <p:nvPr/>
        </p:nvCxnSpPr>
        <p:spPr>
          <a:xfrm flipH="1">
            <a:off x="700988" y="3925197"/>
            <a:ext cx="393195" cy="575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B701488-D9E6-412E-8A15-27BE929EFDAB}"/>
              </a:ext>
            </a:extLst>
          </p:cNvPr>
          <p:cNvCxnSpPr>
            <a:cxnSpLocks/>
          </p:cNvCxnSpPr>
          <p:nvPr/>
        </p:nvCxnSpPr>
        <p:spPr>
          <a:xfrm flipH="1">
            <a:off x="-378018" y="4504308"/>
            <a:ext cx="1114579" cy="107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075E207-9E6D-4EC3-92EC-0AA9F55A1316}"/>
              </a:ext>
            </a:extLst>
          </p:cNvPr>
          <p:cNvCxnSpPr>
            <a:cxnSpLocks/>
          </p:cNvCxnSpPr>
          <p:nvPr/>
        </p:nvCxnSpPr>
        <p:spPr>
          <a:xfrm flipH="1" flipV="1">
            <a:off x="-568463" y="3363432"/>
            <a:ext cx="1002840" cy="68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10" descr="alternate text">
            <a:extLst>
              <a:ext uri="{FF2B5EF4-FFF2-40B4-BE49-F238E27FC236}">
                <a16:creationId xmlns:a16="http://schemas.microsoft.com/office/drawing/2014/main" id="{915BAE35-888F-49C0-9FD8-2EC3B0DB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71" b="90857" l="7000" r="91000">
                        <a14:foregroundMark x1="91000" y1="67714" x2="90429" y2="74286"/>
                        <a14:foregroundMark x1="10429" y1="67286" x2="10429" y2="80000"/>
                        <a14:foregroundMark x1="7000" y1="77571" x2="7000" y2="77571"/>
                        <a14:foregroundMark x1="65286" y1="8000" x2="65286" y2="8000"/>
                        <a14:foregroundMark x1="53000" y1="6857" x2="53000" y2="6857"/>
                        <a14:foregroundMark x1="65286" y1="6286" x2="65286" y2="6286"/>
                        <a14:foregroundMark x1="52571" y1="5714" x2="52571" y2="5714"/>
                        <a14:foregroundMark x1="59571" y1="90857" x2="50714" y2="90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8583" y="2859322"/>
            <a:ext cx="1526564" cy="16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箱子图片_箱子素材_箱子高清图片_摄图网图片下载">
            <a:extLst>
              <a:ext uri="{FF2B5EF4-FFF2-40B4-BE49-F238E27FC236}">
                <a16:creationId xmlns:a16="http://schemas.microsoft.com/office/drawing/2014/main" id="{84C1813F-47FE-4DF2-9EFD-0AC400AE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0000" l="10000" r="90000">
                        <a14:foregroundMark x1="22667" y1="58000" x2="22000" y2="73333"/>
                        <a14:foregroundMark x1="16667" y1="58333" x2="19000" y2="67333"/>
                        <a14:foregroundMark x1="50667" y1="10000" x2="47667" y2="10333"/>
                        <a14:foregroundMark x1="47667" y1="89667" x2="51333" y2="89333"/>
                        <a14:foregroundMark x1="49667" y1="6667" x2="4933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964">
            <a:off x="7364826" y="3405761"/>
            <a:ext cx="517223" cy="5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群組 77">
            <a:extLst>
              <a:ext uri="{FF2B5EF4-FFF2-40B4-BE49-F238E27FC236}">
                <a16:creationId xmlns:a16="http://schemas.microsoft.com/office/drawing/2014/main" id="{F1C95908-687B-49BF-B075-3471901907F5}"/>
              </a:ext>
            </a:extLst>
          </p:cNvPr>
          <p:cNvGrpSpPr/>
          <p:nvPr/>
        </p:nvGrpSpPr>
        <p:grpSpPr>
          <a:xfrm>
            <a:off x="10321057" y="3259526"/>
            <a:ext cx="1526564" cy="1624378"/>
            <a:chOff x="5393132" y="2465900"/>
            <a:chExt cx="2219396" cy="2361603"/>
          </a:xfrm>
        </p:grpSpPr>
        <p:pic>
          <p:nvPicPr>
            <p:cNvPr id="79" name="Picture 10" descr="alternate text">
              <a:extLst>
                <a:ext uri="{FF2B5EF4-FFF2-40B4-BE49-F238E27FC236}">
                  <a16:creationId xmlns:a16="http://schemas.microsoft.com/office/drawing/2014/main" id="{CFC219A1-EC1F-420E-B3A8-806C17E4A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571" b="90857" l="7000" r="91000">
                          <a14:foregroundMark x1="91000" y1="67714" x2="90429" y2="74286"/>
                          <a14:foregroundMark x1="10429" y1="67286" x2="10429" y2="80000"/>
                          <a14:foregroundMark x1="7000" y1="77571" x2="7000" y2="77571"/>
                          <a14:foregroundMark x1="65286" y1="8000" x2="65286" y2="8000"/>
                          <a14:foregroundMark x1="53000" y1="6857" x2="53000" y2="6857"/>
                          <a14:foregroundMark x1="65286" y1="6286" x2="65286" y2="6286"/>
                          <a14:foregroundMark x1="52571" y1="5714" x2="52571" y2="5714"/>
                          <a14:foregroundMark x1="59571" y1="90857" x2="50714" y2="90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93132" y="2465900"/>
              <a:ext cx="2219396" cy="236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箱子图片_箱子素材_箱子高清图片_摄图网图片下载">
              <a:extLst>
                <a:ext uri="{FF2B5EF4-FFF2-40B4-BE49-F238E27FC236}">
                  <a16:creationId xmlns:a16="http://schemas.microsoft.com/office/drawing/2014/main" id="{43B2B7CF-5FF8-416C-9D27-6095B114E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0000" l="10000" r="90000">
                          <a14:foregroundMark x1="22667" y1="58000" x2="22000" y2="73333"/>
                          <a14:foregroundMark x1="16667" y1="58333" x2="19000" y2="67333"/>
                          <a14:foregroundMark x1="50667" y1="10000" x2="47667" y2="10333"/>
                          <a14:foregroundMark x1="47667" y1="89667" x2="51333" y2="89333"/>
                          <a14:foregroundMark x1="49667" y1="6667" x2="49333" y2="8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2964">
              <a:off x="5551496" y="3220150"/>
              <a:ext cx="751965" cy="75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Picture 2" descr="競技對戰（手控）賽競賽規則與評分標準">
            <a:extLst>
              <a:ext uri="{FF2B5EF4-FFF2-40B4-BE49-F238E27FC236}">
                <a16:creationId xmlns:a16="http://schemas.microsoft.com/office/drawing/2014/main" id="{A8555756-F085-4894-906E-6BCAC752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77" y="3890748"/>
            <a:ext cx="520343" cy="5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E2BAB56-5F62-49C6-AF88-C4AA9E7E28BE}"/>
              </a:ext>
            </a:extLst>
          </p:cNvPr>
          <p:cNvCxnSpPr>
            <a:cxnSpLocks/>
          </p:cNvCxnSpPr>
          <p:nvPr/>
        </p:nvCxnSpPr>
        <p:spPr>
          <a:xfrm>
            <a:off x="3715653" y="3324571"/>
            <a:ext cx="618600" cy="18925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語音泡泡: 圓角矩形 82">
            <a:extLst>
              <a:ext uri="{FF2B5EF4-FFF2-40B4-BE49-F238E27FC236}">
                <a16:creationId xmlns:a16="http://schemas.microsoft.com/office/drawing/2014/main" id="{6989E527-7D13-4382-A6DF-1E670E150825}"/>
              </a:ext>
            </a:extLst>
          </p:cNvPr>
          <p:cNvSpPr/>
          <p:nvPr/>
        </p:nvSpPr>
        <p:spPr>
          <a:xfrm>
            <a:off x="192381" y="1848294"/>
            <a:ext cx="2029150" cy="1027343"/>
          </a:xfrm>
          <a:prstGeom prst="wedgeRoundRectCallout">
            <a:avLst>
              <a:gd name="adj1" fmla="val 25430"/>
              <a:gd name="adj2" fmla="val 7003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手臂迴轉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返回載具旁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9E5871C-1390-497B-AD9A-05BE617A82F3}"/>
              </a:ext>
            </a:extLst>
          </p:cNvPr>
          <p:cNvGrpSpPr/>
          <p:nvPr/>
        </p:nvGrpSpPr>
        <p:grpSpPr>
          <a:xfrm>
            <a:off x="4561938" y="3357341"/>
            <a:ext cx="1602981" cy="1434729"/>
            <a:chOff x="2814448" y="2338554"/>
            <a:chExt cx="2565400" cy="2289541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9B518289-4F9C-4CC6-B282-FE881FB46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24" b="89695" l="8120" r="94444">
                          <a14:foregroundMark x1="47507" y1="62551" x2="47009" y2="67176"/>
                          <a14:foregroundMark x1="65812" y1="67176" x2="66239" y2="72137"/>
                          <a14:foregroundMark x1="55342" y1="72137" x2="72650" y2="71374"/>
                          <a14:foregroundMark x1="89103" y1="45038" x2="86099" y2="67208"/>
                          <a14:foregroundMark x1="91880" y1="61069" x2="91880" y2="61069"/>
                          <a14:foregroundMark x1="91880" y1="61069" x2="91880" y2="61069"/>
                          <a14:foregroundMark x1="91667" y1="58397" x2="91667" y2="58397"/>
                          <a14:foregroundMark x1="90812" y1="58779" x2="90812" y2="58779"/>
                          <a14:foregroundMark x1="93162" y1="56489" x2="93162" y2="56489"/>
                          <a14:foregroundMark x1="92735" y1="52290" x2="92735" y2="52290"/>
                          <a14:foregroundMark x1="91880" y1="51527" x2="94017" y2="64122"/>
                          <a14:foregroundMark x1="94444" y1="62977" x2="94017" y2="53435"/>
                          <a14:foregroundMark x1="93590" y1="53817" x2="91643" y2="65122"/>
                          <a14:foregroundMark x1="73932" y1="80916" x2="91239" y2="68702"/>
                          <a14:foregroundMark x1="91239" y1="68702" x2="93590" y2="65267"/>
                          <a14:foregroundMark x1="49786" y1="46947" x2="49786" y2="46947"/>
                          <a14:foregroundMark x1="49786" y1="47710" x2="51282" y2="48092"/>
                          <a14:foregroundMark x1="49786" y1="48473" x2="50214" y2="49618"/>
                          <a14:foregroundMark x1="50214" y1="47328" x2="50427" y2="52290"/>
                          <a14:foregroundMark x1="50641" y1="47328" x2="50641" y2="47328"/>
                          <a14:foregroundMark x1="49786" y1="47328" x2="49786" y2="47328"/>
                          <a14:foregroundMark x1="49786" y1="47710" x2="49786" y2="47710"/>
                          <a14:foregroundMark x1="50214" y1="48092" x2="50855" y2="47328"/>
                          <a14:foregroundMark x1="49786" y1="47328" x2="50855" y2="46183"/>
                          <a14:backgroundMark x1="94231" y1="70992" x2="89103" y2="76336"/>
                          <a14:backgroundMark x1="93803" y1="70611" x2="93590" y2="70992"/>
                          <a14:backgroundMark x1="93803" y1="68702" x2="92207" y2="70841"/>
                          <a14:backgroundMark x1="94658" y1="66412" x2="92908" y2="68014"/>
                          <a14:backgroundMark x1="78124" y1="82560" x2="78419" y2="82824"/>
                          <a14:backgroundMark x1="32479" y1="16794" x2="23504" y2="51527"/>
                          <a14:backgroundMark x1="23504" y1="51527" x2="45513" y2="32443"/>
                          <a14:backgroundMark x1="45513" y1="32443" x2="32265" y2="51908"/>
                          <a14:backgroundMark x1="32265" y1="51908" x2="47436" y2="35115"/>
                          <a14:backgroundMark x1="47436" y1="35115" x2="47222" y2="34733"/>
                          <a14:backgroundMark x1="49573" y1="37023" x2="32906" y2="65267"/>
                          <a14:backgroundMark x1="32906" y1="65267" x2="19444" y2="64885"/>
                          <a14:backgroundMark x1="32692" y1="56489" x2="32692" y2="56489"/>
                          <a14:backgroundMark x1="15171" y1="61069" x2="15171" y2="61069"/>
                          <a14:backgroundMark x1="14316" y1="61450" x2="10684" y2="32061"/>
                          <a14:backgroundMark x1="10684" y1="32061" x2="20085" y2="59924"/>
                          <a14:backgroundMark x1="20085" y1="59924" x2="22650" y2="56489"/>
                          <a14:backgroundMark x1="11325" y1="37023" x2="19872" y2="66412"/>
                          <a14:backgroundMark x1="19872" y1="66412" x2="26923" y2="64885"/>
                          <a14:backgroundMark x1="18590" y1="65267" x2="9829" y2="40076"/>
                          <a14:backgroundMark x1="8120" y1="43130" x2="10256" y2="59160"/>
                          <a14:backgroundMark x1="11966" y1="61069" x2="12179" y2="60305"/>
                          <a14:backgroundMark x1="13034" y1="59160" x2="12821" y2="61069"/>
                          <a14:backgroundMark x1="11966" y1="60305" x2="11966" y2="59160"/>
                          <a14:backgroundMark x1="12607" y1="58397" x2="12393" y2="60305"/>
                          <a14:backgroundMark x1="11752" y1="56489" x2="11538" y2="58779"/>
                          <a14:backgroundMark x1="9402" y1="30916" x2="8761" y2="47328"/>
                          <a14:backgroundMark x1="47398" y1="52705" x2="44017" y2="59924"/>
                          <a14:backgroundMark x1="52778" y1="41221" x2="52192" y2="42473"/>
                        </a14:backgroundRemoval>
                      </a14:imgEffect>
                    </a14:imgLayer>
                  </a14:imgProps>
                </a:ext>
              </a:extLst>
            </a:blip>
            <a:srcRect l="37093"/>
            <a:stretch/>
          </p:blipFill>
          <p:spPr>
            <a:xfrm flipH="1">
              <a:off x="2814448" y="2338554"/>
              <a:ext cx="2565400" cy="2289541"/>
            </a:xfrm>
            <a:prstGeom prst="rect">
              <a:avLst/>
            </a:prstGeom>
          </p:spPr>
        </p:pic>
        <p:pic>
          <p:nvPicPr>
            <p:cNvPr id="44" name="Picture 2" descr="箱子图片_箱子素材_箱子高清图片_摄图网图片下载">
              <a:extLst>
                <a:ext uri="{FF2B5EF4-FFF2-40B4-BE49-F238E27FC236}">
                  <a16:creationId xmlns:a16="http://schemas.microsoft.com/office/drawing/2014/main" id="{BB443B89-9D99-4E91-A6E2-100411FA6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0000" l="10000" r="90000">
                          <a14:foregroundMark x1="22667" y1="58000" x2="22000" y2="73333"/>
                          <a14:foregroundMark x1="16667" y1="58333" x2="19000" y2="67333"/>
                          <a14:foregroundMark x1="50667" y1="10000" x2="47667" y2="10333"/>
                          <a14:foregroundMark x1="47667" y1="89667" x2="51333" y2="89333"/>
                          <a14:foregroundMark x1="49667" y1="6667" x2="49333" y2="8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873" y="2557812"/>
              <a:ext cx="1174750" cy="117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1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AC0E62-076F-4440-A67D-A73E0BF6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0807"/>
            <a:ext cx="2743200" cy="365125"/>
          </a:xfrm>
        </p:spPr>
        <p:txBody>
          <a:bodyPr/>
          <a:lstStyle/>
          <a:p>
            <a:fld id="{49656F22-D608-4B4B-9975-FDFE0DE9BAFE}" type="slidenum">
              <a:rPr lang="zh-TW" altLang="en-US" smtClean="0"/>
              <a:t>7</a:t>
            </a:fld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EA8D0E-CC50-4C10-95E7-ADFC5E9AF9A0}"/>
              </a:ext>
            </a:extLst>
          </p:cNvPr>
          <p:cNvGrpSpPr/>
          <p:nvPr/>
        </p:nvGrpSpPr>
        <p:grpSpPr>
          <a:xfrm>
            <a:off x="582041" y="644086"/>
            <a:ext cx="11336404" cy="6018716"/>
            <a:chOff x="582041" y="644086"/>
            <a:chExt cx="11336404" cy="6018716"/>
          </a:xfrm>
        </p:grpSpPr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6212AA02-9EA0-476F-8728-5F323A4AB831}"/>
                </a:ext>
              </a:extLst>
            </p:cNvPr>
            <p:cNvSpPr/>
            <p:nvPr/>
          </p:nvSpPr>
          <p:spPr>
            <a:xfrm rot="1665774">
              <a:off x="4705240" y="2508566"/>
              <a:ext cx="1516815" cy="1492274"/>
            </a:xfrm>
            <a:prstGeom prst="arc">
              <a:avLst>
                <a:gd name="adj1" fmla="val 10909751"/>
                <a:gd name="adj2" fmla="val 19944233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4B4A0705-A215-4D3A-B145-40CD23A7DD1B}"/>
                </a:ext>
              </a:extLst>
            </p:cNvPr>
            <p:cNvSpPr/>
            <p:nvPr/>
          </p:nvSpPr>
          <p:spPr>
            <a:xfrm rot="16467139">
              <a:off x="1259888" y="2774602"/>
              <a:ext cx="2137575" cy="3493269"/>
            </a:xfrm>
            <a:prstGeom prst="arc">
              <a:avLst>
                <a:gd name="adj1" fmla="val 13038587"/>
                <a:gd name="adj2" fmla="val 17862045"/>
              </a:avLst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797EAD4-2A4F-4349-BCD8-FBBE52C88897}"/>
                </a:ext>
              </a:extLst>
            </p:cNvPr>
            <p:cNvSpPr/>
            <p:nvPr/>
          </p:nvSpPr>
          <p:spPr>
            <a:xfrm>
              <a:off x="1437748" y="1338394"/>
              <a:ext cx="692457" cy="410592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Start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053C3A-3A9A-4827-9678-7E2521DE39F7}"/>
                </a:ext>
              </a:extLst>
            </p:cNvPr>
            <p:cNvSpPr/>
            <p:nvPr/>
          </p:nvSpPr>
          <p:spPr>
            <a:xfrm>
              <a:off x="2813844" y="1037940"/>
              <a:ext cx="1569813" cy="10114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初始化 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Robot1(cargo) &amp; Robot2(arm)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D6914D5-BBA8-45CF-9F15-B63172785150}"/>
                </a:ext>
              </a:extLst>
            </p:cNvPr>
            <p:cNvSpPr/>
            <p:nvPr/>
          </p:nvSpPr>
          <p:spPr>
            <a:xfrm>
              <a:off x="5092395" y="1219378"/>
              <a:ext cx="2219654" cy="648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Robot1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依照路線行駛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循跡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1BB8C19D-CF21-4D18-8DEA-00F5BC7D4617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30205" y="1543690"/>
              <a:ext cx="68363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F8D4CAD-5B94-498A-8692-35704E25F9E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383657" y="1543690"/>
              <a:ext cx="708738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599B50F-E9CF-436D-B5CE-30825964B37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7312049" y="1543690"/>
              <a:ext cx="891818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52633B5F-B419-49F1-84B5-976F8E502388}"/>
                </a:ext>
              </a:extLst>
            </p:cNvPr>
            <p:cNvSpPr/>
            <p:nvPr/>
          </p:nvSpPr>
          <p:spPr>
            <a:xfrm rot="11641504">
              <a:off x="6402181" y="894843"/>
              <a:ext cx="2740577" cy="1563980"/>
            </a:xfrm>
            <a:prstGeom prst="arc">
              <a:avLst>
                <a:gd name="adj1" fmla="val 11466068"/>
                <a:gd name="adj2" fmla="val 20200570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79E7E84-9324-4D06-BFB7-D127EA5C998C}"/>
                </a:ext>
              </a:extLst>
            </p:cNvPr>
            <p:cNvSpPr txBox="1"/>
            <p:nvPr/>
          </p:nvSpPr>
          <p:spPr>
            <a:xfrm>
              <a:off x="7472025" y="2578936"/>
              <a:ext cx="1258678" cy="33855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否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繼續循跡</a:t>
              </a:r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FC453FFD-C842-4A9A-A7AD-040D4390722F}"/>
                </a:ext>
              </a:extLst>
            </p:cNvPr>
            <p:cNvSpPr/>
            <p:nvPr/>
          </p:nvSpPr>
          <p:spPr>
            <a:xfrm rot="5818286">
              <a:off x="8863631" y="1834826"/>
              <a:ext cx="2378096" cy="1775204"/>
            </a:xfrm>
            <a:prstGeom prst="arc">
              <a:avLst>
                <a:gd name="adj1" fmla="val 10266931"/>
                <a:gd name="adj2" fmla="val 20209668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79DA50-9EC8-4E6D-835D-88CF023F09B5}"/>
                </a:ext>
              </a:extLst>
            </p:cNvPr>
            <p:cNvSpPr/>
            <p:nvPr/>
          </p:nvSpPr>
          <p:spPr>
            <a:xfrm>
              <a:off x="8569405" y="3266504"/>
              <a:ext cx="1799208" cy="884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Robot1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停止循跡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停在指定位置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Robot2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接收任務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83EAEF-0858-4D97-BFE3-F2DACAEE37A5}"/>
                </a:ext>
              </a:extLst>
            </p:cNvPr>
            <p:cNvSpPr/>
            <p:nvPr/>
          </p:nvSpPr>
          <p:spPr>
            <a:xfrm>
              <a:off x="6010413" y="3266504"/>
              <a:ext cx="2221290" cy="884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Robot2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依照路線行駛前往指定地點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循跡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B17E8C14-A8C3-415B-A5BF-E5EE0B12D7B5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 flipH="1">
              <a:off x="8231703" y="3708878"/>
              <a:ext cx="33770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6D26A150-D077-40AD-BD00-BB96F7FE1E87}"/>
                </a:ext>
              </a:extLst>
            </p:cNvPr>
            <p:cNvSpPr/>
            <p:nvPr/>
          </p:nvSpPr>
          <p:spPr>
            <a:xfrm>
              <a:off x="3937305" y="2823822"/>
              <a:ext cx="1770110" cy="1770109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距離目標是否小於</a:t>
              </a:r>
              <a:r>
                <a: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50cm</a:t>
              </a:r>
              <a:endPara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83036742-836D-4B59-B974-B31A3FDE50FD}"/>
                </a:ext>
              </a:extLst>
            </p:cNvPr>
            <p:cNvSpPr/>
            <p:nvPr/>
          </p:nvSpPr>
          <p:spPr>
            <a:xfrm>
              <a:off x="8203867" y="644086"/>
              <a:ext cx="1799209" cy="1799208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偵測是否有圖示</a:t>
              </a: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60F7572-893F-4CCC-83D1-47B95C3E5686}"/>
                </a:ext>
              </a:extLst>
            </p:cNvPr>
            <p:cNvCxnSpPr>
              <a:cxnSpLocks/>
              <a:stCxn id="25" idx="1"/>
              <a:endCxn id="29" idx="3"/>
            </p:cNvCxnSpPr>
            <p:nvPr/>
          </p:nvCxnSpPr>
          <p:spPr>
            <a:xfrm flipH="1" flipV="1">
              <a:off x="5707415" y="3708877"/>
              <a:ext cx="302998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F55FC117-A2A8-44F0-B36F-88FFDE79F8A7}"/>
                </a:ext>
              </a:extLst>
            </p:cNvPr>
            <p:cNvSpPr txBox="1"/>
            <p:nvPr/>
          </p:nvSpPr>
          <p:spPr>
            <a:xfrm>
              <a:off x="9428661" y="2496208"/>
              <a:ext cx="2489784" cy="33855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讀取圖示上之任務號碼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9BBAABFA-6F0E-4FC2-A4D0-03F2AD9785CD}"/>
                </a:ext>
              </a:extLst>
            </p:cNvPr>
            <p:cNvSpPr txBox="1"/>
            <p:nvPr/>
          </p:nvSpPr>
          <p:spPr>
            <a:xfrm>
              <a:off x="4801830" y="2092374"/>
              <a:ext cx="1258678" cy="33855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否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繼續循跡</a:t>
              </a:r>
            </a:p>
          </p:txBody>
        </p: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FFE0CD3C-AD06-40CB-9970-CC2BB49F00D0}"/>
                </a:ext>
              </a:extLst>
            </p:cNvPr>
            <p:cNvCxnSpPr>
              <a:cxnSpLocks/>
              <a:stCxn id="29" idx="1"/>
              <a:endCxn id="51" idx="3"/>
            </p:cNvCxnSpPr>
            <p:nvPr/>
          </p:nvCxnSpPr>
          <p:spPr>
            <a:xfrm flipH="1" flipV="1">
              <a:off x="3117348" y="3708336"/>
              <a:ext cx="819957" cy="54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8391690-67C8-46DB-A9BF-099793443B4B}"/>
                </a:ext>
              </a:extLst>
            </p:cNvPr>
            <p:cNvSpPr/>
            <p:nvPr/>
          </p:nvSpPr>
          <p:spPr>
            <a:xfrm>
              <a:off x="893529" y="3357141"/>
              <a:ext cx="2223819" cy="702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Robot2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移動至物品前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並夾取物品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8F83585-DCF6-480E-921A-413F02549949}"/>
                </a:ext>
              </a:extLst>
            </p:cNvPr>
            <p:cNvSpPr txBox="1"/>
            <p:nvPr/>
          </p:nvSpPr>
          <p:spPr>
            <a:xfrm>
              <a:off x="3438537" y="3768130"/>
              <a:ext cx="389850" cy="33855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FAF2882-D1EE-47FF-B54C-C6B4CDC863DB}"/>
                </a:ext>
              </a:extLst>
            </p:cNvPr>
            <p:cNvSpPr/>
            <p:nvPr/>
          </p:nvSpPr>
          <p:spPr>
            <a:xfrm>
              <a:off x="1517477" y="5073777"/>
              <a:ext cx="1378330" cy="648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Robot2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回程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循跡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4" name="菱形 63">
              <a:extLst>
                <a:ext uri="{FF2B5EF4-FFF2-40B4-BE49-F238E27FC236}">
                  <a16:creationId xmlns:a16="http://schemas.microsoft.com/office/drawing/2014/main" id="{3686BCB1-C3C1-457D-914D-EB55D39CE595}"/>
                </a:ext>
              </a:extLst>
            </p:cNvPr>
            <p:cNvSpPr/>
            <p:nvPr/>
          </p:nvSpPr>
          <p:spPr>
            <a:xfrm>
              <a:off x="3287586" y="4498486"/>
              <a:ext cx="1799209" cy="1799208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偵測是否有圖示</a:t>
              </a: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42CE50D8-57F9-4A90-BC97-420A16DE925C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2895807" y="5398090"/>
              <a:ext cx="39177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EA92A02-DFB0-4230-9B52-BCD17CD5AEE4}"/>
                </a:ext>
              </a:extLst>
            </p:cNvPr>
            <p:cNvSpPr/>
            <p:nvPr/>
          </p:nvSpPr>
          <p:spPr>
            <a:xfrm>
              <a:off x="5775543" y="5003942"/>
              <a:ext cx="1770110" cy="78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Robot2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停於出發點並將物品移至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Robot1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B8C6FE2-5C19-473D-ADBF-A1E5115592AD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5086795" y="5394073"/>
              <a:ext cx="688748" cy="4017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120D37C1-9BB5-4411-B5CB-D125A1B0D6D1}"/>
                </a:ext>
              </a:extLst>
            </p:cNvPr>
            <p:cNvSpPr txBox="1"/>
            <p:nvPr/>
          </p:nvSpPr>
          <p:spPr>
            <a:xfrm>
              <a:off x="5160900" y="5540114"/>
              <a:ext cx="389850" cy="33855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F310A47F-3AAF-4A93-AC80-925A9D83C808}"/>
                </a:ext>
              </a:extLst>
            </p:cNvPr>
            <p:cNvSpPr/>
            <p:nvPr/>
          </p:nvSpPr>
          <p:spPr>
            <a:xfrm rot="12560593">
              <a:off x="2663375" y="5081990"/>
              <a:ext cx="1365861" cy="1106978"/>
            </a:xfrm>
            <a:prstGeom prst="arc">
              <a:avLst>
                <a:gd name="adj1" fmla="val 10909751"/>
                <a:gd name="adj2" fmla="val 19626628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5C3CB4B-34C3-4D2B-A1C7-F30054A24210}"/>
                </a:ext>
              </a:extLst>
            </p:cNvPr>
            <p:cNvSpPr txBox="1"/>
            <p:nvPr/>
          </p:nvSpPr>
          <p:spPr>
            <a:xfrm>
              <a:off x="2716966" y="6324248"/>
              <a:ext cx="1258678" cy="33855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否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繼續循跡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B180FD7-5EA0-4E27-81D0-615FEB53E47B}"/>
                </a:ext>
              </a:extLst>
            </p:cNvPr>
            <p:cNvSpPr/>
            <p:nvPr/>
          </p:nvSpPr>
          <p:spPr>
            <a:xfrm>
              <a:off x="8086786" y="5073840"/>
              <a:ext cx="1770109" cy="648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Robot1 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回到起點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循跡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7D54C564-CAE5-4F81-B4CF-7D42875F05C8}"/>
                </a:ext>
              </a:extLst>
            </p:cNvPr>
            <p:cNvCxnSpPr>
              <a:cxnSpLocks/>
              <a:stCxn id="69" idx="3"/>
              <a:endCxn id="81" idx="1"/>
            </p:cNvCxnSpPr>
            <p:nvPr/>
          </p:nvCxnSpPr>
          <p:spPr>
            <a:xfrm>
              <a:off x="7545653" y="5394073"/>
              <a:ext cx="541133" cy="408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5AA61A1-04C4-479D-A2AE-5E2AC48E3B89}"/>
                </a:ext>
              </a:extLst>
            </p:cNvPr>
            <p:cNvSpPr/>
            <p:nvPr/>
          </p:nvSpPr>
          <p:spPr>
            <a:xfrm>
              <a:off x="10385582" y="5188777"/>
              <a:ext cx="692457" cy="410592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End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D66483A0-5E98-4BC8-BE60-25ABD090C1AA}"/>
                </a:ext>
              </a:extLst>
            </p:cNvPr>
            <p:cNvCxnSpPr>
              <a:cxnSpLocks/>
              <a:stCxn id="81" idx="3"/>
              <a:endCxn id="87" idx="1"/>
            </p:cNvCxnSpPr>
            <p:nvPr/>
          </p:nvCxnSpPr>
          <p:spPr>
            <a:xfrm flipV="1">
              <a:off x="9856895" y="5394073"/>
              <a:ext cx="528687" cy="408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71DC774-2AD3-4471-AB7A-472DE25D81DA}"/>
              </a:ext>
            </a:extLst>
          </p:cNvPr>
          <p:cNvSpPr txBox="1"/>
          <p:nvPr/>
        </p:nvSpPr>
        <p:spPr>
          <a:xfrm>
            <a:off x="537908" y="3792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9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99EA0B-487F-4C0C-BF7E-0095BCC7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E63926-76DE-4177-AACD-96899878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16" y="1353575"/>
            <a:ext cx="3808521" cy="83099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robomaster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robot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vision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time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EEE1E9-E80B-4283-BD40-55637C18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16" y="2936918"/>
            <a:ext cx="5166804" cy="360098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lass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MarkerInfo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.x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.y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y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.w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w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.h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.info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info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/>
                <a:ea typeface="JetBrains Mono"/>
              </a:rPr>
              <a:t>@property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計算左上角的座標點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.x -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.w /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1280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.y -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.h /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720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/>
                <a:ea typeface="JetBrains Mono"/>
              </a:rPr>
              <a:t>@property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計算右下角的座標點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.x +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.w /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1280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.y +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.h /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720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/>
                <a:ea typeface="JetBrains Mono"/>
              </a:rPr>
              <a:t>@property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計算中心點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.x *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1280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.y *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720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33DDC-7D7B-41E6-96CA-D825C7BA244B}"/>
              </a:ext>
            </a:extLst>
          </p:cNvPr>
          <p:cNvSpPr txBox="1"/>
          <p:nvPr/>
        </p:nvSpPr>
        <p:spPr>
          <a:xfrm>
            <a:off x="697016" y="947201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Import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所需的函數庫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FE29E4-AB97-4D95-95E9-33AE5FCD15FB}"/>
              </a:ext>
            </a:extLst>
          </p:cNvPr>
          <p:cNvSpPr txBox="1"/>
          <p:nvPr/>
        </p:nvSpPr>
        <p:spPr>
          <a:xfrm>
            <a:off x="697016" y="2536903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定義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來儲存標示訊息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BFCDDB8-632E-4757-84DD-8700DDE4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567" y="2089398"/>
            <a:ext cx="5513032" cy="32316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markers = []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on_detect_marker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marker_info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number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marker_info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info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marker_info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markers.append(MarkerInfo(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line_list = []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on_detect_line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line_info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global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line_list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line_list = [PointInfo(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ceta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ceta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line_info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:]]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distance_data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sub_data_distance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sub_info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distance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sub_info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/>
                <a:ea typeface="JetBrains Mono"/>
              </a:rPr>
              <a:t>distance_data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distance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"tof1:{0}"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distance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]))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9C2287-B1CD-4C65-BB62-C8EFCA4A1211}"/>
              </a:ext>
            </a:extLst>
          </p:cNvPr>
          <p:cNvSpPr txBox="1"/>
          <p:nvPr/>
        </p:nvSpPr>
        <p:spPr>
          <a:xfrm>
            <a:off x="6188567" y="1645188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定義函數，分別是儲存標示、線及距離數據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95E24F-8B48-4682-8F03-8BB1F467B234}"/>
              </a:ext>
            </a:extLst>
          </p:cNvPr>
          <p:cNvSpPr txBox="1"/>
          <p:nvPr/>
        </p:nvSpPr>
        <p:spPr>
          <a:xfrm>
            <a:off x="537908" y="3792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89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DB338-A45E-4C7C-9676-4741D29A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F22-D608-4B4B-9975-FDFE0DE9BA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3A427D9-FB07-4046-BD03-70EE591C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969" y="1227680"/>
            <a:ext cx="7688062" cy="39703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/>
                <a:ea typeface="JetBrains Mono"/>
              </a:rPr>
              <a:t>track_line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ep_robot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ep_gripper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ep_sensor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ep_gimbal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 configure_robot(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ep_robot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.start_video_stream(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"cargo-marker"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configure_marker_execute(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ep_gimbal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"cargo"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"arm-distance"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configure_distance_execute(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ep_gimbal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ep_gripper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ep_sensor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mode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"arm-marker"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    configure_marker_execute(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ep_sensor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"arm"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"91 An error occurred: %s"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ep_chassis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.drive_speed(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z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time.sleep(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ep_vision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.unsub_detect_info(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/>
                <a:ea typeface="JetBrains Mono"/>
              </a:rPr>
              <a:t>"line"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cv2.destroyAllWindows()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ep_camera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.stop_video_stream()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JetBrains Mono"/>
              </a:rPr>
              <a:t>ep_robot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/>
                <a:ea typeface="JetBrains Mono"/>
              </a:rPr>
              <a:t>.close()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8FD22-2561-4C7A-AE34-D5F19345CAC4}"/>
              </a:ext>
            </a:extLst>
          </p:cNvPr>
          <p:cNvSpPr txBox="1"/>
          <p:nvPr/>
        </p:nvSpPr>
        <p:spPr>
          <a:xfrm>
            <a:off x="1572005" y="728773"/>
            <a:ext cx="904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循跡主程式，分別有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cargo-marker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arm-distance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及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arm-marke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三種模式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C63FE1-D86B-4275-8604-3546348CD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531" y="5361675"/>
            <a:ext cx="783093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如果在執行過程中發生了任何異常，track_line函數會捕獲這個異常，並且停止機器人的移動。最後，無論是否發生異常，都會取消對線條的檢測，關閉所有的視窗，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以降低不必要的資源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698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3764</Words>
  <Application>Microsoft Office PowerPoint</Application>
  <PresentationFormat>寬螢幕</PresentationFormat>
  <Paragraphs>114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葉舜斌</dc:creator>
  <cp:lastModifiedBy>葉舜斌</cp:lastModifiedBy>
  <cp:revision>61</cp:revision>
  <dcterms:created xsi:type="dcterms:W3CDTF">2024-05-22T03:56:38Z</dcterms:created>
  <dcterms:modified xsi:type="dcterms:W3CDTF">2024-06-12T15:52:26Z</dcterms:modified>
</cp:coreProperties>
</file>