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0" r:id="rId5"/>
    <p:sldId id="268" r:id="rId6"/>
    <p:sldId id="269" r:id="rId7"/>
    <p:sldId id="266" r:id="rId8"/>
    <p:sldId id="267" r:id="rId9"/>
    <p:sldId id="27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1533-BD69-4C44-A12D-91769F4D5463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64B4-0E50-49CE-A1D2-6B76EBEFC839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7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1533-BD69-4C44-A12D-91769F4D5463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64B4-0E50-49CE-A1D2-6B76EBEFC8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91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1533-BD69-4C44-A12D-91769F4D5463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64B4-0E50-49CE-A1D2-6B76EBEFC8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85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1533-BD69-4C44-A12D-91769F4D5463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64B4-0E50-49CE-A1D2-6B76EBEFC8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70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1533-BD69-4C44-A12D-91769F4D5463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64B4-0E50-49CE-A1D2-6B76EBEFC839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23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1533-BD69-4C44-A12D-91769F4D5463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64B4-0E50-49CE-A1D2-6B76EBEFC8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8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1533-BD69-4C44-A12D-91769F4D5463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64B4-0E50-49CE-A1D2-6B76EBEFC8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1533-BD69-4C44-A12D-91769F4D5463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64B4-0E50-49CE-A1D2-6B76EBEFC8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02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1533-BD69-4C44-A12D-91769F4D5463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64B4-0E50-49CE-A1D2-6B76EBEFC8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39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A71533-BD69-4C44-A12D-91769F4D5463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2F64B4-0E50-49CE-A1D2-6B76EBEFC8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48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1533-BD69-4C44-A12D-91769F4D5463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64B4-0E50-49CE-A1D2-6B76EBEFC8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3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A71533-BD69-4C44-A12D-91769F4D5463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2F64B4-0E50-49CE-A1D2-6B76EBEFC839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87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SHF Fermentation </a:t>
            </a:r>
            <a:r>
              <a:rPr lang="fr-FR" dirty="0" err="1"/>
              <a:t>K</a:t>
            </a:r>
            <a:r>
              <a:rPr lang="fr-FR" dirty="0" err="1" smtClean="0"/>
              <a:t>inetics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Gpd1 and Gpd2 Fine-Tuning for Sustainable Reduction of Glycerol Formation in Saccharomyces cerevisiae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500" dirty="0" smtClean="0"/>
              <a:t> </a:t>
            </a:r>
            <a:r>
              <a:rPr lang="fr-FR" sz="2500" dirty="0" err="1"/>
              <a:t>W</a:t>
            </a:r>
            <a:r>
              <a:rPr lang="fr-FR" sz="2500" dirty="0" err="1" smtClean="0"/>
              <a:t>eitere</a:t>
            </a:r>
            <a:r>
              <a:rPr lang="fr-FR" sz="2500" dirty="0" smtClean="0"/>
              <a:t> </a:t>
            </a:r>
            <a:r>
              <a:rPr lang="fr-FR" sz="2500" dirty="0" err="1" smtClean="0"/>
              <a:t>Modelle</a:t>
            </a:r>
            <a:r>
              <a:rPr lang="fr-FR" sz="2500" dirty="0"/>
              <a:t> </a:t>
            </a:r>
            <a:r>
              <a:rPr lang="fr-FR" sz="2500" dirty="0" err="1"/>
              <a:t>bzw</a:t>
            </a:r>
            <a:r>
              <a:rPr lang="fr-FR" sz="2500" dirty="0" smtClean="0"/>
              <a:t>. </a:t>
            </a:r>
            <a:r>
              <a:rPr lang="fr-FR" sz="2500" dirty="0" err="1" smtClean="0"/>
              <a:t>Algorithmen</a:t>
            </a:r>
            <a:r>
              <a:rPr lang="fr-FR" sz="2500" dirty="0" smtClean="0"/>
              <a:t> </a:t>
            </a:r>
            <a:r>
              <a:rPr lang="fr-FR" sz="2500" dirty="0" err="1" smtClean="0"/>
              <a:t>anwenden</a:t>
            </a:r>
            <a:endParaRPr lang="fr-FR" sz="2500" dirty="0" smtClean="0"/>
          </a:p>
          <a:p>
            <a:pPr>
              <a:buFont typeface="Arial" panose="020B0604020202020204" pitchFamily="34" charset="0"/>
              <a:buChar char="•"/>
            </a:pPr>
            <a:endParaRPr lang="fr-FR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500" dirty="0" err="1" smtClean="0"/>
              <a:t>Vergleich</a:t>
            </a:r>
            <a:r>
              <a:rPr lang="fr-FR" sz="2500" dirty="0" smtClean="0"/>
              <a:t> der </a:t>
            </a:r>
            <a:r>
              <a:rPr lang="fr-FR" sz="2500" dirty="0" err="1" smtClean="0"/>
              <a:t>Ergebnisse</a:t>
            </a:r>
            <a:r>
              <a:rPr lang="fr-FR" sz="2500" dirty="0" smtClean="0"/>
              <a:t> </a:t>
            </a:r>
            <a:r>
              <a:rPr lang="fr-FR" sz="2500" dirty="0" err="1" smtClean="0"/>
              <a:t>unterschiedlicher</a:t>
            </a:r>
            <a:r>
              <a:rPr lang="fr-FR" sz="2500" dirty="0" smtClean="0"/>
              <a:t> </a:t>
            </a:r>
            <a:r>
              <a:rPr lang="fr-FR" sz="2500" dirty="0" err="1" smtClean="0"/>
              <a:t>Modelle</a:t>
            </a:r>
            <a:endParaRPr lang="fr-FR" sz="2500" dirty="0" smtClean="0"/>
          </a:p>
          <a:p>
            <a:pPr>
              <a:buFont typeface="Arial" panose="020B0604020202020204" pitchFamily="34" charset="0"/>
              <a:buChar char="•"/>
            </a:pPr>
            <a:endParaRPr lang="fr-FR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500" dirty="0" err="1" smtClean="0"/>
              <a:t>Validierung</a:t>
            </a:r>
            <a:r>
              <a:rPr lang="fr-FR" sz="2500" dirty="0" smtClean="0"/>
              <a:t> </a:t>
            </a:r>
            <a:r>
              <a:rPr lang="fr-FR" sz="2500" dirty="0" err="1" smtClean="0"/>
              <a:t>durch</a:t>
            </a:r>
            <a:r>
              <a:rPr lang="fr-FR" sz="2500" dirty="0" smtClean="0"/>
              <a:t> F-Tests</a:t>
            </a:r>
            <a:endParaRPr lang="fr-FR" sz="2500" dirty="0"/>
          </a:p>
          <a:p>
            <a:pPr>
              <a:buFont typeface="Arial" panose="020B0604020202020204" pitchFamily="34" charset="0"/>
              <a:buChar char="•"/>
            </a:pPr>
            <a:endParaRPr lang="fr-FR" sz="25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2500" dirty="0" smtClean="0"/>
              <a:t>Validierung der qualitativen experimentellen Aussagen</a:t>
            </a:r>
            <a:endParaRPr lang="de-DE" sz="2500" dirty="0"/>
          </a:p>
          <a:p>
            <a:pPr marL="0" indent="0">
              <a:buNone/>
            </a:pPr>
            <a:endParaRPr lang="fr-FR" sz="2500" dirty="0"/>
          </a:p>
          <a:p>
            <a:pPr marL="0" indent="0">
              <a:buNone/>
            </a:pP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42852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Recap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763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Reaktionsschema</a:t>
            </a:r>
            <a:endParaRPr lang="fr-FR" b="1" dirty="0" smtClean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fr-FR" b="1" dirty="0" smtClean="0"/>
              <a:t>GPDH </a:t>
            </a:r>
            <a:r>
              <a:rPr lang="fr-FR" b="1" dirty="0"/>
              <a:t>(</a:t>
            </a:r>
            <a:r>
              <a:rPr lang="fr-FR" b="1" dirty="0" err="1"/>
              <a:t>Enzym</a:t>
            </a:r>
            <a:r>
              <a:rPr lang="fr-FR" b="1" dirty="0"/>
              <a:t>)</a:t>
            </a:r>
            <a:r>
              <a:rPr lang="fr-FR" dirty="0"/>
              <a:t>: </a:t>
            </a:r>
            <a:r>
              <a:rPr lang="fr-FR" dirty="0" err="1"/>
              <a:t>kontrolliert</a:t>
            </a:r>
            <a:r>
              <a:rPr lang="fr-FR" dirty="0"/>
              <a:t> </a:t>
            </a:r>
            <a:r>
              <a:rPr lang="fr-FR" dirty="0" err="1"/>
              <a:t>Glycerolproduktion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b="1" dirty="0" err="1" smtClean="0"/>
              <a:t>Ziel</a:t>
            </a:r>
            <a:r>
              <a:rPr lang="fr-FR" b="1" dirty="0" smtClean="0"/>
              <a:t>:</a:t>
            </a:r>
          </a:p>
          <a:p>
            <a:pPr lvl="1"/>
            <a:r>
              <a:rPr lang="fr-FR" dirty="0" err="1" smtClean="0"/>
              <a:t>Verringerung</a:t>
            </a:r>
            <a:r>
              <a:rPr lang="fr-FR" dirty="0" smtClean="0"/>
              <a:t> </a:t>
            </a:r>
            <a:r>
              <a:rPr lang="fr-FR" dirty="0"/>
              <a:t>der </a:t>
            </a:r>
            <a:r>
              <a:rPr lang="fr-FR" dirty="0" err="1"/>
              <a:t>Glycerolrate</a:t>
            </a:r>
            <a:r>
              <a:rPr lang="fr-FR" dirty="0"/>
              <a:t> </a:t>
            </a:r>
            <a:r>
              <a:rPr lang="fr-FR" dirty="0" err="1"/>
              <a:t>durch</a:t>
            </a:r>
            <a:r>
              <a:rPr lang="fr-FR" dirty="0"/>
              <a:t> Manipulation </a:t>
            </a:r>
            <a:r>
              <a:rPr lang="fr-FR" dirty="0" err="1"/>
              <a:t>von</a:t>
            </a:r>
            <a:r>
              <a:rPr lang="fr-FR" dirty="0"/>
              <a:t> GPD1 </a:t>
            </a:r>
            <a:r>
              <a:rPr lang="fr-FR" dirty="0" err="1"/>
              <a:t>und</a:t>
            </a:r>
            <a:r>
              <a:rPr lang="fr-FR" dirty="0"/>
              <a:t> GPD2</a:t>
            </a:r>
          </a:p>
          <a:p>
            <a:pPr lvl="1"/>
            <a:r>
              <a:rPr lang="fr-FR" dirty="0" err="1" smtClean="0"/>
              <a:t>Glycerolmangel</a:t>
            </a:r>
            <a:r>
              <a:rPr lang="fr-FR" dirty="0" smtClean="0"/>
              <a:t> </a:t>
            </a:r>
            <a:r>
              <a:rPr lang="fr-FR" dirty="0" err="1"/>
              <a:t>führt</a:t>
            </a:r>
            <a:r>
              <a:rPr lang="fr-FR" dirty="0"/>
              <a:t> </a:t>
            </a:r>
            <a:r>
              <a:rPr lang="fr-FR" dirty="0" err="1"/>
              <a:t>zu</a:t>
            </a:r>
            <a:r>
              <a:rPr lang="fr-FR" dirty="0"/>
              <a:t> </a:t>
            </a:r>
            <a:r>
              <a:rPr lang="fr-FR" dirty="0" err="1"/>
              <a:t>Osmosentivität</a:t>
            </a:r>
            <a:r>
              <a:rPr lang="fr-FR" dirty="0"/>
              <a:t> der </a:t>
            </a:r>
            <a:r>
              <a:rPr lang="fr-FR" dirty="0" err="1" smtClean="0"/>
              <a:t>Zellen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090426" y="2493368"/>
            <a:ext cx="1446501" cy="4987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solidFill>
                  <a:schemeClr val="tx1"/>
                </a:solidFill>
              </a:rPr>
              <a:t>S. cerevisiae</a:t>
            </a:r>
            <a:endParaRPr lang="de-DE" i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8903" y="3194035"/>
            <a:ext cx="1066800" cy="4987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Glycerol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5593" y="1940070"/>
            <a:ext cx="1066800" cy="4987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Ethanol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3536927" y="2189452"/>
            <a:ext cx="2758666" cy="553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3536927" y="2742750"/>
            <a:ext cx="2581976" cy="700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0851609">
            <a:off x="4106288" y="2105992"/>
            <a:ext cx="167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Wunschprodukt</a:t>
            </a:r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 rot="975323">
            <a:off x="4272103" y="2810145"/>
            <a:ext cx="15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Nebenprodukt</a:t>
            </a:r>
            <a:endParaRPr lang="de-DE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977" y="3995833"/>
            <a:ext cx="1434416" cy="111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8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Gentechnische</a:t>
            </a:r>
            <a:r>
              <a:rPr lang="fr-FR" dirty="0" smtClean="0"/>
              <a:t> </a:t>
            </a:r>
            <a:r>
              <a:rPr lang="fr-FR" dirty="0" err="1" smtClean="0"/>
              <a:t>Änderungen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/>
              <a:t>Gruppe</a:t>
            </a:r>
            <a:r>
              <a:rPr lang="fr-FR" b="1" dirty="0" smtClean="0"/>
              <a:t> 1: Elimination</a:t>
            </a:r>
          </a:p>
          <a:p>
            <a:pPr lvl="1">
              <a:buFontTx/>
              <a:buChar char="-"/>
            </a:pPr>
            <a:r>
              <a:rPr lang="fr-FR" dirty="0" smtClean="0"/>
              <a:t>(A, B)			- (a, B)</a:t>
            </a:r>
          </a:p>
          <a:p>
            <a:pPr lvl="1">
              <a:buFontTx/>
              <a:buChar char="-"/>
            </a:pPr>
            <a:r>
              <a:rPr lang="fr-FR" dirty="0" smtClean="0"/>
              <a:t>(A, b)			- (a, b)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r>
              <a:rPr lang="fr-FR" b="1" dirty="0" err="1" smtClean="0"/>
              <a:t>Gruppe</a:t>
            </a:r>
            <a:r>
              <a:rPr lang="fr-FR" b="1" dirty="0" smtClean="0"/>
              <a:t> 2: Elimination </a:t>
            </a:r>
            <a:r>
              <a:rPr lang="fr-FR" b="1" dirty="0" err="1" smtClean="0"/>
              <a:t>und</a:t>
            </a:r>
            <a:r>
              <a:rPr lang="fr-FR" b="1" dirty="0" smtClean="0"/>
              <a:t> Ersatz </a:t>
            </a:r>
            <a:r>
              <a:rPr lang="fr-FR" b="1" dirty="0" err="1" smtClean="0"/>
              <a:t>durch</a:t>
            </a:r>
            <a:r>
              <a:rPr lang="fr-FR" b="1" dirty="0" smtClean="0"/>
              <a:t> </a:t>
            </a:r>
            <a:r>
              <a:rPr lang="fr-FR" b="1" dirty="0" err="1" smtClean="0"/>
              <a:t>scwhächere</a:t>
            </a:r>
            <a:r>
              <a:rPr lang="fr-FR" b="1" dirty="0" smtClean="0"/>
              <a:t> </a:t>
            </a:r>
            <a:r>
              <a:rPr lang="fr-FR" b="1" dirty="0" err="1" smtClean="0"/>
              <a:t>Mutantenpromoter</a:t>
            </a:r>
            <a:endParaRPr lang="fr-FR" b="1" dirty="0" smtClean="0"/>
          </a:p>
          <a:p>
            <a:pPr lvl="1">
              <a:buFontTx/>
              <a:buChar char="-"/>
            </a:pPr>
            <a:r>
              <a:rPr lang="fr-FR" dirty="0" smtClean="0"/>
              <a:t>(a, b</a:t>
            </a:r>
            <a:r>
              <a:rPr lang="fr-FR" baseline="-25000" dirty="0" smtClean="0"/>
              <a:t>7</a:t>
            </a:r>
            <a:r>
              <a:rPr lang="fr-FR" dirty="0" smtClean="0"/>
              <a:t>) 		- </a:t>
            </a:r>
            <a:r>
              <a:rPr lang="fr-FR" dirty="0"/>
              <a:t>(a, </a:t>
            </a:r>
            <a:r>
              <a:rPr lang="fr-FR" dirty="0" smtClean="0"/>
              <a:t>b</a:t>
            </a:r>
            <a:r>
              <a:rPr lang="fr-FR" baseline="-25000" dirty="0" smtClean="0"/>
              <a:t>2</a:t>
            </a:r>
            <a:r>
              <a:rPr lang="fr-FR" dirty="0" smtClean="0"/>
              <a:t>)</a:t>
            </a:r>
          </a:p>
          <a:p>
            <a:pPr lvl="1">
              <a:buFontTx/>
              <a:buChar char="-"/>
            </a:pPr>
            <a:r>
              <a:rPr lang="fr-FR" dirty="0" smtClean="0"/>
              <a:t>(a</a:t>
            </a:r>
            <a:r>
              <a:rPr lang="fr-FR" baseline="-25000" dirty="0" smtClean="0"/>
              <a:t>7</a:t>
            </a:r>
            <a:r>
              <a:rPr lang="fr-FR" dirty="0" smtClean="0"/>
              <a:t>, b) 		</a:t>
            </a:r>
            <a:r>
              <a:rPr lang="fr-FR" dirty="0"/>
              <a:t>- (</a:t>
            </a:r>
            <a:r>
              <a:rPr lang="fr-FR" dirty="0" smtClean="0"/>
              <a:t>a</a:t>
            </a:r>
            <a:r>
              <a:rPr lang="fr-FR" baseline="-25000" dirty="0" smtClean="0"/>
              <a:t>2</a:t>
            </a:r>
            <a:r>
              <a:rPr lang="fr-FR" dirty="0" smtClean="0"/>
              <a:t>, </a:t>
            </a:r>
            <a:r>
              <a:rPr lang="fr-FR" dirty="0"/>
              <a:t>b)</a:t>
            </a:r>
            <a:endParaRPr lang="fr-FR" dirty="0" smtClean="0"/>
          </a:p>
          <a:p>
            <a:pPr lvl="1">
              <a:buFontTx/>
              <a:buChar char="-"/>
            </a:pPr>
            <a:endParaRPr lang="fr-FR" dirty="0" smtClean="0"/>
          </a:p>
          <a:p>
            <a:r>
              <a:rPr lang="fr-FR" b="1" dirty="0" smtClean="0"/>
              <a:t>Gruppe3: Ersatz </a:t>
            </a:r>
            <a:r>
              <a:rPr lang="fr-FR" b="1" dirty="0" err="1" smtClean="0"/>
              <a:t>beider</a:t>
            </a:r>
            <a:r>
              <a:rPr lang="fr-FR" b="1" dirty="0" smtClean="0"/>
              <a:t> Enzyme</a:t>
            </a:r>
          </a:p>
          <a:p>
            <a:pPr lvl="1">
              <a:buFontTx/>
              <a:buChar char="-"/>
            </a:pPr>
            <a:r>
              <a:rPr lang="fr-FR" dirty="0"/>
              <a:t>(a</a:t>
            </a:r>
            <a:r>
              <a:rPr lang="fr-FR" baseline="-25000" dirty="0"/>
              <a:t>2</a:t>
            </a:r>
            <a:r>
              <a:rPr lang="fr-FR" dirty="0"/>
              <a:t>, b</a:t>
            </a:r>
            <a:r>
              <a:rPr lang="fr-FR" baseline="-25000" dirty="0"/>
              <a:t>2</a:t>
            </a:r>
            <a:r>
              <a:rPr lang="fr-FR" dirty="0"/>
              <a:t>)</a:t>
            </a:r>
            <a:r>
              <a:rPr lang="fr-FR" dirty="0" smtClean="0"/>
              <a:t> </a:t>
            </a:r>
            <a:r>
              <a:rPr lang="fr-FR" dirty="0"/>
              <a:t>		- </a:t>
            </a:r>
            <a:r>
              <a:rPr lang="fr-FR" dirty="0" smtClean="0"/>
              <a:t>(a</a:t>
            </a:r>
            <a:r>
              <a:rPr lang="fr-FR" baseline="-25000" dirty="0" smtClean="0"/>
              <a:t>2</a:t>
            </a:r>
            <a:r>
              <a:rPr lang="fr-FR" dirty="0" smtClean="0"/>
              <a:t>, b</a:t>
            </a:r>
            <a:r>
              <a:rPr lang="fr-FR" baseline="-25000" dirty="0" smtClean="0"/>
              <a:t>7</a:t>
            </a:r>
            <a:r>
              <a:rPr lang="fr-FR" dirty="0" smtClean="0"/>
              <a:t>)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/>
              <a:t>(</a:t>
            </a:r>
            <a:r>
              <a:rPr lang="fr-FR" dirty="0" smtClean="0"/>
              <a:t>a</a:t>
            </a:r>
            <a:r>
              <a:rPr lang="fr-FR" baseline="-25000" dirty="0" smtClean="0"/>
              <a:t>7</a:t>
            </a:r>
            <a:r>
              <a:rPr lang="fr-FR" dirty="0" smtClean="0"/>
              <a:t>, </a:t>
            </a:r>
            <a:r>
              <a:rPr lang="fr-FR" dirty="0"/>
              <a:t>b</a:t>
            </a:r>
            <a:r>
              <a:rPr lang="fr-FR" baseline="-25000" dirty="0"/>
              <a:t>2</a:t>
            </a:r>
            <a:r>
              <a:rPr lang="fr-FR" dirty="0"/>
              <a:t>)</a:t>
            </a:r>
            <a:r>
              <a:rPr lang="fr-FR" dirty="0" smtClean="0"/>
              <a:t> </a:t>
            </a:r>
            <a:r>
              <a:rPr lang="fr-FR" dirty="0"/>
              <a:t>		- (</a:t>
            </a:r>
            <a:r>
              <a:rPr lang="fr-FR" dirty="0" smtClean="0"/>
              <a:t>a</a:t>
            </a:r>
            <a:r>
              <a:rPr lang="fr-FR" baseline="-25000" dirty="0" smtClean="0"/>
              <a:t>7</a:t>
            </a:r>
            <a:r>
              <a:rPr lang="fr-FR" dirty="0" smtClean="0"/>
              <a:t>, b</a:t>
            </a:r>
            <a:r>
              <a:rPr lang="fr-FR" baseline="-25000" dirty="0" smtClean="0"/>
              <a:t>7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8783783" y="5407429"/>
            <a:ext cx="3194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A,B: </a:t>
            </a:r>
            <a:r>
              <a:rPr lang="de-DE" dirty="0" err="1" smtClean="0"/>
              <a:t>Isoformen</a:t>
            </a:r>
            <a:r>
              <a:rPr lang="de-DE" dirty="0" smtClean="0"/>
              <a:t> von GPDH</a:t>
            </a:r>
          </a:p>
          <a:p>
            <a:r>
              <a:rPr lang="de-DE" dirty="0" err="1"/>
              <a:t>a</a:t>
            </a:r>
            <a:r>
              <a:rPr lang="de-DE" dirty="0" err="1" smtClean="0"/>
              <a:t>,b</a:t>
            </a:r>
            <a:r>
              <a:rPr lang="de-DE" dirty="0" smtClean="0"/>
              <a:t>: Elimination von A oder B</a:t>
            </a:r>
          </a:p>
          <a:p>
            <a:r>
              <a:rPr lang="de-DE" dirty="0"/>
              <a:t>a</a:t>
            </a:r>
            <a:r>
              <a:rPr lang="de-DE" baseline="-25000" dirty="0" smtClean="0"/>
              <a:t>i</a:t>
            </a:r>
            <a:r>
              <a:rPr lang="de-DE" dirty="0" smtClean="0"/>
              <a:t>, b</a:t>
            </a:r>
            <a:r>
              <a:rPr lang="de-DE" baseline="-25000" dirty="0" smtClean="0"/>
              <a:t>i</a:t>
            </a:r>
            <a:r>
              <a:rPr lang="de-DE" dirty="0" smtClean="0"/>
              <a:t>: Substitution von A oder B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49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094" y="1402743"/>
            <a:ext cx="5786567" cy="49356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500" dirty="0" smtClean="0"/>
              <a:t> </a:t>
            </a:r>
            <a:r>
              <a:rPr lang="fr-FR" sz="2500" dirty="0" err="1" smtClean="0"/>
              <a:t>Für</a:t>
            </a:r>
            <a:r>
              <a:rPr lang="fr-FR" sz="2500" dirty="0" smtClean="0"/>
              <a:t> </a:t>
            </a:r>
            <a:r>
              <a:rPr lang="fr-FR" sz="2500" dirty="0" err="1" smtClean="0"/>
              <a:t>Glycerolverringerung</a:t>
            </a:r>
            <a:r>
              <a:rPr lang="fr-FR" sz="2500" dirty="0" smtClean="0"/>
              <a:t> </a:t>
            </a:r>
            <a:r>
              <a:rPr lang="fr-FR" sz="2500" dirty="0" err="1" smtClean="0"/>
              <a:t>gleichzeitige</a:t>
            </a:r>
            <a:r>
              <a:rPr lang="fr-FR" sz="2500" dirty="0" smtClean="0"/>
              <a:t> </a:t>
            </a:r>
            <a:br>
              <a:rPr lang="fr-FR" sz="2500" dirty="0" smtClean="0"/>
            </a:br>
            <a:r>
              <a:rPr lang="fr-FR" sz="2500" dirty="0" smtClean="0"/>
              <a:t>GPD1- </a:t>
            </a:r>
            <a:r>
              <a:rPr lang="fr-FR" sz="2500" dirty="0" err="1" smtClean="0"/>
              <a:t>und</a:t>
            </a:r>
            <a:r>
              <a:rPr lang="fr-FR" sz="2500" dirty="0" smtClean="0"/>
              <a:t> GPD2-Elimination</a:t>
            </a:r>
            <a:r>
              <a:rPr lang="de-DE" sz="2500" dirty="0" smtClean="0"/>
              <a:t> sind nötig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500" dirty="0" smtClean="0"/>
              <a:t> </a:t>
            </a:r>
            <a:r>
              <a:rPr lang="fr-FR" sz="2500" dirty="0" err="1" smtClean="0"/>
              <a:t>Niedrigere</a:t>
            </a:r>
            <a:r>
              <a:rPr lang="fr-FR" sz="2500" dirty="0" smtClean="0"/>
              <a:t> </a:t>
            </a:r>
            <a:r>
              <a:rPr lang="fr-FR" sz="2500" dirty="0" err="1" smtClean="0"/>
              <a:t>Glycerolproduktion</a:t>
            </a:r>
            <a:r>
              <a:rPr lang="fr-FR" sz="2500" dirty="0" smtClean="0"/>
              <a:t/>
            </a:r>
            <a:br>
              <a:rPr lang="fr-FR" sz="2500" dirty="0" smtClean="0"/>
            </a:br>
            <a:r>
              <a:rPr lang="fr-FR" sz="2500" dirty="0" err="1" smtClean="0"/>
              <a:t>bei</a:t>
            </a:r>
            <a:r>
              <a:rPr lang="fr-FR" sz="2500" dirty="0" smtClean="0"/>
              <a:t> TEFmut2-Promoter </a:t>
            </a:r>
            <a:r>
              <a:rPr lang="fr-FR" sz="2500" dirty="0" err="1" smtClean="0"/>
              <a:t>als</a:t>
            </a:r>
            <a:r>
              <a:rPr lang="fr-FR" sz="2500" dirty="0" smtClean="0"/>
              <a:t> TEFmut2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500" dirty="0" err="1" smtClean="0"/>
              <a:t>Konfiguration</a:t>
            </a:r>
            <a:r>
              <a:rPr lang="fr-FR" sz="2500" dirty="0" smtClean="0"/>
              <a:t> mit </a:t>
            </a:r>
            <a:r>
              <a:rPr lang="fr-FR" sz="2500" dirty="0" err="1" smtClean="0"/>
              <a:t>niedrigester</a:t>
            </a:r>
            <a:r>
              <a:rPr lang="fr-FR" sz="2500" dirty="0" smtClean="0"/>
              <a:t> </a:t>
            </a:r>
            <a:br>
              <a:rPr lang="fr-FR" sz="2500" dirty="0" smtClean="0"/>
            </a:br>
            <a:r>
              <a:rPr lang="fr-FR" sz="2500" dirty="0" err="1" smtClean="0"/>
              <a:t>Glycerolproduktion</a:t>
            </a:r>
            <a:r>
              <a:rPr lang="fr-FR" sz="2500" dirty="0" smtClean="0"/>
              <a:t>: </a:t>
            </a:r>
            <a:br>
              <a:rPr lang="fr-FR" sz="2500" dirty="0" smtClean="0"/>
            </a:br>
            <a:r>
              <a:rPr lang="fr-FR" sz="2500" dirty="0" smtClean="0"/>
              <a:t>(a, </a:t>
            </a:r>
            <a:r>
              <a:rPr lang="fr-FR" sz="2500" dirty="0"/>
              <a:t>b</a:t>
            </a:r>
            <a:r>
              <a:rPr lang="fr-FR" sz="2500" baseline="-25000" dirty="0"/>
              <a:t>2</a:t>
            </a:r>
            <a:r>
              <a:rPr lang="fr-FR" sz="2500" dirty="0" smtClean="0"/>
              <a:t>) = (GPD1 </a:t>
            </a:r>
            <a:r>
              <a:rPr lang="fr-FR" sz="2500" dirty="0" err="1" smtClean="0"/>
              <a:t>elim</a:t>
            </a:r>
            <a:r>
              <a:rPr lang="fr-FR" sz="2500" dirty="0" smtClean="0"/>
              <a:t>., TEFmut2)</a:t>
            </a:r>
          </a:p>
        </p:txBody>
      </p:sp>
    </p:spTree>
    <p:extLst>
      <p:ext uri="{BB962C8B-B14F-4D97-AF65-F5344CB8AC3E}">
        <p14:creationId xmlns:p14="http://schemas.microsoft.com/office/powerpoint/2010/main" val="415795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929" y="1737360"/>
            <a:ext cx="6828774" cy="4552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Einfacher linearer Ansatz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de-DE" sz="26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sz="2600" dirty="0" smtClean="0"/>
                  <a:t> Relevant ist nur die </a:t>
                </a:r>
                <a:br>
                  <a:rPr lang="de-DE" sz="2600" dirty="0" smtClean="0"/>
                </a:br>
                <a:r>
                  <a:rPr lang="de-DE" sz="2600" dirty="0" smtClean="0"/>
                  <a:t>Wachstumsphase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sz="2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sz="2600" dirty="0" smtClean="0"/>
                  <a:t>Fokus </a:t>
                </a:r>
                <a:r>
                  <a:rPr lang="de-DE" sz="2600" dirty="0"/>
                  <a:t>a</a:t>
                </a:r>
                <a:r>
                  <a:rPr lang="de-DE" sz="2600" dirty="0" smtClean="0"/>
                  <a:t>uf den linearen </a:t>
                </a:r>
                <a:r>
                  <a:rPr lang="de-DE" sz="2600" dirty="0" smtClean="0"/>
                  <a:t>Abschnitt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sz="2600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num>
                      <m:den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de-DE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 ∼</m:t>
                    </m:r>
                    <m:r>
                      <m:rPr>
                        <m:nor/>
                      </m:rPr>
                      <a:rPr lang="el-GR" sz="2800"/>
                      <m:t>μ</m:t>
                    </m:r>
                  </m:oMath>
                </a14:m>
                <a:endParaRPr lang="de-DE" sz="26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sz="2600" dirty="0" smtClean="0"/>
              </a:p>
              <a:p>
                <a:endParaRPr lang="de-DE" sz="2600" dirty="0"/>
              </a:p>
              <a:p>
                <a:endParaRPr lang="de-DE" sz="2600" dirty="0" smtClean="0"/>
              </a:p>
              <a:p>
                <a:endParaRPr lang="de-DE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79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Einfacher linearer Ansatz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de-DE" sz="26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sz="2600" dirty="0" smtClean="0"/>
                  <a:t> </a:t>
                </a:r>
                <a:r>
                  <a:rPr lang="de-DE" sz="2600" dirty="0" smtClean="0"/>
                  <a:t>Steigung = 0,27 </a:t>
                </a:r>
                <a:r>
                  <a:rPr lang="de-DE" sz="2600" dirty="0" err="1" smtClean="0"/>
                  <a:t>mass</a:t>
                </a:r>
                <a:r>
                  <a:rPr lang="de-DE" sz="2600" dirty="0" smtClean="0"/>
                  <a:t> </a:t>
                </a:r>
                <a:r>
                  <a:rPr lang="de-DE" sz="2600" dirty="0" err="1" smtClean="0"/>
                  <a:t>unit</a:t>
                </a:r>
                <a:r>
                  <a:rPr lang="de-DE" sz="2600" dirty="0" smtClean="0"/>
                  <a:t>/h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sz="2600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=0,987</m:t>
                    </m:r>
                  </m:oMath>
                </a14:m>
                <a:r>
                  <a:rPr lang="de-DE" sz="2600" dirty="0" smtClean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sz="2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sz="2600" dirty="0" err="1" smtClean="0"/>
                  <a:t>Annhame</a:t>
                </a:r>
                <a:r>
                  <a:rPr lang="de-DE" sz="2600" dirty="0" smtClean="0"/>
                  <a:t> des linearen </a:t>
                </a:r>
                <a:br>
                  <a:rPr lang="de-DE" sz="2600" dirty="0" smtClean="0"/>
                </a:br>
                <a:r>
                  <a:rPr lang="de-DE" sz="2600" dirty="0" smtClean="0"/>
                  <a:t>Wachstums ist berechtigt</a:t>
                </a:r>
                <a:endParaRPr lang="de-DE" sz="26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sz="2600" dirty="0" smtClean="0"/>
              </a:p>
              <a:p>
                <a:endParaRPr lang="de-DE" sz="2600" dirty="0"/>
              </a:p>
              <a:p>
                <a:endParaRPr lang="de-DE" sz="2600" dirty="0" smtClean="0"/>
              </a:p>
              <a:p>
                <a:endParaRPr lang="de-DE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254" y="1737360"/>
            <a:ext cx="6651746" cy="443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6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Linearisierung des </a:t>
            </a:r>
            <a:r>
              <a:rPr lang="de-DE" dirty="0" err="1" smtClean="0"/>
              <a:t>Gompertz</a:t>
            </a:r>
            <a:r>
              <a:rPr lang="de-DE" dirty="0" smtClean="0"/>
              <a:t>-Ansatzes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de-DE" sz="2400" b="0" dirty="0" smtClean="0">
                    <a:latin typeface="Cambria Math" panose="02040503050406030204" pitchFamily="18" charset="0"/>
                  </a:rPr>
                  <a:t>Lineare </a:t>
                </a:r>
                <a:r>
                  <a:rPr lang="de-DE" sz="2400" b="0" dirty="0" err="1" smtClean="0">
                    <a:latin typeface="Cambria Math" panose="02040503050406030204" pitchFamily="18" charset="0"/>
                  </a:rPr>
                  <a:t>Regresssion</a:t>
                </a:r>
                <a:r>
                  <a:rPr lang="de-DE" sz="2400" b="0" dirty="0" smtClean="0">
                    <a:latin typeface="Cambria Math" panose="02040503050406030204" pitchFamily="18" charset="0"/>
                  </a:rPr>
                  <a:t> auf Basis des </a:t>
                </a:r>
                <a:r>
                  <a:rPr lang="de-DE" sz="2400" b="0" dirty="0" err="1" smtClean="0">
                    <a:latin typeface="Cambria Math" panose="02040503050406030204" pitchFamily="18" charset="0"/>
                  </a:rPr>
                  <a:t>linearisierten</a:t>
                </a:r>
                <a:r>
                  <a:rPr lang="de-DE" sz="2400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sz="2400" dirty="0">
                    <a:latin typeface="Cambria Math" panose="02040503050406030204" pitchFamily="18" charset="0"/>
                  </a:rPr>
                  <a:t>Ansatzes </a:t>
                </a:r>
                <a:r>
                  <a:rPr lang="de-DE" sz="2400" dirty="0" smtClean="0">
                    <a:latin typeface="Cambria Math" panose="02040503050406030204" pitchFamily="18" charset="0"/>
                  </a:rPr>
                  <a:t>durchführen.</a:t>
                </a:r>
                <a:endParaRPr lang="de-DE" sz="2400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 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µ 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sz="2400"/>
                          <m:t>λ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de-DE" sz="24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de-DE" sz="2400" b="0" dirty="0" smtClean="0">
                  <a:ea typeface="Cambria Math" panose="02040503050406030204" pitchFamily="18" charset="0"/>
                </a:endParaRPr>
              </a:p>
              <a:p>
                <a:r>
                  <a:rPr lang="de-DE" sz="2400" dirty="0" smtClean="0">
                    <a:ea typeface="Cambria Math" panose="02040503050406030204" pitchFamily="18" charset="0"/>
                  </a:rPr>
                  <a:t>Steigung  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de-DE" sz="2400" dirty="0" smtClean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µ </m:t>
                        </m:r>
                        <m:sSup>
                          <m:sSupPr>
                            <m:ctrlP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sz="2400" dirty="0" smtClean="0">
                    <a:ea typeface="Cambria Math" panose="02040503050406030204" pitchFamily="18" charset="0"/>
                  </a:rPr>
                  <a:t>     </a:t>
                </a:r>
              </a:p>
              <a:p>
                <a:r>
                  <a:rPr lang="de-DE" sz="2400" b="0" dirty="0" smtClean="0">
                    <a:ea typeface="Cambria Math" panose="02040503050406030204" pitchFamily="18" charset="0"/>
                  </a:rPr>
                  <a:t>Achsenabschnitt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</m:oMath>
                </a14:m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µ </m:t>
                        </m:r>
                        <m:sSup>
                          <m:sSupPr>
                            <m:ctrlP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l-GR" sz="2400"/>
                      <m:t>λ</m:t>
                    </m:r>
                  </m:oMath>
                </a14:m>
                <a:endParaRPr lang="de-DE" sz="2400" dirty="0"/>
              </a:p>
              <a:p>
                <a:endParaRPr lang="de-DE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40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090" y="1845734"/>
            <a:ext cx="6489185" cy="4326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Linearisierung des </a:t>
            </a:r>
            <a:r>
              <a:rPr lang="de-DE" dirty="0" err="1"/>
              <a:t>Gompertz</a:t>
            </a:r>
            <a:r>
              <a:rPr lang="de-DE" dirty="0"/>
              <a:t>-Ansatzes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Vorteile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Direkt interpretierbar </a:t>
                </a:r>
                <a:br>
                  <a:rPr lang="de-DE" dirty="0" smtClean="0"/>
                </a:b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=0,39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/>
                      <m:t>λ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13,1 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=0,986</m:t>
                    </m:r>
                  </m:oMath>
                </a14:m>
                <a:endParaRPr lang="de-DE" b="0" dirty="0" smtClean="0"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b="0" dirty="0" smtClean="0">
                    <a:ea typeface="Cambria Math" panose="02040503050406030204" pitchFamily="18" charset="0"/>
                  </a:rPr>
                  <a:t>Einfacher als die Anpassung nicht-linearer</a:t>
                </a:r>
                <a:br>
                  <a:rPr lang="de-DE" b="0" dirty="0" smtClean="0">
                    <a:ea typeface="Cambria Math" panose="02040503050406030204" pitchFamily="18" charset="0"/>
                  </a:rPr>
                </a:br>
                <a:r>
                  <a:rPr lang="de-DE" b="0" dirty="0" smtClean="0">
                    <a:ea typeface="Cambria Math" panose="02040503050406030204" pitchFamily="18" charset="0"/>
                  </a:rPr>
                  <a:t>Parameter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ea typeface="Cambria Math" panose="02040503050406030204" pitchFamily="18" charset="0"/>
                  </a:rPr>
                  <a:t>Berücksichtigung aller Datenpunkte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b="0" dirty="0" smtClean="0">
                    <a:ea typeface="Cambria Math" panose="02040503050406030204" pitchFamily="18" charset="0"/>
                  </a:rPr>
                  <a:t>Nachteile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Numerische </a:t>
                </a:r>
                <a:r>
                  <a:rPr lang="de-DE" dirty="0" smtClean="0">
                    <a:ea typeface="Cambria Math" panose="02040503050406030204" pitchFamily="18" charset="0"/>
                  </a:rPr>
                  <a:t>Instabilität an einigen Datenpunkten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b="0" dirty="0" smtClean="0">
                    <a:ea typeface="Cambria Math" panose="02040503050406030204" pitchFamily="18" charset="0"/>
                  </a:rPr>
                  <a:t>Data </a:t>
                </a:r>
                <a:r>
                  <a:rPr lang="de-DE" b="0" dirty="0" err="1" smtClean="0">
                    <a:ea typeface="Cambria Math" panose="02040503050406030204" pitchFamily="18" charset="0"/>
                  </a:rPr>
                  <a:t>peprocessing</a:t>
                </a:r>
                <a:r>
                  <a:rPr lang="de-DE" b="0" dirty="0" smtClean="0">
                    <a:ea typeface="Cambria Math" panose="02040503050406030204" pitchFamily="18" charset="0"/>
                  </a:rPr>
                  <a:t> ist erforderlich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17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233" y="2369126"/>
            <a:ext cx="6118944" cy="3799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Anpassung nicht-linearer Parameter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 Versucht wurde die multidimensionale</a:t>
                </a:r>
                <a:r>
                  <a:rPr lang="de-DE" sz="2200" dirty="0"/>
                  <a:t/>
                </a:r>
                <a:br>
                  <a:rPr lang="de-DE" sz="2200" dirty="0"/>
                </a:br>
                <a:r>
                  <a:rPr lang="de-DE" sz="2200" dirty="0" smtClean="0"/>
                  <a:t>Anpassung vom </a:t>
                </a:r>
                <a:r>
                  <a:rPr lang="de-DE" sz="2200" dirty="0" err="1" smtClean="0"/>
                  <a:t>Gompertz</a:t>
                </a:r>
                <a:r>
                  <a:rPr lang="de-DE" sz="2200" dirty="0" smtClean="0"/>
                  <a:t>-Ansatz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de-DE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sz="2000"/>
                          <m:t>λ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µ</m:t>
                        </m:r>
                      </m:e>
                    </m:d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000" dirty="0" smtClean="0"/>
              </a:p>
              <a:p>
                <a:pPr marL="201168" lvl="1" indent="0">
                  <a:buNone/>
                </a:pPr>
                <a:endParaRPr lang="de-DE" sz="22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Iteratives Verfahren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/>
                          <m:t>λ</m:t>
                        </m:r>
                      </m:e>
                      <m:sub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/>
                          <m:t>λ</m:t>
                        </m:r>
                      </m:e>
                      <m:sub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de-DE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de-DE" sz="2400" i="1" dirty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num>
                              <m:den>
                                <m:r>
                                  <a:rPr lang="de-DE" sz="24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nor/>
                                  </m:rPr>
                                  <a:rPr lang="el-GR" sz="2400"/>
                                  <m:t>λ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endParaRPr lang="de-DE" sz="2400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sz="2400" dirty="0"/>
                  <a:t>Numerische Abschätzung </a:t>
                </a:r>
                <a:r>
                  <a:rPr lang="de-DE" sz="2400" dirty="0" smtClean="0"/>
                  <a:t/>
                </a:r>
                <a:br>
                  <a:rPr lang="de-DE" sz="2400" dirty="0" smtClean="0"/>
                </a:br>
                <a:r>
                  <a:rPr lang="de-DE" sz="2400" dirty="0" smtClean="0"/>
                  <a:t>von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de-DE" sz="2400" i="1" dirty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num>
                              <m:den>
                                <m:r>
                                  <a:rPr lang="de-DE" sz="24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nor/>
                                  </m:rPr>
                                  <a:rPr lang="el-GR" sz="2400"/>
                                  <m:t>λ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de-DE" sz="2400" dirty="0" smtClean="0"/>
                  <a:t> problematisch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7" t="-19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2347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514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Retrospect</vt:lpstr>
      <vt:lpstr>SHF Fermentation Kinetics</vt:lpstr>
      <vt:lpstr>Recap</vt:lpstr>
      <vt:lpstr>Gentechnische Änderungen</vt:lpstr>
      <vt:lpstr>Ergebnisse</vt:lpstr>
      <vt:lpstr>Einfacher linearer Ansatz</vt:lpstr>
      <vt:lpstr>Einfacher linearer Ansatz</vt:lpstr>
      <vt:lpstr>Linearisierung des Gompertz-Ansatzes</vt:lpstr>
      <vt:lpstr>Linearisierung des Gompertz-Ansatzes</vt:lpstr>
      <vt:lpstr>Anpassung nicht-linearer Parameter</vt:lpstr>
      <vt:lpstr>Nächste Schritte</vt:lpstr>
    </vt:vector>
  </TitlesOfParts>
  <Company>TU Dortmund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SHF fermentation kinetics</dc:title>
  <dc:creator>Ben Moussa, Mazen</dc:creator>
  <cp:lastModifiedBy>Ben Moussa, Mazen</cp:lastModifiedBy>
  <cp:revision>43</cp:revision>
  <dcterms:created xsi:type="dcterms:W3CDTF">2023-11-14T06:25:46Z</dcterms:created>
  <dcterms:modified xsi:type="dcterms:W3CDTF">2023-12-12T11:40:59Z</dcterms:modified>
</cp:coreProperties>
</file>