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4"/>
  </p:sldMasterIdLst>
  <p:notesMasterIdLst>
    <p:notesMasterId r:id="rId11"/>
  </p:notesMasterIdLst>
  <p:handoutMasterIdLst>
    <p:handoutMasterId r:id="rId12"/>
  </p:handoutMasterIdLst>
  <p:sldIdLst>
    <p:sldId id="80870" r:id="rId5"/>
    <p:sldId id="2145706352" r:id="rId6"/>
    <p:sldId id="2145706354" r:id="rId7"/>
    <p:sldId id="2145706355" r:id="rId8"/>
    <p:sldId id="2145706356" r:id="rId9"/>
    <p:sldId id="2145706357" r:id="rId10"/>
  </p:sldIdLst>
  <p:sldSz cx="19007138" cy="1069181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4" userDrawn="1">
          <p15:clr>
            <a:srgbClr val="A4A3A4"/>
          </p15:clr>
        </p15:guide>
        <p15:guide id="2" pos="5987" userDrawn="1">
          <p15:clr>
            <a:srgbClr val="A4A3A4"/>
          </p15:clr>
        </p15:guide>
        <p15:guide id="4" orient="horz" pos="3186" userDrawn="1">
          <p15:clr>
            <a:srgbClr val="A4A3A4"/>
          </p15:clr>
        </p15:guide>
        <p15:guide id="5" pos="9465" userDrawn="1">
          <p15:clr>
            <a:srgbClr val="A4A3A4"/>
          </p15:clr>
        </p15:guide>
        <p15:guide id="6" pos="9236" userDrawn="1">
          <p15:clr>
            <a:srgbClr val="A4A3A4"/>
          </p15:clr>
        </p15:guide>
        <p15:guide id="7" orient="horz" pos="1100" userDrawn="1">
          <p15:clr>
            <a:srgbClr val="A4A3A4"/>
          </p15:clr>
        </p15:guide>
        <p15:guide id="8" pos="4675" userDrawn="1">
          <p15:clr>
            <a:srgbClr val="A4A3A4"/>
          </p15:clr>
        </p15:guide>
        <p15:guide id="9" pos="3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y Kieltyka" initials="CK" lastIdx="10" clrIdx="0"/>
  <p:cmAuthor id="2" name="Sumitra Madhav" initials="SM" lastIdx="121" clrIdx="1">
    <p:extLst>
      <p:ext uri="{19B8F6BF-5375-455C-9EA6-DF929625EA0E}">
        <p15:presenceInfo xmlns:p15="http://schemas.microsoft.com/office/powerpoint/2012/main" userId="S-1-5-21-3814449816-1147414744-3287126245-526206" providerId="AD"/>
      </p:ext>
    </p:extLst>
  </p:cmAuthor>
  <p:cmAuthor id="3" name="Karen Correa" initials="KC" lastIdx="84" clrIdx="2">
    <p:extLst>
      <p:ext uri="{19B8F6BF-5375-455C-9EA6-DF929625EA0E}">
        <p15:presenceInfo xmlns:p15="http://schemas.microsoft.com/office/powerpoint/2012/main" userId="S-1-5-21-3814449816-1147414744-3287126245-129089" providerId="AD"/>
      </p:ext>
    </p:extLst>
  </p:cmAuthor>
  <p:cmAuthor id="4" name="George N Hovis" initials="GNH" lastIdx="12" clrIdx="3">
    <p:extLst>
      <p:ext uri="{19B8F6BF-5375-455C-9EA6-DF929625EA0E}">
        <p15:presenceInfo xmlns:p15="http://schemas.microsoft.com/office/powerpoint/2012/main" userId="S-1-5-21-3814449816-1147414744-3287126245-537573" providerId="AD"/>
      </p:ext>
    </p:extLst>
  </p:cmAuthor>
  <p:cmAuthor id="5" name="Pankhuri Goyal" initials="PG" lastIdx="4" clrIdx="4">
    <p:extLst>
      <p:ext uri="{19B8F6BF-5375-455C-9EA6-DF929625EA0E}">
        <p15:presenceInfo xmlns:p15="http://schemas.microsoft.com/office/powerpoint/2012/main" userId="S-1-5-21-3814449816-1147414744-3287126245-539785" providerId="AD"/>
      </p:ext>
    </p:extLst>
  </p:cmAuthor>
  <p:cmAuthor id="6" name="Kendra L Hodge" initials="KLH" lastIdx="2" clrIdx="5">
    <p:extLst>
      <p:ext uri="{19B8F6BF-5375-455C-9EA6-DF929625EA0E}">
        <p15:presenceInfo xmlns:p15="http://schemas.microsoft.com/office/powerpoint/2012/main" userId="Kendra L Hodge" providerId="None"/>
      </p:ext>
    </p:extLst>
  </p:cmAuthor>
  <p:cmAuthor id="7" name="Kendra L Hodge" initials="KLH [2]" lastIdx="12" clrIdx="6">
    <p:extLst>
      <p:ext uri="{19B8F6BF-5375-455C-9EA6-DF929625EA0E}">
        <p15:presenceInfo xmlns:p15="http://schemas.microsoft.com/office/powerpoint/2012/main" userId="S-1-5-21-3814449816-1147414744-3287126245-589274" providerId="AD"/>
      </p:ext>
    </p:extLst>
  </p:cmAuthor>
  <p:cmAuthor id="8" name="Tim P Vulanich" initials="TPV" lastIdx="21" clrIdx="7">
    <p:extLst>
      <p:ext uri="{19B8F6BF-5375-455C-9EA6-DF929625EA0E}">
        <p15:presenceInfo xmlns:p15="http://schemas.microsoft.com/office/powerpoint/2012/main" userId="S-1-5-21-3814449816-1147414744-3287126245-585999" providerId="AD"/>
      </p:ext>
    </p:extLst>
  </p:cmAuthor>
  <p:cmAuthor id="9" name="Nate Tabler" initials="NT" lastIdx="45" clrIdx="8">
    <p:extLst>
      <p:ext uri="{19B8F6BF-5375-455C-9EA6-DF929625EA0E}">
        <p15:presenceInfo xmlns:p15="http://schemas.microsoft.com/office/powerpoint/2012/main" userId="S-1-5-21-3814449816-1147414744-3287126245-547820" providerId="AD"/>
      </p:ext>
    </p:extLst>
  </p:cmAuthor>
  <p:cmAuthor id="10" name="Evan Thomas" initials="ET" lastIdx="6" clrIdx="9">
    <p:extLst>
      <p:ext uri="{19B8F6BF-5375-455C-9EA6-DF929625EA0E}">
        <p15:presenceInfo xmlns:p15="http://schemas.microsoft.com/office/powerpoint/2012/main" userId="S-1-5-21-3814449816-1147414744-3287126245-526782" providerId="AD"/>
      </p:ext>
    </p:extLst>
  </p:cmAuthor>
  <p:cmAuthor id="11" name="Farzad Beykzadeh" initials="FB" lastIdx="1" clrIdx="10">
    <p:extLst>
      <p:ext uri="{19B8F6BF-5375-455C-9EA6-DF929625EA0E}">
        <p15:presenceInfo xmlns:p15="http://schemas.microsoft.com/office/powerpoint/2012/main" userId="S-1-5-21-3814449816-1147414744-3287126245-612860" providerId="AD"/>
      </p:ext>
    </p:extLst>
  </p:cmAuthor>
  <p:cmAuthor id="12" name="Karen Correa" initials="KC [2]" lastIdx="6" clrIdx="11">
    <p:extLst>
      <p:ext uri="{19B8F6BF-5375-455C-9EA6-DF929625EA0E}">
        <p15:presenceInfo xmlns:p15="http://schemas.microsoft.com/office/powerpoint/2012/main" userId="S::Karen.Correa1@ey.com::22288418-1123-46a5-91b7-8cc4f675a728" providerId="AD"/>
      </p:ext>
    </p:extLst>
  </p:cmAuthor>
  <p:cmAuthor id="13" name="Wallace, Janaee" initials="WJ" lastIdx="3" clrIdx="12">
    <p:extLst>
      <p:ext uri="{19B8F6BF-5375-455C-9EA6-DF929625EA0E}">
        <p15:presenceInfo xmlns:p15="http://schemas.microsoft.com/office/powerpoint/2012/main" userId="S::janaee.wallace@zoetis.com::c75d0718-40f1-4e8b-b1c8-9893c94d4e40" providerId="AD"/>
      </p:ext>
    </p:extLst>
  </p:cmAuthor>
  <p:cmAuthor id="14" name="Jayanthi, Nalini" initials="JN" lastIdx="4" clrIdx="13">
    <p:extLst>
      <p:ext uri="{19B8F6BF-5375-455C-9EA6-DF929625EA0E}">
        <p15:presenceInfo xmlns:p15="http://schemas.microsoft.com/office/powerpoint/2012/main" userId="S::nalini.jayanthi@zoetis.com::4590d78c-15ed-4891-afb6-76f6f6f0c3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0096AF"/>
    <a:srgbClr val="888DEC"/>
    <a:srgbClr val="FFFFFF"/>
    <a:srgbClr val="FFD599"/>
    <a:srgbClr val="E6E6E6"/>
    <a:srgbClr val="FFD292"/>
    <a:srgbClr val="FBC6D4"/>
    <a:srgbClr val="8AEEFF"/>
    <a:srgbClr val="FF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39ED2-F8CD-4DF7-B582-DE0B5AFF8621}" v="241" dt="2023-01-13T18:24:23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6807" autoAdjust="0"/>
  </p:normalViewPr>
  <p:slideViewPr>
    <p:cSldViewPr snapToGrid="0">
      <p:cViewPr varScale="1">
        <p:scale>
          <a:sx n="37" d="100"/>
          <a:sy n="37" d="100"/>
        </p:scale>
        <p:origin x="892" y="56"/>
      </p:cViewPr>
      <p:guideLst>
        <p:guide orient="horz" pos="3594"/>
        <p:guide pos="5987"/>
        <p:guide orient="horz" pos="3186"/>
        <p:guide pos="9465"/>
        <p:guide pos="9236"/>
        <p:guide orient="horz" pos="1100"/>
        <p:guide pos="4675"/>
        <p:guide pos="35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8506" y="0"/>
            <a:ext cx="4068339" cy="35676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F51C4A3-C626-4867-B050-C2C0DF034D9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8506" y="6745708"/>
            <a:ext cx="4068339" cy="35676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9BDDCFF1-DF57-4CDD-AECC-BBFF27163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8506" y="0"/>
            <a:ext cx="4068339" cy="356768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3BAC7A4-5F5F-47A3-8E62-91DEBE67A338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8506" y="6745708"/>
            <a:ext cx="4068339" cy="356767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64FDCFD-2B56-47A9-8CFC-E35D3CE738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42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DCFD-2B56-47A9-8CFC-E35D3CE7383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303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DCFD-2B56-47A9-8CFC-E35D3CE7383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47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DCFD-2B56-47A9-8CFC-E35D3CE7383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68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9266239"/>
            <a:ext cx="19007138" cy="1425575"/>
            <a:chOff x="0" y="5943600"/>
            <a:chExt cx="9144000" cy="914400"/>
          </a:xfrm>
        </p:grpSpPr>
        <p:sp>
          <p:nvSpPr>
            <p:cNvPr id="6" name="Rectangle 5"/>
            <p:cNvSpPr/>
            <p:nvPr/>
          </p:nvSpPr>
          <p:spPr>
            <a:xfrm>
              <a:off x="0" y="5943600"/>
              <a:ext cx="9144000" cy="914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00"/>
            </a:p>
          </p:txBody>
        </p:sp>
        <p:pic>
          <p:nvPicPr>
            <p:cNvPr id="7" name="Picture 8" descr="Zoetis_w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657" y="6173109"/>
              <a:ext cx="1126429" cy="57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9007138" cy="9263629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613" y="553414"/>
            <a:ext cx="16156068" cy="3527835"/>
          </a:xfrm>
        </p:spPr>
        <p:txBody>
          <a:bodyPr/>
          <a:lstStyle>
            <a:lvl1pPr>
              <a:defRPr sz="793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615" y="4179708"/>
            <a:ext cx="13304997" cy="2732352"/>
          </a:xfrm>
        </p:spPr>
        <p:txBody>
          <a:bodyPr/>
          <a:lstStyle>
            <a:lvl1pPr marL="0" indent="0" algn="l">
              <a:buNone/>
              <a:defRPr sz="2976" b="1">
                <a:solidFill>
                  <a:srgbClr val="FFFFFF"/>
                </a:solidFill>
              </a:defRPr>
            </a:lvl1pPr>
            <a:lvl2pPr marL="75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1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2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79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3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9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47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162011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Midnight Blue">
    <p:bg>
      <p:bgPr>
        <a:solidFill>
          <a:srgbClr val="171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37" y="2587186"/>
            <a:ext cx="16156068" cy="3888263"/>
          </a:xfrm>
        </p:spPr>
        <p:txBody>
          <a:bodyPr/>
          <a:lstStyle>
            <a:lvl1pPr algn="l">
              <a:defRPr sz="7937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992665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Turquoise Blue">
    <p:bg>
      <p:bgPr>
        <a:solidFill>
          <a:srgbClr val="0096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37" y="2587186"/>
            <a:ext cx="16156068" cy="3888263"/>
          </a:xfrm>
        </p:spPr>
        <p:txBody>
          <a:bodyPr/>
          <a:lstStyle>
            <a:lvl1pPr algn="l">
              <a:defRPr sz="7937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67714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Rub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37" y="2587186"/>
            <a:ext cx="16156068" cy="3888263"/>
          </a:xfrm>
        </p:spPr>
        <p:txBody>
          <a:bodyPr/>
          <a:lstStyle>
            <a:lvl1pPr algn="l">
              <a:defRPr sz="7937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28462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9007138" cy="1069181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0037" y="2587186"/>
            <a:ext cx="16156068" cy="3888263"/>
          </a:xfrm>
        </p:spPr>
        <p:txBody>
          <a:bodyPr/>
          <a:lstStyle>
            <a:lvl1pPr algn="l">
              <a:defRPr sz="7937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58230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Zoetis_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80" y="3151447"/>
            <a:ext cx="9836853" cy="367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89952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47109286"/>
              </p:ext>
            </p:extLst>
          </p:nvPr>
        </p:nvGraphicFramePr>
        <p:xfrm>
          <a:off x="9842025" y="1430837"/>
          <a:ext cx="9052413" cy="899721"/>
        </p:xfrm>
        <a:graphic>
          <a:graphicData uri="http://schemas.openxmlformats.org/drawingml/2006/table">
            <a:tbl>
              <a:tblPr firstRow="1" bandRow="1"/>
              <a:tblGrid>
                <a:gridCol w="443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453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latin typeface="+mj-lt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latin typeface="+mj-lt"/>
                          <a:cs typeface="Calibri" panose="020F0502020204030204" pitchFamily="34" charset="0"/>
                        </a:rPr>
                        <a:t>Overall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70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solidFill>
                          <a:srgbClr val="FFFFFF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>
                          <a:solidFill>
                            <a:srgbClr val="FFFFFF"/>
                          </a:solidFill>
                          <a:latin typeface="+mj-lt"/>
                          <a:cs typeface="Calibri" panose="020F0502020204030204" pitchFamily="34" charset="0"/>
                        </a:rPr>
                        <a:t>Previous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>
                          <a:solidFill>
                            <a:srgbClr val="FFFFFF"/>
                          </a:solidFill>
                          <a:latin typeface="+mj-lt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0">
                          <a:solidFill>
                            <a:srgbClr val="FFFFFF"/>
                          </a:solidFill>
                          <a:latin typeface="+mj-lt"/>
                          <a:cs typeface="Calibri" panose="020F0502020204030204" pitchFamily="34" charset="0"/>
                        </a:rPr>
                        <a:t>Trend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08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Aug 22</a:t>
                      </a:r>
                      <a:r>
                        <a:rPr lang="en-US" sz="1200" baseline="3000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2018</a:t>
                      </a:r>
                    </a:p>
                  </a:txBody>
                  <a:tcPr marL="114953" marR="114953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712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On track</a:t>
                      </a:r>
                    </a:p>
                  </a:txBody>
                  <a:tcPr marL="114953" marR="114953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  <a:cs typeface="Calibri" panose="020F0502020204030204" pitchFamily="34" charset="0"/>
                        </a:rPr>
                        <a:t>On track</a:t>
                      </a:r>
                    </a:p>
                  </a:txBody>
                  <a:tcPr marL="114953" marR="114953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200" b="1">
                        <a:solidFill>
                          <a:srgbClr val="FFFFFF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14953" marR="114953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79584" y="249858"/>
            <a:ext cx="17115766" cy="46213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z="2800">
                <a:latin typeface="+mn-lt"/>
              </a:rPr>
              <a:t>Project name</a:t>
            </a:r>
            <a:endParaRPr lang="en-IN" sz="2800" b="0">
              <a:latin typeface="+mn-lt"/>
            </a:endParaRPr>
          </a:p>
        </p:txBody>
      </p:sp>
      <p:graphicFrame>
        <p:nvGraphicFramePr>
          <p:cNvPr id="5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9633559"/>
              </p:ext>
            </p:extLst>
          </p:nvPr>
        </p:nvGraphicFramePr>
        <p:xfrm>
          <a:off x="179584" y="4985866"/>
          <a:ext cx="9586851" cy="578814"/>
        </p:xfrm>
        <a:graphic>
          <a:graphicData uri="http://schemas.openxmlformats.org/drawingml/2006/table">
            <a:tbl>
              <a:tblPr/>
              <a:tblGrid>
                <a:gridCol w="958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814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998525" marR="0" lvl="1" indent="-285750" algn="l" defTabSz="7127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6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980" marR="8980" marT="714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179584" y="923330"/>
            <a:ext cx="12755197" cy="4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defTabSz="712775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3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12775" rtl="0" eaLnBrk="0" fontAlgn="base" hangingPunct="0">
              <a:spcBef>
                <a:spcPct val="0"/>
              </a:spcBef>
              <a:spcAft>
                <a:spcPct val="0"/>
              </a:spcAft>
              <a:defRPr sz="4677" b="1">
                <a:solidFill>
                  <a:schemeClr val="tx2"/>
                </a:solidFill>
                <a:latin typeface="Arial" pitchFamily="34" charset="0"/>
              </a:defRPr>
            </a:lvl2pPr>
            <a:lvl3pPr algn="l" defTabSz="712775" rtl="0" eaLnBrk="0" fontAlgn="base" hangingPunct="0">
              <a:spcBef>
                <a:spcPct val="0"/>
              </a:spcBef>
              <a:spcAft>
                <a:spcPct val="0"/>
              </a:spcAft>
              <a:defRPr sz="4677" b="1">
                <a:solidFill>
                  <a:schemeClr val="tx2"/>
                </a:solidFill>
                <a:latin typeface="Arial" pitchFamily="34" charset="0"/>
              </a:defRPr>
            </a:lvl3pPr>
            <a:lvl4pPr algn="l" defTabSz="712775" rtl="0" eaLnBrk="0" fontAlgn="base" hangingPunct="0">
              <a:spcBef>
                <a:spcPct val="0"/>
              </a:spcBef>
              <a:spcAft>
                <a:spcPct val="0"/>
              </a:spcAft>
              <a:defRPr sz="4677" b="1">
                <a:solidFill>
                  <a:schemeClr val="tx2"/>
                </a:solidFill>
                <a:latin typeface="Arial" pitchFamily="34" charset="0"/>
              </a:defRPr>
            </a:lvl4pPr>
            <a:lvl5pPr algn="l" defTabSz="712775" rtl="0" eaLnBrk="0" fontAlgn="base" hangingPunct="0">
              <a:spcBef>
                <a:spcPct val="0"/>
              </a:spcBef>
              <a:spcAft>
                <a:spcPct val="0"/>
              </a:spcAft>
              <a:defRPr sz="4677" b="1">
                <a:solidFill>
                  <a:schemeClr val="tx2"/>
                </a:solidFill>
                <a:latin typeface="Arial" pitchFamily="34" charset="0"/>
              </a:defRPr>
            </a:lvl5pPr>
            <a:lvl6pPr marL="712775" algn="l" defTabSz="712775" rtl="0" fontAlgn="base">
              <a:spcBef>
                <a:spcPct val="0"/>
              </a:spcBef>
              <a:spcAft>
                <a:spcPct val="0"/>
              </a:spcAft>
              <a:defRPr sz="4677" b="1">
                <a:solidFill>
                  <a:schemeClr val="tx2"/>
                </a:solidFill>
                <a:latin typeface="Arial" pitchFamily="34" charset="0"/>
              </a:defRPr>
            </a:lvl6pPr>
            <a:lvl7pPr marL="1425550" algn="l" defTabSz="712775" rtl="0" fontAlgn="base">
              <a:spcBef>
                <a:spcPct val="0"/>
              </a:spcBef>
              <a:spcAft>
                <a:spcPct val="0"/>
              </a:spcAft>
              <a:defRPr sz="4677" b="1">
                <a:solidFill>
                  <a:schemeClr val="tx2"/>
                </a:solidFill>
                <a:latin typeface="Arial" pitchFamily="34" charset="0"/>
              </a:defRPr>
            </a:lvl7pPr>
            <a:lvl8pPr marL="2138324" algn="l" defTabSz="712775" rtl="0" fontAlgn="base">
              <a:spcBef>
                <a:spcPct val="0"/>
              </a:spcBef>
              <a:spcAft>
                <a:spcPct val="0"/>
              </a:spcAft>
              <a:defRPr sz="4677" b="1">
                <a:solidFill>
                  <a:schemeClr val="tx2"/>
                </a:solidFill>
                <a:latin typeface="Arial" pitchFamily="34" charset="0"/>
              </a:defRPr>
            </a:lvl8pPr>
            <a:lvl9pPr marL="2851099" algn="l" defTabSz="712775" rtl="0" fontAlgn="base">
              <a:spcBef>
                <a:spcPct val="0"/>
              </a:spcBef>
              <a:spcAft>
                <a:spcPct val="0"/>
              </a:spcAft>
              <a:defRPr sz="4677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2400" b="0">
                <a:solidFill>
                  <a:srgbClr val="7F7F7F"/>
                </a:solidFill>
              </a:rPr>
              <a:t>Project status for period ending 10/17/2018</a:t>
            </a:r>
            <a:endParaRPr lang="en-IN" sz="2800" b="0">
              <a:solidFill>
                <a:srgbClr val="7F7F7F"/>
              </a:solidFill>
              <a:latin typeface="+mn-lt"/>
            </a:endParaRPr>
          </a:p>
        </p:txBody>
      </p:sp>
      <p:graphicFrame>
        <p:nvGraphicFramePr>
          <p:cNvPr id="7" name="Table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8580631"/>
              </p:ext>
            </p:extLst>
          </p:nvPr>
        </p:nvGraphicFramePr>
        <p:xfrm>
          <a:off x="9842026" y="5993978"/>
          <a:ext cx="8843969" cy="2583155"/>
        </p:xfrm>
        <a:graphic>
          <a:graphicData uri="http://schemas.openxmlformats.org/drawingml/2006/table">
            <a:tbl>
              <a:tblPr/>
              <a:tblGrid>
                <a:gridCol w="46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247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980" marR="8980" marT="7143" marB="0" anchor="ctr">
                    <a:lnL w="12700" cap="flat" cmpd="sng" algn="ctr">
                      <a:solidFill>
                        <a:srgbClr val="FF67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71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Milestones/Deliverables</a:t>
                      </a:r>
                    </a:p>
                  </a:txBody>
                  <a:tcPr marL="8980" marR="8980" marT="714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71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 Start date</a:t>
                      </a:r>
                    </a:p>
                  </a:txBody>
                  <a:tcPr marL="8980" marR="8980" marT="714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71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Orig. end</a:t>
                      </a:r>
                    </a:p>
                  </a:txBody>
                  <a:tcPr marL="8980" marR="8980" marT="714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71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Rev. end</a:t>
                      </a:r>
                    </a:p>
                  </a:txBody>
                  <a:tcPr marL="8980" marR="8980" marT="714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71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8980" marR="8980" marT="7143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7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7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3505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8980" marR="8980" marT="7143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57476" marR="0" marT="0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86215" marR="86215" marT="9525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8980" marR="8980" marT="7143" marB="0" anchor="ctr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20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465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8980" marR="8980" marT="7143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200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7476" marR="0" marT="0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86215" marR="86215" marT="9525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86215" marR="86215" marT="9525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8980" marR="8980" marT="7143" marB="0" anchor="ctr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8980" marR="8980" marT="7143" marB="0" anchor="ctr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38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8980" marR="8980" marT="7143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sz="1200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7476" marR="0" marT="0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86215" marR="86215" marT="9525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86215" marR="86215" marT="9525" marB="0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8980" marR="8980" marT="7143" marB="0" anchor="ctr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8980" marR="8980" marT="7143" marB="0" anchor="ctr">
                    <a:lnL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9377895"/>
              </p:ext>
            </p:extLst>
          </p:nvPr>
        </p:nvGraphicFramePr>
        <p:xfrm>
          <a:off x="179584" y="5993978"/>
          <a:ext cx="9586850" cy="4032448"/>
        </p:xfrm>
        <a:graphic>
          <a:graphicData uri="http://schemas.openxmlformats.org/drawingml/2006/table">
            <a:tbl>
              <a:tblPr firstRow="1" bandRow="1"/>
              <a:tblGrid>
                <a:gridCol w="471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3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50">
                <a:tc gridSpan="2"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Top priorities for next period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700" b="1" kern="1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395">
                <a:tc gridSpan="2"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Pct val="13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>
                        <a:solidFill>
                          <a:schemeClr val="tx1"/>
                        </a:solidFill>
                        <a:effectLst/>
                        <a:latin typeface="+mj-lt"/>
                        <a:ea typeface="Times New Roman"/>
                        <a:cs typeface="Calibri"/>
                      </a:endParaRPr>
                    </a:p>
                  </a:txBody>
                  <a:tcPr marL="114953" marR="114953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700" b="1" kern="1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98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Issue/ Risk/ Decision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Mitigation approach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105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Pct val="13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858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7476" marR="57476" marT="45667" marB="45667" horzOverflow="overflow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>
                        <a:buSzPct val="100000"/>
                        <a:buFont typeface="Wingdings" panose="05000000000000000000" pitchFamily="2" charset="2"/>
                        <a:buNone/>
                      </a:pPr>
                      <a:endParaRPr lang="en-US" sz="1400" baseline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57476" marR="57476" marT="45667" marB="91440" horzOverflow="overflow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Left-Right Arrow 8"/>
          <p:cNvSpPr/>
          <p:nvPr userDrawn="1"/>
        </p:nvSpPr>
        <p:spPr>
          <a:xfrm>
            <a:off x="17913825" y="1987059"/>
            <a:ext cx="724193" cy="288032"/>
          </a:xfrm>
          <a:prstGeom prst="left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79584" y="4576118"/>
            <a:ext cx="9625317" cy="409748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prstClr val="white"/>
                </a:solidFill>
                <a:cs typeface="Calibri" panose="020F0502020204030204" pitchFamily="34" charset="0"/>
              </a:rPr>
              <a:t>Project objectives (from charter)</a:t>
            </a:r>
          </a:p>
        </p:txBody>
      </p:sp>
      <p:graphicFrame>
        <p:nvGraphicFramePr>
          <p:cNvPr id="11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5067583"/>
              </p:ext>
            </p:extLst>
          </p:nvPr>
        </p:nvGraphicFramePr>
        <p:xfrm>
          <a:off x="9842026" y="4576119"/>
          <a:ext cx="8805504" cy="133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7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Major accomplishments for current period</a:t>
                      </a:r>
                    </a:p>
                  </a:txBody>
                  <a:tcPr marL="114953" marR="114953">
                    <a:solidFill>
                      <a:srgbClr val="FF67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5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aseline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14953" marR="1149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Group 1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95481088"/>
              </p:ext>
            </p:extLst>
          </p:nvPr>
        </p:nvGraphicFramePr>
        <p:xfrm>
          <a:off x="179584" y="1425252"/>
          <a:ext cx="9595557" cy="2984551"/>
        </p:xfrm>
        <a:graphic>
          <a:graphicData uri="http://schemas.openxmlformats.org/drawingml/2006/table">
            <a:tbl>
              <a:tblPr/>
              <a:tblGrid>
                <a:gridCol w="235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470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Business unit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71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Business leaders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71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Work stream team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7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081"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Information security</a:t>
                      </a:r>
                    </a:p>
                  </a:txBody>
                  <a:tcPr marL="117294" marR="117294" marT="46629" marB="46629" horzOverflow="overflow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712775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17294" marR="117294" marT="46629" marB="46629" horzOverflow="overflow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12775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25550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383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5109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6387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76649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89424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702198" algn="l" defTabSz="712775" rtl="0" eaLnBrk="1" latinLnBrk="0" hangingPunct="1">
                        <a:defRPr sz="2806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IG Futura Book"/>
                        <a:cs typeface="Calibri" panose="020F0502020204030204" pitchFamily="34" charset="0"/>
                      </a:endParaRPr>
                    </a:p>
                  </a:txBody>
                  <a:tcPr marL="117294" marR="117294" marT="46629" marB="46629" horzOverflow="overflow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AIG Futura Book"/>
                        <a:cs typeface="Calibri" panose="020F0502020204030204" pitchFamily="34" charset="0"/>
                      </a:endParaRPr>
                    </a:p>
                  </a:txBody>
                  <a:tcPr marL="117294" marR="117294" marT="46629" marB="46629" horzOverflow="overflow">
                    <a:lnL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81209818"/>
              </p:ext>
            </p:extLst>
          </p:nvPr>
        </p:nvGraphicFramePr>
        <p:xfrm>
          <a:off x="11314053" y="1019706"/>
          <a:ext cx="75803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79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</a:rPr>
                        <a:t>Complete</a:t>
                      </a:r>
                    </a:p>
                  </a:txBody>
                  <a:tcPr marL="114953" marR="11495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On track</a:t>
                      </a:r>
                    </a:p>
                  </a:txBody>
                  <a:tcPr marL="114953" marR="114953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Delayed with</a:t>
                      </a:r>
                      <a:r>
                        <a:rPr lang="en-US" sz="900" baseline="0">
                          <a:solidFill>
                            <a:schemeClr val="tx1"/>
                          </a:solidFill>
                        </a:rPr>
                        <a:t> minimal impact</a:t>
                      </a:r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marL="114953" marR="11495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Delayed with significant</a:t>
                      </a:r>
                      <a:r>
                        <a:rPr lang="en-US" sz="900" baseline="0"/>
                        <a:t> impact</a:t>
                      </a:r>
                      <a:endParaRPr lang="en-US" sz="900"/>
                    </a:p>
                  </a:txBody>
                  <a:tcPr marL="114953" marR="114953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Not started</a:t>
                      </a:r>
                    </a:p>
                  </a:txBody>
                  <a:tcPr marL="114953" marR="114953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77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8320985"/>
              </p:ext>
            </p:extLst>
          </p:nvPr>
        </p:nvGraphicFramePr>
        <p:xfrm>
          <a:off x="2477" y="2477"/>
          <a:ext cx="2474" cy="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7" y="2477"/>
                        <a:ext cx="2474" cy="2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 bwMode="auto">
          <a:xfrm>
            <a:off x="0" y="9187039"/>
            <a:ext cx="19007138" cy="150477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795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6" name="Picture 8" descr="Zoetis_w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990" y="9416536"/>
            <a:ext cx="2751445" cy="104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New_multi_species2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36" y="0"/>
            <a:ext cx="19034013" cy="233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174735" y="4956002"/>
            <a:ext cx="12130261" cy="2072876"/>
          </a:xfrm>
        </p:spPr>
        <p:txBody>
          <a:bodyPr anchor="b"/>
          <a:lstStyle>
            <a:lvl1pPr>
              <a:defRPr sz="7483" b="1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/>
          </p:nvPr>
        </p:nvSpPr>
        <p:spPr>
          <a:xfrm>
            <a:off x="1174736" y="7394133"/>
            <a:ext cx="11077487" cy="713824"/>
          </a:xfrm>
        </p:spPr>
        <p:txBody>
          <a:bodyPr/>
          <a:lstStyle>
            <a:lvl1pPr marL="0" indent="0" algn="l">
              <a:buNone/>
              <a:defRPr sz="2806"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71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3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ange Bar Title and 1/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9485" y="349794"/>
            <a:ext cx="18248172" cy="1625031"/>
          </a:xfrm>
          <a:solidFill>
            <a:schemeClr val="tx2"/>
          </a:solidFill>
        </p:spPr>
        <p:txBody>
          <a:bodyPr tIns="91440" bIns="0" anchor="ctr">
            <a:noAutofit/>
          </a:bodyPr>
          <a:lstStyle>
            <a:lvl1pPr marL="0" indent="0">
              <a:lnSpc>
                <a:spcPct val="80000"/>
              </a:lnSpc>
              <a:buNone/>
              <a:defRPr sz="582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b="1"/>
              <a:t>HEADLINE SET IN 28PT ARIAL BOLD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9485" y="3468899"/>
            <a:ext cx="18248172" cy="6077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3646" y="1981287"/>
            <a:ext cx="18248172" cy="947084"/>
          </a:xfr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741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SUBHEAD SET IN 18PT ARIAL BOLD</a:t>
            </a:r>
          </a:p>
        </p:txBody>
      </p:sp>
    </p:spTree>
    <p:extLst>
      <p:ext uri="{BB962C8B-B14F-4D97-AF65-F5344CB8AC3E}">
        <p14:creationId xmlns:p14="http://schemas.microsoft.com/office/powerpoint/2010/main" val="23979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9266239"/>
            <a:ext cx="19007138" cy="1425575"/>
            <a:chOff x="0" y="5943600"/>
            <a:chExt cx="9144000" cy="914400"/>
          </a:xfrm>
        </p:grpSpPr>
        <p:sp>
          <p:nvSpPr>
            <p:cNvPr id="6" name="Rectangle 5"/>
            <p:cNvSpPr/>
            <p:nvPr/>
          </p:nvSpPr>
          <p:spPr>
            <a:xfrm>
              <a:off x="0" y="5943600"/>
              <a:ext cx="9144000" cy="914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00"/>
            </a:p>
          </p:txBody>
        </p:sp>
        <p:pic>
          <p:nvPicPr>
            <p:cNvPr id="7" name="Picture 8" descr="Zoetis_w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657" y="6173109"/>
              <a:ext cx="1126429" cy="57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9007138" cy="9263629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613" y="4237351"/>
            <a:ext cx="16156068" cy="3527835"/>
          </a:xfrm>
        </p:spPr>
        <p:txBody>
          <a:bodyPr anchor="b"/>
          <a:lstStyle>
            <a:lvl1pPr>
              <a:defRPr sz="793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615" y="7863643"/>
            <a:ext cx="13304997" cy="692208"/>
          </a:xfrm>
        </p:spPr>
        <p:txBody>
          <a:bodyPr/>
          <a:lstStyle>
            <a:lvl1pPr marL="0" indent="0" algn="l">
              <a:buNone/>
              <a:defRPr sz="2976" b="1">
                <a:solidFill>
                  <a:srgbClr val="FFFFFF"/>
                </a:solidFill>
              </a:defRPr>
            </a:lvl1pPr>
            <a:lvl2pPr marL="755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11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2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79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3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91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47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35460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56" y="630220"/>
            <a:ext cx="17339595" cy="15114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628660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356" y="630220"/>
            <a:ext cx="17339595" cy="15114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61" y="2494758"/>
            <a:ext cx="8163518" cy="7056102"/>
          </a:xfrm>
        </p:spPr>
        <p:txBody>
          <a:bodyPr/>
          <a:lstStyle>
            <a:lvl1pPr>
              <a:defRPr sz="2315"/>
            </a:lvl1pPr>
            <a:lvl2pPr>
              <a:defRPr sz="2315"/>
            </a:lvl2pPr>
            <a:lvl3pPr>
              <a:defRPr sz="2315"/>
            </a:lvl3pPr>
            <a:lvl4pPr>
              <a:defRPr sz="2315"/>
            </a:lvl4pPr>
            <a:lvl5pPr>
              <a:defRPr sz="2315"/>
            </a:lvl5pPr>
            <a:lvl6pPr>
              <a:defRPr sz="2976"/>
            </a:lvl6pPr>
            <a:lvl7pPr>
              <a:defRPr sz="2976"/>
            </a:lvl7pPr>
            <a:lvl8pPr>
              <a:defRPr sz="2976"/>
            </a:lvl8pPr>
            <a:lvl9pPr>
              <a:defRPr sz="29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64928" y="2494758"/>
            <a:ext cx="8725027" cy="7056102"/>
          </a:xfrm>
        </p:spPr>
        <p:txBody>
          <a:bodyPr/>
          <a:lstStyle>
            <a:lvl1pPr>
              <a:defRPr sz="2315"/>
            </a:lvl1pPr>
            <a:lvl2pPr>
              <a:defRPr sz="2315"/>
            </a:lvl2pPr>
            <a:lvl3pPr>
              <a:defRPr sz="2315"/>
            </a:lvl3pPr>
            <a:lvl4pPr>
              <a:defRPr sz="2315"/>
            </a:lvl4pPr>
            <a:lvl5pPr>
              <a:defRPr sz="2315"/>
            </a:lvl5pPr>
            <a:lvl6pPr>
              <a:defRPr sz="2976"/>
            </a:lvl6pPr>
            <a:lvl7pPr>
              <a:defRPr sz="2976"/>
            </a:lvl7pPr>
            <a:lvl8pPr>
              <a:defRPr sz="2976"/>
            </a:lvl8pPr>
            <a:lvl9pPr>
              <a:defRPr sz="29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15417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 si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58" y="2494758"/>
            <a:ext cx="11171112" cy="7056102"/>
          </a:xfrm>
        </p:spPr>
        <p:txBody>
          <a:bodyPr/>
          <a:lstStyle>
            <a:lvl1pPr marL="0" indent="0">
              <a:buNone/>
              <a:defRPr sz="2976" b="1">
                <a:solidFill>
                  <a:schemeClr val="tx2"/>
                </a:solidFill>
              </a:defRPr>
            </a:lvl1pPr>
            <a:lvl2pPr marL="2626" indent="0">
              <a:buNone/>
              <a:defRPr sz="2976"/>
            </a:lvl2pPr>
            <a:lvl3pPr marL="375366" indent="0">
              <a:buNone/>
              <a:defRPr sz="2976"/>
            </a:lvl3pPr>
            <a:lvl4pPr marL="758606" indent="0">
              <a:buNone/>
              <a:defRPr sz="2976"/>
            </a:lvl4pPr>
            <a:lvl5pPr marL="1136596" indent="0">
              <a:buNone/>
              <a:defRPr sz="2976"/>
            </a:lvl5pPr>
            <a:lvl6pPr>
              <a:defRPr sz="2976"/>
            </a:lvl6pPr>
            <a:lvl7pPr>
              <a:defRPr sz="2976"/>
            </a:lvl7pPr>
            <a:lvl8pPr>
              <a:defRPr sz="2976"/>
            </a:lvl8pPr>
            <a:lvl9pPr>
              <a:defRPr sz="29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4380" y="2494758"/>
            <a:ext cx="5695575" cy="7056102"/>
          </a:xfrm>
        </p:spPr>
        <p:txBody>
          <a:bodyPr lIns="0"/>
          <a:lstStyle>
            <a:lvl1pPr>
              <a:spcBef>
                <a:spcPts val="992"/>
              </a:spcBef>
              <a:defRPr sz="2315">
                <a:solidFill>
                  <a:schemeClr val="accent3"/>
                </a:solidFill>
              </a:defRPr>
            </a:lvl1pPr>
            <a:lvl2pPr>
              <a:defRPr sz="2315">
                <a:solidFill>
                  <a:schemeClr val="accent3"/>
                </a:solidFill>
              </a:defRPr>
            </a:lvl2pPr>
            <a:lvl3pPr>
              <a:defRPr sz="2315">
                <a:solidFill>
                  <a:schemeClr val="accent3"/>
                </a:solidFill>
              </a:defRPr>
            </a:lvl3pPr>
            <a:lvl4pPr>
              <a:defRPr sz="2315">
                <a:solidFill>
                  <a:schemeClr val="accent3"/>
                </a:solidFill>
              </a:defRPr>
            </a:lvl4pPr>
            <a:lvl5pPr>
              <a:defRPr sz="2315">
                <a:solidFill>
                  <a:schemeClr val="accent3"/>
                </a:solidFill>
              </a:defRPr>
            </a:lvl5pPr>
            <a:lvl6pPr>
              <a:defRPr sz="2976"/>
            </a:lvl6pPr>
            <a:lvl7pPr>
              <a:defRPr sz="2976"/>
            </a:lvl7pPr>
            <a:lvl8pPr>
              <a:defRPr sz="2976"/>
            </a:lvl8pPr>
            <a:lvl9pPr>
              <a:defRPr sz="29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84842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57" y="2393284"/>
            <a:ext cx="8398121" cy="997408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357" y="3390690"/>
            <a:ext cx="8398121" cy="6160168"/>
          </a:xfrm>
        </p:spPr>
        <p:txBody>
          <a:bodyPr/>
          <a:lstStyle>
            <a:lvl1pPr>
              <a:defRPr sz="2315"/>
            </a:lvl1pPr>
            <a:lvl2pPr>
              <a:defRPr sz="2315"/>
            </a:lvl2pPr>
            <a:lvl3pPr>
              <a:defRPr sz="2315"/>
            </a:lvl3pPr>
            <a:lvl4pPr>
              <a:defRPr sz="2315"/>
            </a:lvl4pPr>
            <a:lvl5pPr>
              <a:defRPr sz="2315"/>
            </a:lvl5pPr>
            <a:lvl6pPr>
              <a:defRPr sz="2646"/>
            </a:lvl6pPr>
            <a:lvl7pPr>
              <a:defRPr sz="2646"/>
            </a:lvl7pPr>
            <a:lvl8pPr>
              <a:defRPr sz="2646"/>
            </a:lvl8pPr>
            <a:lvl9pPr>
              <a:defRPr sz="26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88536" y="2393284"/>
            <a:ext cx="8401419" cy="997408"/>
          </a:xfrm>
        </p:spPr>
        <p:txBody>
          <a:bodyPr anchor="b"/>
          <a:lstStyle>
            <a:lvl1pPr marL="0" indent="0">
              <a:buNone/>
              <a:defRPr sz="2315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88536" y="3390690"/>
            <a:ext cx="8401419" cy="6160168"/>
          </a:xfrm>
        </p:spPr>
        <p:txBody>
          <a:bodyPr/>
          <a:lstStyle>
            <a:lvl1pPr>
              <a:defRPr sz="2315"/>
            </a:lvl1pPr>
            <a:lvl2pPr>
              <a:defRPr sz="2315"/>
            </a:lvl2pPr>
            <a:lvl3pPr>
              <a:defRPr sz="2315"/>
            </a:lvl3pPr>
            <a:lvl4pPr>
              <a:defRPr sz="2315"/>
            </a:lvl4pPr>
            <a:lvl5pPr>
              <a:defRPr sz="2315"/>
            </a:lvl5pPr>
            <a:lvl6pPr>
              <a:defRPr sz="2646"/>
            </a:lvl6pPr>
            <a:lvl7pPr>
              <a:defRPr sz="2646"/>
            </a:lvl7pPr>
            <a:lvl8pPr>
              <a:defRPr sz="2646"/>
            </a:lvl8pPr>
            <a:lvl9pPr>
              <a:defRPr sz="26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17988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23329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41406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37" y="2587186"/>
            <a:ext cx="16156068" cy="3888263"/>
          </a:xfrm>
        </p:spPr>
        <p:txBody>
          <a:bodyPr/>
          <a:lstStyle>
            <a:lvl1pPr algn="l">
              <a:defRPr sz="7937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622929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90359" y="9788962"/>
            <a:ext cx="1943611" cy="5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50358" y="630291"/>
            <a:ext cx="17340715" cy="15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50358" y="2709256"/>
            <a:ext cx="17340715" cy="684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8449" y="10153925"/>
            <a:ext cx="709467" cy="382793"/>
          </a:xfrm>
          <a:prstGeom prst="rect">
            <a:avLst/>
          </a:prstGeom>
        </p:spPr>
        <p:txBody>
          <a:bodyPr lIns="0" r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E45FCD-18E7-4B40-968D-1AE21EBFA6AC}" type="slidenum">
              <a:rPr lang="en-US" altLang="en-US" sz="1488"/>
              <a:pPr eaLnBrk="1" hangingPunct="1"/>
              <a:t>‹#›</a:t>
            </a:fld>
            <a:endParaRPr lang="en-US" altLang="en-US" sz="1488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7072" y="10270220"/>
            <a:ext cx="1895071" cy="332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2775" fontAlgn="base">
              <a:spcBef>
                <a:spcPct val="0"/>
              </a:spcBef>
              <a:spcAft>
                <a:spcPct val="0"/>
              </a:spcAft>
            </a:pPr>
            <a:r>
              <a:rPr lang="en-US" sz="1559">
                <a:solidFill>
                  <a:srgbClr val="333333"/>
                </a:solidFill>
              </a:rPr>
              <a:t> Zoetis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864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30" r:id="rId15"/>
    <p:sldLayoutId id="2147483731" r:id="rId16"/>
    <p:sldLayoutId id="2147483732" r:id="rId17"/>
  </p:sldLayoutIdLst>
  <p:hf hdr="0" dt="0"/>
  <p:txStyles>
    <p:titleStyle>
      <a:lvl1pPr algn="l" defTabSz="755980" rtl="0" eaLnBrk="1" fontAlgn="base" hangingPunct="1">
        <a:spcBef>
          <a:spcPct val="0"/>
        </a:spcBef>
        <a:spcAft>
          <a:spcPct val="0"/>
        </a:spcAft>
        <a:defRPr sz="4961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755980" rtl="0" eaLnBrk="1" fontAlgn="base" hangingPunct="1">
        <a:spcBef>
          <a:spcPct val="0"/>
        </a:spcBef>
        <a:spcAft>
          <a:spcPct val="0"/>
        </a:spcAft>
        <a:defRPr sz="4961" b="1">
          <a:solidFill>
            <a:schemeClr val="tx2"/>
          </a:solidFill>
          <a:latin typeface="Arial" pitchFamily="34" charset="0"/>
        </a:defRPr>
      </a:lvl2pPr>
      <a:lvl3pPr algn="l" defTabSz="755980" rtl="0" eaLnBrk="1" fontAlgn="base" hangingPunct="1">
        <a:spcBef>
          <a:spcPct val="0"/>
        </a:spcBef>
        <a:spcAft>
          <a:spcPct val="0"/>
        </a:spcAft>
        <a:defRPr sz="4961" b="1">
          <a:solidFill>
            <a:schemeClr val="tx2"/>
          </a:solidFill>
          <a:latin typeface="Arial" pitchFamily="34" charset="0"/>
        </a:defRPr>
      </a:lvl3pPr>
      <a:lvl4pPr algn="l" defTabSz="755980" rtl="0" eaLnBrk="1" fontAlgn="base" hangingPunct="1">
        <a:spcBef>
          <a:spcPct val="0"/>
        </a:spcBef>
        <a:spcAft>
          <a:spcPct val="0"/>
        </a:spcAft>
        <a:defRPr sz="4961" b="1">
          <a:solidFill>
            <a:schemeClr val="tx2"/>
          </a:solidFill>
          <a:latin typeface="Arial" pitchFamily="34" charset="0"/>
        </a:defRPr>
      </a:lvl4pPr>
      <a:lvl5pPr algn="l" defTabSz="755980" rtl="0" eaLnBrk="1" fontAlgn="base" hangingPunct="1">
        <a:spcBef>
          <a:spcPct val="0"/>
        </a:spcBef>
        <a:spcAft>
          <a:spcPct val="0"/>
        </a:spcAft>
        <a:defRPr sz="4961" b="1">
          <a:solidFill>
            <a:schemeClr val="tx2"/>
          </a:solidFill>
          <a:latin typeface="Arial" pitchFamily="34" charset="0"/>
        </a:defRPr>
      </a:lvl5pPr>
      <a:lvl6pPr marL="755980" algn="l" defTabSz="755980" rtl="0" eaLnBrk="1" fontAlgn="base" hangingPunct="1">
        <a:spcBef>
          <a:spcPct val="0"/>
        </a:spcBef>
        <a:spcAft>
          <a:spcPct val="0"/>
        </a:spcAft>
        <a:defRPr sz="4961" b="1">
          <a:solidFill>
            <a:schemeClr val="tx2"/>
          </a:solidFill>
          <a:latin typeface="Arial" pitchFamily="34" charset="0"/>
        </a:defRPr>
      </a:lvl6pPr>
      <a:lvl7pPr marL="1511960" algn="l" defTabSz="755980" rtl="0" eaLnBrk="1" fontAlgn="base" hangingPunct="1">
        <a:spcBef>
          <a:spcPct val="0"/>
        </a:spcBef>
        <a:spcAft>
          <a:spcPct val="0"/>
        </a:spcAft>
        <a:defRPr sz="4961" b="1">
          <a:solidFill>
            <a:schemeClr val="tx2"/>
          </a:solidFill>
          <a:latin typeface="Arial" pitchFamily="34" charset="0"/>
        </a:defRPr>
      </a:lvl7pPr>
      <a:lvl8pPr marL="2267941" algn="l" defTabSz="755980" rtl="0" eaLnBrk="1" fontAlgn="base" hangingPunct="1">
        <a:spcBef>
          <a:spcPct val="0"/>
        </a:spcBef>
        <a:spcAft>
          <a:spcPct val="0"/>
        </a:spcAft>
        <a:defRPr sz="4961" b="1">
          <a:solidFill>
            <a:schemeClr val="tx2"/>
          </a:solidFill>
          <a:latin typeface="Arial" pitchFamily="34" charset="0"/>
        </a:defRPr>
      </a:lvl8pPr>
      <a:lvl9pPr marL="3023921" algn="l" defTabSz="755980" rtl="0" eaLnBrk="1" fontAlgn="base" hangingPunct="1">
        <a:spcBef>
          <a:spcPct val="0"/>
        </a:spcBef>
        <a:spcAft>
          <a:spcPct val="0"/>
        </a:spcAft>
        <a:defRPr sz="4961" b="1">
          <a:solidFill>
            <a:schemeClr val="tx2"/>
          </a:solidFill>
          <a:latin typeface="Arial" pitchFamily="34" charset="0"/>
        </a:defRPr>
      </a:lvl9pPr>
    </p:titleStyle>
    <p:bodyStyle>
      <a:lvl1pPr marL="191621" indent="-191621" algn="l" defTabSz="755980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761230" indent="-380616" algn="l" defTabSz="755980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131346" indent="-370116" algn="l" defTabSz="755980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511960" indent="-377990" algn="l" defTabSz="755980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1889951" indent="-377990" algn="l" defTabSz="755980" rtl="0" eaLnBrk="1" fontAlgn="base" hangingPunct="1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755980" rtl="0" eaLnBrk="1" latinLnBrk="0" hangingPunct="1">
        <a:spcBef>
          <a:spcPct val="20000"/>
        </a:spcBef>
        <a:buFont typeface="Arial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755980" rtl="0" eaLnBrk="1" latinLnBrk="0" hangingPunct="1">
        <a:spcBef>
          <a:spcPct val="20000"/>
        </a:spcBef>
        <a:buFont typeface="Arial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755980" rtl="0" eaLnBrk="1" latinLnBrk="0" hangingPunct="1">
        <a:spcBef>
          <a:spcPct val="20000"/>
        </a:spcBef>
        <a:buFont typeface="Arial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755980" rtl="0" eaLnBrk="1" latinLnBrk="0" hangingPunct="1">
        <a:spcBef>
          <a:spcPct val="20000"/>
        </a:spcBef>
        <a:buFont typeface="Arial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75598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16.jpeg"/><Relationship Id="rId4" Type="http://schemas.openxmlformats.org/officeDocument/2006/relationships/image" Target="../media/image8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78979CA2-2000-4383-A98F-B2F174C22D8D}"/>
              </a:ext>
            </a:extLst>
          </p:cNvPr>
          <p:cNvSpPr txBox="1">
            <a:spLocks/>
          </p:cNvSpPr>
          <p:nvPr/>
        </p:nvSpPr>
        <p:spPr bwMode="auto">
          <a:xfrm>
            <a:off x="2363373" y="4009007"/>
            <a:ext cx="14472346" cy="102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7483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  <a:sym typeface="Arial" panose="020B0604020202020204" pitchFamily="34" charset="0"/>
              </a:defRPr>
            </a:lvl1pPr>
            <a:lvl2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2pPr>
            <a:lvl3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3pPr>
            <a:lvl4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4pPr>
            <a:lvl5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5pPr>
            <a:lvl6pPr marL="755980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6pPr>
            <a:lvl7pPr marL="1511960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7pPr>
            <a:lvl8pPr marL="2267941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8pPr>
            <a:lvl9pPr marL="3023921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4800" dirty="0"/>
              <a:t>NGSE International – ARCHITECTURE &amp; DESIGN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A64070CA-A63B-4EAE-BEA4-80934F543DAA}"/>
              </a:ext>
            </a:extLst>
          </p:cNvPr>
          <p:cNvSpPr txBox="1">
            <a:spLocks/>
          </p:cNvSpPr>
          <p:nvPr/>
        </p:nvSpPr>
        <p:spPr bwMode="auto">
          <a:xfrm>
            <a:off x="6941565" y="6750163"/>
            <a:ext cx="4508604" cy="69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75598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6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712775" indent="0" algn="ctr" defTabSz="75598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25550" indent="0" algn="ctr" defTabSz="75598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8324" indent="0" algn="ctr" defTabSz="75598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851099" indent="0" algn="ctr" defTabSz="75598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563874" indent="0" algn="ctr" defTabSz="755980" rtl="0" eaLnBrk="1" latinLnBrk="0" hangingPunct="1">
              <a:spcBef>
                <a:spcPct val="20000"/>
              </a:spcBef>
              <a:buFont typeface="Arial"/>
              <a:buNone/>
              <a:defRPr sz="33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276649" indent="0" algn="ctr" defTabSz="755980" rtl="0" eaLnBrk="1" latinLnBrk="0" hangingPunct="1">
              <a:spcBef>
                <a:spcPct val="20000"/>
              </a:spcBef>
              <a:buFont typeface="Arial"/>
              <a:buNone/>
              <a:defRPr sz="33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989424" indent="0" algn="ctr" defTabSz="755980" rtl="0" eaLnBrk="1" latinLnBrk="0" hangingPunct="1">
              <a:spcBef>
                <a:spcPct val="20000"/>
              </a:spcBef>
              <a:buFont typeface="Arial"/>
              <a:buNone/>
              <a:defRPr sz="33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702198" indent="0" algn="ctr" defTabSz="755980" rtl="0" eaLnBrk="1" latinLnBrk="0" hangingPunct="1">
              <a:spcBef>
                <a:spcPct val="20000"/>
              </a:spcBef>
              <a:buFont typeface="Arial"/>
              <a:buNone/>
              <a:defRPr sz="33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0" i="1" dirty="0"/>
              <a:t>December 12</a:t>
            </a:r>
            <a:r>
              <a:rPr lang="en-US" sz="3600" b="0" i="1" baseline="30000" dirty="0"/>
              <a:t>th</a:t>
            </a:r>
            <a:r>
              <a:rPr lang="en-US" sz="3600" b="0" i="1" dirty="0"/>
              <a:t>, 2022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7BD68078-614C-4566-9895-40E7A59BBE13}"/>
              </a:ext>
            </a:extLst>
          </p:cNvPr>
          <p:cNvSpPr txBox="1">
            <a:spLocks/>
          </p:cNvSpPr>
          <p:nvPr/>
        </p:nvSpPr>
        <p:spPr bwMode="auto">
          <a:xfrm>
            <a:off x="6520866" y="4993142"/>
            <a:ext cx="6362376" cy="77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7483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  <a:sym typeface="Arial" panose="020B0604020202020204" pitchFamily="34" charset="0"/>
              </a:defRPr>
            </a:lvl1pPr>
            <a:lvl2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2pPr>
            <a:lvl3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3pPr>
            <a:lvl4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4pPr>
            <a:lvl5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5pPr>
            <a:lvl6pPr marL="755980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6pPr>
            <a:lvl7pPr marL="1511960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7pPr>
            <a:lvl8pPr marL="2267941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8pPr>
            <a:lvl9pPr marL="3023921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3600" b="0" i="1" dirty="0">
                <a:solidFill>
                  <a:schemeClr val="tx1"/>
                </a:solidFill>
                <a:ea typeface="+mn-ea"/>
                <a:cs typeface="+mn-cs"/>
              </a:rPr>
              <a:t>Data &amp; Analytics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12130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>
            <a:extLst>
              <a:ext uri="{FF2B5EF4-FFF2-40B4-BE49-F238E27FC236}">
                <a16:creationId xmlns:a16="http://schemas.microsoft.com/office/drawing/2014/main" id="{AFDBCAB4-44AA-4643-8268-92AC1FEB17C3}"/>
              </a:ext>
            </a:extLst>
          </p:cNvPr>
          <p:cNvSpPr txBox="1">
            <a:spLocks/>
          </p:cNvSpPr>
          <p:nvPr/>
        </p:nvSpPr>
        <p:spPr>
          <a:xfrm>
            <a:off x="149962" y="55826"/>
            <a:ext cx="18352845" cy="701570"/>
          </a:xfrm>
          <a:prstGeom prst="rect">
            <a:avLst/>
          </a:prstGeom>
        </p:spPr>
        <p:txBody>
          <a:bodyPr/>
          <a:lstStyle>
            <a:lvl1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2pPr>
            <a:lvl3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3pPr>
            <a:lvl4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4pPr>
            <a:lvl5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5pPr>
            <a:lvl6pPr marL="755980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6pPr>
            <a:lvl7pPr marL="1511960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7pPr>
            <a:lvl8pPr marL="2267941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8pPr>
            <a:lvl9pPr marL="3023921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4400" dirty="0"/>
              <a:t>NGSE INTERNATIONAL Design &amp; Architecture Diagram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DDE75-A3D3-4C1C-BE59-971E235FDC4E}"/>
              </a:ext>
            </a:extLst>
          </p:cNvPr>
          <p:cNvGrpSpPr/>
          <p:nvPr/>
        </p:nvGrpSpPr>
        <p:grpSpPr>
          <a:xfrm>
            <a:off x="1447423" y="968287"/>
            <a:ext cx="15934242" cy="8723025"/>
            <a:chOff x="1447423" y="968287"/>
            <a:chExt cx="15934242" cy="87230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1E45299-9413-427E-A673-8D50271D938D}"/>
                </a:ext>
              </a:extLst>
            </p:cNvPr>
            <p:cNvSpPr/>
            <p:nvPr/>
          </p:nvSpPr>
          <p:spPr>
            <a:xfrm>
              <a:off x="16010065" y="5974664"/>
              <a:ext cx="13716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1871" dirty="0">
                  <a:solidFill>
                    <a:schemeClr val="tx1"/>
                  </a:solidFill>
                </a:rPr>
              </a:br>
              <a:br>
                <a:rPr lang="en-US" sz="187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Azure App Service (Python)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EB37691-A4AB-4B41-85E5-3F88A8DAFB45}"/>
                </a:ext>
              </a:extLst>
            </p:cNvPr>
            <p:cNvSpPr/>
            <p:nvPr/>
          </p:nvSpPr>
          <p:spPr>
            <a:xfrm>
              <a:off x="13678230" y="5974664"/>
              <a:ext cx="13716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71" dirty="0">
                <a:solidFill>
                  <a:schemeClr val="tx1"/>
                </a:solidFill>
              </a:endParaRPr>
            </a:p>
            <a:p>
              <a:pPr algn="ctr"/>
              <a:br>
                <a:rPr lang="en-US" sz="187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PostgreSQL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CCA42F-6970-44B1-A29B-7B50229925AA}"/>
                </a:ext>
              </a:extLst>
            </p:cNvPr>
            <p:cNvGrpSpPr/>
            <p:nvPr/>
          </p:nvGrpSpPr>
          <p:grpSpPr>
            <a:xfrm>
              <a:off x="4257101" y="5974664"/>
              <a:ext cx="1371600" cy="1371600"/>
              <a:chOff x="4021971" y="5917663"/>
              <a:chExt cx="1371600" cy="1371600"/>
            </a:xfrm>
          </p:grpSpPr>
          <p:pic>
            <p:nvPicPr>
              <p:cNvPr id="82948" name="Picture 4" descr="Introduction to Azure Data Factory | Cathrine Wilhelmsen">
                <a:extLst>
                  <a:ext uri="{FF2B5EF4-FFF2-40B4-BE49-F238E27FC236}">
                    <a16:creationId xmlns:a16="http://schemas.microsoft.com/office/drawing/2014/main" id="{2CDF9CA7-2400-4F9A-98EF-3ED7F11B5F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5725" y="5952892"/>
                <a:ext cx="964091" cy="887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682664-113E-415D-8B52-623CDCE2BB09}"/>
                  </a:ext>
                </a:extLst>
              </p:cNvPr>
              <p:cNvSpPr/>
              <p:nvPr/>
            </p:nvSpPr>
            <p:spPr>
              <a:xfrm>
                <a:off x="4021971" y="5917663"/>
                <a:ext cx="1371600" cy="1371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1871" dirty="0">
                    <a:solidFill>
                      <a:schemeClr val="tx1"/>
                    </a:solidFill>
                  </a:rPr>
                </a:br>
                <a:br>
                  <a:rPr lang="en-US" sz="1871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Azure Data Factory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C6ABBF6-BC3E-4ED2-B339-EF51E647273C}"/>
                </a:ext>
              </a:extLst>
            </p:cNvPr>
            <p:cNvSpPr txBox="1"/>
            <p:nvPr/>
          </p:nvSpPr>
          <p:spPr>
            <a:xfrm>
              <a:off x="13321619" y="8514948"/>
              <a:ext cx="7311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Zoetis Users</a:t>
              </a:r>
              <a:endParaRPr lang="en-US" sz="1871" dirty="0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EF3F902-F762-476E-B223-222052F10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0651" y="968287"/>
              <a:ext cx="8660" cy="872302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60" name="Picture 12" descr="PostgreSQL-icon | Brands PJ - PZ">
              <a:extLst>
                <a:ext uri="{FF2B5EF4-FFF2-40B4-BE49-F238E27FC236}">
                  <a16:creationId xmlns:a16="http://schemas.microsoft.com/office/drawing/2014/main" id="{49F45584-C512-48D3-BC0C-58627F283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4106" y="6142862"/>
              <a:ext cx="579849" cy="58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636FEF16-7881-4CFA-98B0-19D7396D534F}"/>
                </a:ext>
              </a:extLst>
            </p:cNvPr>
            <p:cNvCxnSpPr>
              <a:cxnSpLocks/>
              <a:stCxn id="199" idx="1"/>
              <a:endCxn id="25" idx="3"/>
            </p:cNvCxnSpPr>
            <p:nvPr/>
          </p:nvCxnSpPr>
          <p:spPr>
            <a:xfrm flipH="1" flipV="1">
              <a:off x="10307645" y="6658817"/>
              <a:ext cx="1011524" cy="1647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95C1B31-1477-49D2-997A-E3878CA35CA8}"/>
                </a:ext>
              </a:extLst>
            </p:cNvPr>
            <p:cNvCxnSpPr>
              <a:cxnSpLocks/>
              <a:stCxn id="20" idx="0"/>
              <a:endCxn id="26" idx="2"/>
            </p:cNvCxnSpPr>
            <p:nvPr/>
          </p:nvCxnSpPr>
          <p:spPr>
            <a:xfrm flipV="1">
              <a:off x="4942901" y="5221145"/>
              <a:ext cx="2972" cy="753519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734329-C70D-4493-9ECA-608C89379148}"/>
                </a:ext>
              </a:extLst>
            </p:cNvPr>
            <p:cNvGrpSpPr/>
            <p:nvPr/>
          </p:nvGrpSpPr>
          <p:grpSpPr>
            <a:xfrm>
              <a:off x="6613078" y="5974664"/>
              <a:ext cx="1371600" cy="1371600"/>
              <a:chOff x="6377948" y="5917663"/>
              <a:chExt cx="1371600" cy="13716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1FABF5-5996-45C6-9C46-77CE651A6E65}"/>
                  </a:ext>
                </a:extLst>
              </p:cNvPr>
              <p:cNvSpPr/>
              <p:nvPr/>
            </p:nvSpPr>
            <p:spPr>
              <a:xfrm>
                <a:off x="6377948" y="5917663"/>
                <a:ext cx="1371600" cy="1371600"/>
              </a:xfrm>
              <a:prstGeom prst="rect">
                <a:avLst/>
              </a:prstGeom>
              <a:noFill/>
              <a:ln>
                <a:solidFill>
                  <a:srgbClr val="42424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1871" dirty="0">
                    <a:solidFill>
                      <a:schemeClr val="tx1"/>
                    </a:solidFill>
                  </a:rPr>
                </a:br>
                <a:br>
                  <a:rPr lang="en-US" sz="1871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Azure Databricks</a:t>
                </a:r>
              </a:p>
            </p:txBody>
          </p:sp>
          <p:pic>
            <p:nvPicPr>
              <p:cNvPr id="82946" name="Picture 2" descr="Azure Databricks | Microsoft Azure">
                <a:extLst>
                  <a:ext uri="{FF2B5EF4-FFF2-40B4-BE49-F238E27FC236}">
                    <a16:creationId xmlns:a16="http://schemas.microsoft.com/office/drawing/2014/main" id="{DDD8CFF2-4178-47E2-8A7C-65CBF3CABF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8487" y="5983439"/>
                <a:ext cx="1190522" cy="671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0FDD12-A0D0-4C32-AB54-D40DB080A9F5}"/>
                </a:ext>
              </a:extLst>
            </p:cNvPr>
            <p:cNvSpPr/>
            <p:nvPr/>
          </p:nvSpPr>
          <p:spPr>
            <a:xfrm>
              <a:off x="8936045" y="5973017"/>
              <a:ext cx="13716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1871" dirty="0">
                  <a:solidFill>
                    <a:schemeClr val="tx1"/>
                  </a:solidFill>
                </a:rPr>
              </a:br>
              <a:endParaRPr lang="en-US" sz="187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DNA-Data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(ADLS Gen2)</a:t>
              </a:r>
            </a:p>
          </p:txBody>
        </p:sp>
        <p:pic>
          <p:nvPicPr>
            <p:cNvPr id="82956" name="Picture 6" descr="Microsoft Azure Data Lake Storage Gen2 Flat Namespace - fee - 100 GB per mo  - AAD-62685 - -">
              <a:extLst>
                <a:ext uri="{FF2B5EF4-FFF2-40B4-BE49-F238E27FC236}">
                  <a16:creationId xmlns:a16="http://schemas.microsoft.com/office/drawing/2014/main" id="{FCF718B3-1A71-43C5-81DE-D89ACC45A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2057" y="6009893"/>
              <a:ext cx="1179576" cy="71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5441DB-A85A-41EF-8519-BDE25909C4E7}"/>
                </a:ext>
              </a:extLst>
            </p:cNvPr>
            <p:cNvGrpSpPr/>
            <p:nvPr/>
          </p:nvGrpSpPr>
          <p:grpSpPr>
            <a:xfrm>
              <a:off x="4260073" y="3849545"/>
              <a:ext cx="1371600" cy="1371600"/>
              <a:chOff x="4024943" y="3875671"/>
              <a:chExt cx="1371600" cy="1371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BDCA226-7B11-443D-9F6A-CB429E7DE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24943" y="3875671"/>
                <a:ext cx="1371600" cy="1371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1871" dirty="0">
                    <a:solidFill>
                      <a:schemeClr val="tx1"/>
                    </a:solidFill>
                  </a:rPr>
                </a:br>
                <a:br>
                  <a:rPr lang="en-US" sz="1871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DDP Governed (ADLS)</a:t>
                </a:r>
              </a:p>
            </p:txBody>
          </p:sp>
          <p:pic>
            <p:nvPicPr>
              <p:cNvPr id="138" name="Picture 6" descr="Microsoft Azure Data Lake Storage Gen2 Flat Namespace - fee - 100 GB per mo  - AAD-62685 - -">
                <a:extLst>
                  <a:ext uri="{FF2B5EF4-FFF2-40B4-BE49-F238E27FC236}">
                    <a16:creationId xmlns:a16="http://schemas.microsoft.com/office/drawing/2014/main" id="{BC467DD6-1DFE-489E-B6B4-83D1565B74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0955" y="3923487"/>
                <a:ext cx="1179576" cy="716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E2FE4DD-63E1-4786-8A9C-5E8336F52C94}"/>
                </a:ext>
              </a:extLst>
            </p:cNvPr>
            <p:cNvSpPr txBox="1"/>
            <p:nvPr/>
          </p:nvSpPr>
          <p:spPr>
            <a:xfrm>
              <a:off x="14528066" y="1540021"/>
              <a:ext cx="27128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Zoetis Subscription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CD16693-A06B-45B9-8156-D1C379D6F266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 flipV="1">
              <a:off x="7984678" y="6658817"/>
              <a:ext cx="951367" cy="1647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020100B-72F3-4456-A4CA-41963264EC13}"/>
                </a:ext>
              </a:extLst>
            </p:cNvPr>
            <p:cNvSpPr txBox="1"/>
            <p:nvPr/>
          </p:nvSpPr>
          <p:spPr>
            <a:xfrm>
              <a:off x="4255657" y="2205185"/>
              <a:ext cx="14093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Azure Portal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1DF83EA-53BD-43D6-AC7D-6F338B4D8E65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5628701" y="6660464"/>
              <a:ext cx="984377" cy="0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213755C-315A-43E1-8E84-EE488CD3291E}"/>
                </a:ext>
              </a:extLst>
            </p:cNvPr>
            <p:cNvCxnSpPr>
              <a:cxnSpLocks/>
              <a:stCxn id="89" idx="1"/>
              <a:endCxn id="97" idx="3"/>
            </p:cNvCxnSpPr>
            <p:nvPr/>
          </p:nvCxnSpPr>
          <p:spPr>
            <a:xfrm flipH="1">
              <a:off x="15049830" y="6660464"/>
              <a:ext cx="960235" cy="0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Git Repository Icon - Github Repo Icon Svg PNG Image | Transparent PNG Free  Download on SeekPNG">
              <a:extLst>
                <a:ext uri="{FF2B5EF4-FFF2-40B4-BE49-F238E27FC236}">
                  <a16:creationId xmlns:a16="http://schemas.microsoft.com/office/drawing/2014/main" id="{4143EEFB-67B3-4FB6-A542-E7887D911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308" y="4196237"/>
              <a:ext cx="549310" cy="75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96018B-5ACA-4CD6-B6FF-C0D63D41743F}"/>
                </a:ext>
              </a:extLst>
            </p:cNvPr>
            <p:cNvGrpSpPr/>
            <p:nvPr/>
          </p:nvGrpSpPr>
          <p:grpSpPr>
            <a:xfrm>
              <a:off x="1660237" y="1328275"/>
              <a:ext cx="1963503" cy="1400131"/>
              <a:chOff x="1660237" y="1328275"/>
              <a:chExt cx="1963503" cy="1400131"/>
            </a:xfrm>
          </p:grpSpPr>
          <p:pic>
            <p:nvPicPr>
              <p:cNvPr id="2050" name="Picture 2" descr="GitHub Logos and Usage · GitHub">
                <a:extLst>
                  <a:ext uri="{FF2B5EF4-FFF2-40B4-BE49-F238E27FC236}">
                    <a16:creationId xmlns:a16="http://schemas.microsoft.com/office/drawing/2014/main" id="{774335D3-B8EE-45F8-A8CB-B1C5174563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7831" y="1328275"/>
                <a:ext cx="928723" cy="928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E49F88-1B83-41AC-856D-6EE122C62AAF}"/>
                  </a:ext>
                </a:extLst>
              </p:cNvPr>
              <p:cNvSpPr txBox="1"/>
              <p:nvPr/>
            </p:nvSpPr>
            <p:spPr>
              <a:xfrm>
                <a:off x="1660237" y="2205185"/>
                <a:ext cx="1963503" cy="523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GitHub</a:t>
                </a:r>
                <a:br>
                  <a:rPr lang="en-US" sz="1400" dirty="0"/>
                </a:br>
                <a:r>
                  <a:rPr lang="en-US" sz="1400" dirty="0"/>
                  <a:t>Zoetis-NGSE-Int</a:t>
                </a:r>
              </a:p>
            </p:txBody>
          </p:sp>
        </p:grpSp>
        <p:pic>
          <p:nvPicPr>
            <p:cNvPr id="67" name="Picture 4" descr="GitHub Actions · GitHub">
              <a:extLst>
                <a:ext uri="{FF2B5EF4-FFF2-40B4-BE49-F238E27FC236}">
                  <a16:creationId xmlns:a16="http://schemas.microsoft.com/office/drawing/2014/main" id="{8E3B6D6A-0AD0-4A85-A661-6A7918145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463" y="4216415"/>
              <a:ext cx="621417" cy="62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Azure App Service - Visual Studio Marketplace">
              <a:extLst>
                <a:ext uri="{FF2B5EF4-FFF2-40B4-BE49-F238E27FC236}">
                  <a16:creationId xmlns:a16="http://schemas.microsoft.com/office/drawing/2014/main" id="{9CE35E7B-32A0-4194-B1AA-3C9F064135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7829" y="6049625"/>
              <a:ext cx="576072" cy="576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DB1CC99-6F73-4965-A348-6448C43A5A0D}"/>
                </a:ext>
              </a:extLst>
            </p:cNvPr>
            <p:cNvCxnSpPr>
              <a:cxnSpLocks/>
              <a:stCxn id="199" idx="3"/>
              <a:endCxn id="97" idx="1"/>
            </p:cNvCxnSpPr>
            <p:nvPr/>
          </p:nvCxnSpPr>
          <p:spPr>
            <a:xfrm>
              <a:off x="12690769" y="6660464"/>
              <a:ext cx="987461" cy="0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66" name="Picture 18" descr="Azure has a new logo, but where do you download it? Here!">
              <a:extLst>
                <a:ext uri="{FF2B5EF4-FFF2-40B4-BE49-F238E27FC236}">
                  <a16:creationId xmlns:a16="http://schemas.microsoft.com/office/drawing/2014/main" id="{712A55F1-A9FE-428C-9C33-4E4BDCAA0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080" y="1441851"/>
              <a:ext cx="701571" cy="701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E7E3B7-797D-4521-97BD-67ED2BE13C98}"/>
                </a:ext>
              </a:extLst>
            </p:cNvPr>
            <p:cNvGrpSpPr/>
            <p:nvPr/>
          </p:nvGrpSpPr>
          <p:grpSpPr>
            <a:xfrm>
              <a:off x="8936045" y="3829092"/>
              <a:ext cx="1371600" cy="1371600"/>
              <a:chOff x="8672638" y="3276892"/>
              <a:chExt cx="1371600" cy="13716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7837DA-8732-4432-8848-E5B19884611D}"/>
                  </a:ext>
                </a:extLst>
              </p:cNvPr>
              <p:cNvSpPr/>
              <p:nvPr/>
            </p:nvSpPr>
            <p:spPr>
              <a:xfrm>
                <a:off x="8672638" y="3276892"/>
                <a:ext cx="1371600" cy="1371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1871" dirty="0">
                    <a:solidFill>
                      <a:schemeClr val="tx1"/>
                    </a:solidFill>
                  </a:rPr>
                </a:br>
                <a:br>
                  <a:rPr lang="en-US" sz="1871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Azure Active Directory</a:t>
                </a:r>
              </a:p>
            </p:txBody>
          </p:sp>
          <p:pic>
            <p:nvPicPr>
              <p:cNvPr id="98" name="Picture 18" descr="Microsoft Azure Active Directory Premium P2 - subscription license (1 month  - AAA-22548-CCD-12MO - Security - CDW.com">
                <a:extLst>
                  <a:ext uri="{FF2B5EF4-FFF2-40B4-BE49-F238E27FC236}">
                    <a16:creationId xmlns:a16="http://schemas.microsoft.com/office/drawing/2014/main" id="{DF73C7C5-C8CB-4B99-ABEB-1A2FF3E3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4019" y="3343303"/>
                <a:ext cx="908839" cy="687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C4EDC64-584A-46DF-AC07-A762F5A1078E}"/>
                </a:ext>
              </a:extLst>
            </p:cNvPr>
            <p:cNvSpPr txBox="1"/>
            <p:nvPr/>
          </p:nvSpPr>
          <p:spPr>
            <a:xfrm>
              <a:off x="8970735" y="3506560"/>
              <a:ext cx="1302220" cy="3120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Zoetis Tenant</a:t>
              </a:r>
            </a:p>
          </p:txBody>
        </p:sp>
        <p:pic>
          <p:nvPicPr>
            <p:cNvPr id="2068" name="Picture 20" descr="Free User Group Icon, Symbol. PNG, SVG Download.">
              <a:extLst>
                <a:ext uri="{FF2B5EF4-FFF2-40B4-BE49-F238E27FC236}">
                  <a16:creationId xmlns:a16="http://schemas.microsoft.com/office/drawing/2014/main" id="{D960D433-3981-4C4C-9A8E-F32E45920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4184" y="8271721"/>
              <a:ext cx="989313" cy="989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59" name="Straight Arrow Connector 2058">
              <a:extLst>
                <a:ext uri="{FF2B5EF4-FFF2-40B4-BE49-F238E27FC236}">
                  <a16:creationId xmlns:a16="http://schemas.microsoft.com/office/drawing/2014/main" id="{39D04DB0-0946-4C24-BF18-8E0142830220}"/>
                </a:ext>
              </a:extLst>
            </p:cNvPr>
            <p:cNvCxnSpPr>
              <a:cxnSpLocks/>
              <a:stCxn id="2068" idx="3"/>
              <a:endCxn id="216" idx="1"/>
            </p:cNvCxnSpPr>
            <p:nvPr/>
          </p:nvCxnSpPr>
          <p:spPr>
            <a:xfrm flipV="1">
              <a:off x="15043497" y="8766377"/>
              <a:ext cx="966568" cy="1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Straight Arrow Connector 2071">
              <a:extLst>
                <a:ext uri="{FF2B5EF4-FFF2-40B4-BE49-F238E27FC236}">
                  <a16:creationId xmlns:a16="http://schemas.microsoft.com/office/drawing/2014/main" id="{4185D020-B50C-4442-8F31-C047E9461A68}"/>
                </a:ext>
              </a:extLst>
            </p:cNvPr>
            <p:cNvCxnSpPr>
              <a:cxnSpLocks/>
              <a:stCxn id="216" idx="0"/>
              <a:endCxn id="89" idx="2"/>
            </p:cNvCxnSpPr>
            <p:nvPr/>
          </p:nvCxnSpPr>
          <p:spPr>
            <a:xfrm flipV="1">
              <a:off x="16695865" y="7346264"/>
              <a:ext cx="0" cy="734313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5" name="Straight Arrow Connector 2074">
              <a:extLst>
                <a:ext uri="{FF2B5EF4-FFF2-40B4-BE49-F238E27FC236}">
                  <a16:creationId xmlns:a16="http://schemas.microsoft.com/office/drawing/2014/main" id="{57DADC77-75E9-47CE-B7B4-05E972AADCBD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3445880" y="4527124"/>
              <a:ext cx="544771" cy="0"/>
            </a:xfrm>
            <a:prstGeom prst="straightConnector1">
              <a:avLst/>
            </a:prstGeom>
            <a:noFill/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26E737D-8C9C-49E5-B48E-0C33FED60B3D}"/>
                </a:ext>
              </a:extLst>
            </p:cNvPr>
            <p:cNvSpPr txBox="1"/>
            <p:nvPr/>
          </p:nvSpPr>
          <p:spPr>
            <a:xfrm>
              <a:off x="5786572" y="6703104"/>
              <a:ext cx="6766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accent2">
                      <a:lumMod val="75000"/>
                    </a:schemeClr>
                  </a:solidFill>
                </a:rPr>
                <a:t>SAMI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862FB5-2D4C-4AC5-84F2-A0603B3A555B}"/>
                </a:ext>
              </a:extLst>
            </p:cNvPr>
            <p:cNvGrpSpPr/>
            <p:nvPr/>
          </p:nvGrpSpPr>
          <p:grpSpPr>
            <a:xfrm>
              <a:off x="6613078" y="3829092"/>
              <a:ext cx="1371600" cy="1371600"/>
              <a:chOff x="6376849" y="3317375"/>
              <a:chExt cx="1371600" cy="13716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0D062CE-90E1-42F2-9843-748A9CAB759D}"/>
                  </a:ext>
                </a:extLst>
              </p:cNvPr>
              <p:cNvSpPr/>
              <p:nvPr/>
            </p:nvSpPr>
            <p:spPr>
              <a:xfrm>
                <a:off x="6376849" y="3317375"/>
                <a:ext cx="1371600" cy="1371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1871" dirty="0">
                    <a:solidFill>
                      <a:schemeClr val="tx1"/>
                    </a:solidFill>
                  </a:rPr>
                </a:br>
                <a:br>
                  <a:rPr lang="en-US" sz="1871" dirty="0">
                    <a:solidFill>
                      <a:schemeClr val="tx1"/>
                    </a:solidFill>
                  </a:rPr>
                </a:br>
                <a:r>
                  <a:rPr lang="en-US" sz="1400" dirty="0" err="1">
                    <a:solidFill>
                      <a:schemeClr val="tx1"/>
                    </a:solidFill>
                  </a:rPr>
                  <a:t>Keyvault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6" name="Picture 16" descr="Key Vault | Microsoft Azure Color">
                <a:extLst>
                  <a:ext uri="{FF2B5EF4-FFF2-40B4-BE49-F238E27FC236}">
                    <a16:creationId xmlns:a16="http://schemas.microsoft.com/office/drawing/2014/main" id="{32E96DF3-D6F6-496C-B8FA-065BC8885C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2610" y="3399933"/>
                <a:ext cx="620078" cy="708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2ECAE3A-6995-4E46-8ED7-8DA10000B1D5}"/>
                </a:ext>
              </a:extLst>
            </p:cNvPr>
            <p:cNvSpPr txBox="1"/>
            <p:nvPr/>
          </p:nvSpPr>
          <p:spPr>
            <a:xfrm>
              <a:off x="6981253" y="5217315"/>
              <a:ext cx="6352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accent2">
                      <a:lumMod val="75000"/>
                    </a:schemeClr>
                  </a:solidFill>
                </a:rPr>
                <a:t>SAMI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6B4DCA-AE19-45BE-829F-91246151F1C8}"/>
                </a:ext>
              </a:extLst>
            </p:cNvPr>
            <p:cNvGrpSpPr/>
            <p:nvPr/>
          </p:nvGrpSpPr>
          <p:grpSpPr>
            <a:xfrm>
              <a:off x="11319169" y="3829092"/>
              <a:ext cx="1371600" cy="1371600"/>
              <a:chOff x="11088742" y="3261679"/>
              <a:chExt cx="1371600" cy="13716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42ABB69-4455-4E2B-ABBA-C1305C434699}"/>
                  </a:ext>
                </a:extLst>
              </p:cNvPr>
              <p:cNvSpPr/>
              <p:nvPr/>
            </p:nvSpPr>
            <p:spPr>
              <a:xfrm>
                <a:off x="11088742" y="3261679"/>
                <a:ext cx="1371600" cy="1371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1871" dirty="0">
                    <a:solidFill>
                      <a:schemeClr val="tx1"/>
                    </a:solidFill>
                  </a:rPr>
                </a:br>
                <a:br>
                  <a:rPr lang="en-US" sz="1871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Azure App Service Plan</a:t>
                </a:r>
              </a:p>
            </p:txBody>
          </p:sp>
          <p:pic>
            <p:nvPicPr>
              <p:cNvPr id="2062" name="Picture 14" descr="Official Azure Icon Set">
                <a:extLst>
                  <a:ext uri="{FF2B5EF4-FFF2-40B4-BE49-F238E27FC236}">
                    <a16:creationId xmlns:a16="http://schemas.microsoft.com/office/drawing/2014/main" id="{DB3B5236-B06F-4D16-A904-98635F863D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53073" y="3316827"/>
                <a:ext cx="642938" cy="64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F41836C-FA40-4E49-913D-BE9C2889BE94}"/>
                </a:ext>
              </a:extLst>
            </p:cNvPr>
            <p:cNvSpPr txBox="1"/>
            <p:nvPr/>
          </p:nvSpPr>
          <p:spPr>
            <a:xfrm>
              <a:off x="11632804" y="5217315"/>
              <a:ext cx="7443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accent2">
                      <a:lumMod val="75000"/>
                    </a:schemeClr>
                  </a:solidFill>
                </a:rPr>
                <a:t>SAMI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48C153-7544-4C92-9804-D3E55F9CC452}"/>
                </a:ext>
              </a:extLst>
            </p:cNvPr>
            <p:cNvGrpSpPr/>
            <p:nvPr/>
          </p:nvGrpSpPr>
          <p:grpSpPr>
            <a:xfrm>
              <a:off x="13678230" y="3829092"/>
              <a:ext cx="1371600" cy="1371600"/>
              <a:chOff x="13456719" y="3241946"/>
              <a:chExt cx="1371600" cy="13716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5D753C7-8B14-4F6F-B267-1808C76DE4C6}"/>
                  </a:ext>
                </a:extLst>
              </p:cNvPr>
              <p:cNvSpPr/>
              <p:nvPr/>
            </p:nvSpPr>
            <p:spPr>
              <a:xfrm>
                <a:off x="13456719" y="3241946"/>
                <a:ext cx="1371600" cy="1371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1871" dirty="0">
                    <a:solidFill>
                      <a:schemeClr val="tx1"/>
                    </a:solidFill>
                  </a:rPr>
                </a:br>
                <a:br>
                  <a:rPr lang="en-US" sz="1871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Azure Application Insights</a:t>
                </a:r>
              </a:p>
            </p:txBody>
          </p:sp>
          <p:pic>
            <p:nvPicPr>
              <p:cNvPr id="2064" name="Picture 16" descr="Application Insights | Microsoft Azure Color">
                <a:extLst>
                  <a:ext uri="{FF2B5EF4-FFF2-40B4-BE49-F238E27FC236}">
                    <a16:creationId xmlns:a16="http://schemas.microsoft.com/office/drawing/2014/main" id="{BF77AB6D-B599-4717-95A6-7CCE596881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42681" y="3297093"/>
                <a:ext cx="599677" cy="599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FCF1889-3D6C-49EB-AF02-E3B887E5BF68}"/>
                </a:ext>
              </a:extLst>
            </p:cNvPr>
            <p:cNvSpPr txBox="1"/>
            <p:nvPr/>
          </p:nvSpPr>
          <p:spPr>
            <a:xfrm>
              <a:off x="13991865" y="5217315"/>
              <a:ext cx="7443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accent2">
                      <a:lumMod val="75000"/>
                    </a:schemeClr>
                  </a:solidFill>
                </a:rPr>
                <a:t>SAMI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01EF137-5FA6-45F4-B2EA-E3C909B80542}"/>
                </a:ext>
              </a:extLst>
            </p:cNvPr>
            <p:cNvSpPr/>
            <p:nvPr/>
          </p:nvSpPr>
          <p:spPr>
            <a:xfrm>
              <a:off x="11319169" y="5974664"/>
              <a:ext cx="13716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Virtual Machine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(Python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Data Pipelines)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3AF37D3-AAA1-4ABA-924E-AD8BC8908F12}"/>
                </a:ext>
              </a:extLst>
            </p:cNvPr>
            <p:cNvSpPr/>
            <p:nvPr/>
          </p:nvSpPr>
          <p:spPr>
            <a:xfrm>
              <a:off x="4270150" y="2840459"/>
              <a:ext cx="137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Touchpoint</a:t>
              </a:r>
            </a:p>
          </p:txBody>
        </p:sp>
        <p:sp>
          <p:nvSpPr>
            <p:cNvPr id="82950" name="TextBox 82949">
              <a:extLst>
                <a:ext uri="{FF2B5EF4-FFF2-40B4-BE49-F238E27FC236}">
                  <a16:creationId xmlns:a16="http://schemas.microsoft.com/office/drawing/2014/main" id="{EBA4C9C5-4C11-4F8B-855D-1EBF82A9D14F}"/>
                </a:ext>
              </a:extLst>
            </p:cNvPr>
            <p:cNvSpPr txBox="1"/>
            <p:nvPr/>
          </p:nvSpPr>
          <p:spPr>
            <a:xfrm>
              <a:off x="1447423" y="5004751"/>
              <a:ext cx="243090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Repo: Tools (only one repo)</a:t>
              </a:r>
            </a:p>
            <a:p>
              <a:r>
                <a:rPr lang="en-US" sz="1400" dirty="0"/>
                <a:t>For Frontend / Backend deployment Data Pipeline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8C052F3-64EA-41F4-8119-3AB9E4CAE44C}"/>
                </a:ext>
              </a:extLst>
            </p:cNvPr>
            <p:cNvSpPr txBox="1"/>
            <p:nvPr/>
          </p:nvSpPr>
          <p:spPr>
            <a:xfrm>
              <a:off x="15048458" y="6684920"/>
              <a:ext cx="9893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i="1" dirty="0" err="1">
                  <a:solidFill>
                    <a:schemeClr val="accent2">
                      <a:lumMod val="75000"/>
                    </a:schemeClr>
                  </a:solidFill>
                </a:rPr>
                <a:t>azadmin</a:t>
              </a:r>
              <a:endParaRPr lang="en-US" sz="14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82973" name="Group 82972">
              <a:extLst>
                <a:ext uri="{FF2B5EF4-FFF2-40B4-BE49-F238E27FC236}">
                  <a16:creationId xmlns:a16="http://schemas.microsoft.com/office/drawing/2014/main" id="{934C7651-5210-4DB7-9E1D-4413C1BCEA7B}"/>
                </a:ext>
              </a:extLst>
            </p:cNvPr>
            <p:cNvGrpSpPr/>
            <p:nvPr/>
          </p:nvGrpSpPr>
          <p:grpSpPr>
            <a:xfrm>
              <a:off x="16010065" y="8080577"/>
              <a:ext cx="1371600" cy="1371600"/>
              <a:chOff x="15154452" y="8034855"/>
              <a:chExt cx="1371600" cy="1371600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01CF144-AF26-477C-943F-C45CFB98FCA2}"/>
                  </a:ext>
                </a:extLst>
              </p:cNvPr>
              <p:cNvSpPr/>
              <p:nvPr/>
            </p:nvSpPr>
            <p:spPr>
              <a:xfrm>
                <a:off x="15154452" y="8034855"/>
                <a:ext cx="1371600" cy="1371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1871" dirty="0">
                    <a:solidFill>
                      <a:schemeClr val="tx1"/>
                    </a:solidFill>
                  </a:rPr>
                </a:br>
                <a:br>
                  <a:rPr lang="en-US" sz="1871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Azure Active Directory</a:t>
                </a:r>
              </a:p>
            </p:txBody>
          </p:sp>
          <p:pic>
            <p:nvPicPr>
              <p:cNvPr id="217" name="Picture 18" descr="Microsoft Azure Active Directory Premium P2 - subscription license (1 month  - AAA-22548-CCD-12MO - Security - CDW.com">
                <a:extLst>
                  <a:ext uri="{FF2B5EF4-FFF2-40B4-BE49-F238E27FC236}">
                    <a16:creationId xmlns:a16="http://schemas.microsoft.com/office/drawing/2014/main" id="{9FF7D2EE-33A4-485D-887B-F6A7599CE0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85833" y="8101266"/>
                <a:ext cx="908685" cy="651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1A6A754-3097-48E2-84A7-CA03C60D20E8}"/>
                </a:ext>
              </a:extLst>
            </p:cNvPr>
            <p:cNvGrpSpPr/>
            <p:nvPr/>
          </p:nvGrpSpPr>
          <p:grpSpPr>
            <a:xfrm>
              <a:off x="1765281" y="6104980"/>
              <a:ext cx="1773823" cy="1357492"/>
              <a:chOff x="1765281" y="6153107"/>
              <a:chExt cx="1773823" cy="1357492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FA003DBE-97E9-42E5-B1CC-7C73B3CEC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5281" y="6153107"/>
                <a:ext cx="1773823" cy="932688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2209F29-E4E2-440E-9BE6-15D56674DE42}"/>
                  </a:ext>
                </a:extLst>
              </p:cNvPr>
              <p:cNvSpPr txBox="1"/>
              <p:nvPr/>
            </p:nvSpPr>
            <p:spPr>
              <a:xfrm>
                <a:off x="1991023" y="6987379"/>
                <a:ext cx="132233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Control-M</a:t>
                </a:r>
                <a:br>
                  <a:rPr lang="en-US" sz="1400" dirty="0"/>
                </a:br>
                <a:r>
                  <a:rPr lang="en-US" sz="1400" dirty="0"/>
                  <a:t>Job Scheduler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8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>
            <a:extLst>
              <a:ext uri="{FF2B5EF4-FFF2-40B4-BE49-F238E27FC236}">
                <a16:creationId xmlns:a16="http://schemas.microsoft.com/office/drawing/2014/main" id="{AFDBCAB4-44AA-4643-8268-92AC1FEB17C3}"/>
              </a:ext>
            </a:extLst>
          </p:cNvPr>
          <p:cNvSpPr txBox="1">
            <a:spLocks/>
          </p:cNvSpPr>
          <p:nvPr/>
        </p:nvSpPr>
        <p:spPr>
          <a:xfrm>
            <a:off x="149962" y="55826"/>
            <a:ext cx="18352845" cy="701570"/>
          </a:xfrm>
          <a:prstGeom prst="rect">
            <a:avLst/>
          </a:prstGeom>
        </p:spPr>
        <p:txBody>
          <a:bodyPr/>
          <a:lstStyle>
            <a:lvl1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2pPr>
            <a:lvl3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3pPr>
            <a:lvl4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4pPr>
            <a:lvl5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5pPr>
            <a:lvl6pPr marL="755980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6pPr>
            <a:lvl7pPr marL="1511960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7pPr>
            <a:lvl8pPr marL="2267941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8pPr>
            <a:lvl9pPr marL="3023921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4400" dirty="0"/>
              <a:t>NGSE INTERNATIONAL Data Flow Diagram</a:t>
            </a:r>
            <a:br>
              <a:rPr lang="en-US" dirty="0"/>
            </a:b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5AD4C4F-0C50-4DA2-8E98-6B884FE27241}"/>
              </a:ext>
            </a:extLst>
          </p:cNvPr>
          <p:cNvSpPr/>
          <p:nvPr/>
        </p:nvSpPr>
        <p:spPr>
          <a:xfrm>
            <a:off x="7908985" y="1310907"/>
            <a:ext cx="10295888" cy="6683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45720" rtlCol="0" anchor="t" anchorCtr="1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DDP</a:t>
            </a:r>
          </a:p>
        </p:txBody>
      </p:sp>
      <p:pic>
        <p:nvPicPr>
          <p:cNvPr id="78" name="Picture 20" descr="Free User Group Icon, Symbol. PNG, SVG Download.">
            <a:extLst>
              <a:ext uri="{FF2B5EF4-FFF2-40B4-BE49-F238E27FC236}">
                <a16:creationId xmlns:a16="http://schemas.microsoft.com/office/drawing/2014/main" id="{E83338D8-94FC-413D-99C3-2BFEF60A2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714" y="8334889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46" name="Group 82945">
            <a:extLst>
              <a:ext uri="{FF2B5EF4-FFF2-40B4-BE49-F238E27FC236}">
                <a16:creationId xmlns:a16="http://schemas.microsoft.com/office/drawing/2014/main" id="{DDE7A4BE-7368-465B-91B8-84EB1406EAC2}"/>
              </a:ext>
            </a:extLst>
          </p:cNvPr>
          <p:cNvGrpSpPr/>
          <p:nvPr/>
        </p:nvGrpSpPr>
        <p:grpSpPr>
          <a:xfrm>
            <a:off x="15599135" y="2635529"/>
            <a:ext cx="1828800" cy="1828800"/>
            <a:chOff x="15086617" y="4378036"/>
            <a:chExt cx="1828800" cy="1828800"/>
          </a:xfrm>
        </p:grpSpPr>
        <p:sp>
          <p:nvSpPr>
            <p:cNvPr id="77" name="Cylinder 76">
              <a:extLst>
                <a:ext uri="{FF2B5EF4-FFF2-40B4-BE49-F238E27FC236}">
                  <a16:creationId xmlns:a16="http://schemas.microsoft.com/office/drawing/2014/main" id="{6914456F-F33F-4CA3-8BA4-94C33CA7BF64}"/>
                </a:ext>
              </a:extLst>
            </p:cNvPr>
            <p:cNvSpPr/>
            <p:nvPr/>
          </p:nvSpPr>
          <p:spPr>
            <a:xfrm>
              <a:off x="15086617" y="4378036"/>
              <a:ext cx="1828800" cy="1828800"/>
            </a:xfrm>
            <a:prstGeom prst="can">
              <a:avLst/>
            </a:prstGeom>
            <a:solidFill>
              <a:schemeClr val="bg1">
                <a:lumMod val="85000"/>
                <a:alpha val="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Postgres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12" descr="PostgreSQL-icon | Brands PJ - PZ">
              <a:extLst>
                <a:ext uri="{FF2B5EF4-FFF2-40B4-BE49-F238E27FC236}">
                  <a16:creationId xmlns:a16="http://schemas.microsoft.com/office/drawing/2014/main" id="{B80A74ED-C019-4D87-B9CA-B6C5517C5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1093" y="5485451"/>
              <a:ext cx="579849" cy="58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991" name="Group 82990">
            <a:extLst>
              <a:ext uri="{FF2B5EF4-FFF2-40B4-BE49-F238E27FC236}">
                <a16:creationId xmlns:a16="http://schemas.microsoft.com/office/drawing/2014/main" id="{A57417B8-48A9-4687-AA9A-7B69A9B5A1E3}"/>
              </a:ext>
            </a:extLst>
          </p:cNvPr>
          <p:cNvGrpSpPr/>
          <p:nvPr/>
        </p:nvGrpSpPr>
        <p:grpSpPr>
          <a:xfrm>
            <a:off x="12496114" y="2635529"/>
            <a:ext cx="1828800" cy="1828800"/>
            <a:chOff x="12381814" y="2496984"/>
            <a:chExt cx="1828800" cy="1828800"/>
          </a:xfrm>
        </p:grpSpPr>
        <p:sp>
          <p:nvSpPr>
            <p:cNvPr id="75" name="Cylinder 74">
              <a:extLst>
                <a:ext uri="{FF2B5EF4-FFF2-40B4-BE49-F238E27FC236}">
                  <a16:creationId xmlns:a16="http://schemas.microsoft.com/office/drawing/2014/main" id="{A07F0D60-5DAB-4194-A773-809F4B8CBBBD}"/>
                </a:ext>
              </a:extLst>
            </p:cNvPr>
            <p:cNvSpPr/>
            <p:nvPr/>
          </p:nvSpPr>
          <p:spPr>
            <a:xfrm>
              <a:off x="12381814" y="2496984"/>
              <a:ext cx="1828800" cy="1828800"/>
            </a:xfrm>
            <a:prstGeom prst="can">
              <a:avLst/>
            </a:prstGeom>
            <a:solidFill>
              <a:schemeClr val="bg1">
                <a:lumMod val="85000"/>
                <a:alpha val="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DNA-Data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81" name="Picture 6" descr="Microsoft Azure Data Lake Storage Gen2 Flat Namespace - fee - 100 GB per mo  - AAD-62685 - -">
              <a:extLst>
                <a:ext uri="{FF2B5EF4-FFF2-40B4-BE49-F238E27FC236}">
                  <a16:creationId xmlns:a16="http://schemas.microsoft.com/office/drawing/2014/main" id="{33D66481-5437-4E57-91A4-18B4D1F89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6426" y="3508485"/>
              <a:ext cx="1179576" cy="716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9" name="Picture 6" descr="Microsoft Azure Data Lake Storage Gen2 Flat Namespace - fee - 100 GB per mo  - AAD-62685 - -">
            <a:extLst>
              <a:ext uri="{FF2B5EF4-FFF2-40B4-BE49-F238E27FC236}">
                <a16:creationId xmlns:a16="http://schemas.microsoft.com/office/drawing/2014/main" id="{BBE17666-6BEB-4E67-AB48-9D2C5B90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993" y="4975866"/>
            <a:ext cx="1371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Azure Databricks | Microsoft Azure">
            <a:extLst>
              <a:ext uri="{FF2B5EF4-FFF2-40B4-BE49-F238E27FC236}">
                <a16:creationId xmlns:a16="http://schemas.microsoft.com/office/drawing/2014/main" id="{2C807516-7695-426F-9E9A-0C1D83C7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597" y="2141687"/>
            <a:ext cx="14763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Introduction to Azure Data Factory | Cathrine Wilhelmsen">
            <a:extLst>
              <a:ext uri="{FF2B5EF4-FFF2-40B4-BE49-F238E27FC236}">
                <a16:creationId xmlns:a16="http://schemas.microsoft.com/office/drawing/2014/main" id="{5E0B25B7-8674-4ECD-BC0A-0660F8E0B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220" y="197250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ylinder 1">
            <a:extLst>
              <a:ext uri="{FF2B5EF4-FFF2-40B4-BE49-F238E27FC236}">
                <a16:creationId xmlns:a16="http://schemas.microsoft.com/office/drawing/2014/main" id="{4843A7DD-3217-436D-BC43-C522AD252DBD}"/>
              </a:ext>
            </a:extLst>
          </p:cNvPr>
          <p:cNvSpPr>
            <a:spLocks noChangeAspect="1"/>
          </p:cNvSpPr>
          <p:nvPr/>
        </p:nvSpPr>
        <p:spPr>
          <a:xfrm>
            <a:off x="8533737" y="3305557"/>
            <a:ext cx="2694112" cy="2694112"/>
          </a:xfrm>
          <a:prstGeom prst="can">
            <a:avLst/>
          </a:prstGeom>
          <a:solidFill>
            <a:schemeClr val="bg1">
              <a:lumMod val="85000"/>
              <a:alpha val="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Governed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828A27-131D-44F4-AD0C-3C407789C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6" y="4463527"/>
            <a:ext cx="1133475" cy="1009650"/>
          </a:xfrm>
          <a:prstGeom prst="rect">
            <a:avLst/>
          </a:prstGeom>
        </p:spPr>
      </p:pic>
      <p:sp>
        <p:nvSpPr>
          <p:cNvPr id="85" name="Cylinder 84">
            <a:extLst>
              <a:ext uri="{FF2B5EF4-FFF2-40B4-BE49-F238E27FC236}">
                <a16:creationId xmlns:a16="http://schemas.microsoft.com/office/drawing/2014/main" id="{5427BA6D-F709-4487-AC77-1898F3C7570E}"/>
              </a:ext>
            </a:extLst>
          </p:cNvPr>
          <p:cNvSpPr/>
          <p:nvPr/>
        </p:nvSpPr>
        <p:spPr>
          <a:xfrm>
            <a:off x="1405074" y="4510742"/>
            <a:ext cx="1828800" cy="91440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</a:t>
            </a:r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37DE5DB6-194E-4A50-9A01-09C99CB4BE8D}"/>
              </a:ext>
            </a:extLst>
          </p:cNvPr>
          <p:cNvSpPr/>
          <p:nvPr/>
        </p:nvSpPr>
        <p:spPr>
          <a:xfrm>
            <a:off x="1405074" y="5930551"/>
            <a:ext cx="1828800" cy="91440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Simplement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Cylinder 87">
            <a:extLst>
              <a:ext uri="{FF2B5EF4-FFF2-40B4-BE49-F238E27FC236}">
                <a16:creationId xmlns:a16="http://schemas.microsoft.com/office/drawing/2014/main" id="{61EEA172-3810-4F47-9CEC-8B796C516CFD}"/>
              </a:ext>
            </a:extLst>
          </p:cNvPr>
          <p:cNvSpPr/>
          <p:nvPr/>
        </p:nvSpPr>
        <p:spPr>
          <a:xfrm>
            <a:off x="1405074" y="1671124"/>
            <a:ext cx="1828800" cy="91440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Five9</a:t>
            </a:r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30A2A087-8B39-4226-AB39-43502C2C8B80}"/>
              </a:ext>
            </a:extLst>
          </p:cNvPr>
          <p:cNvSpPr/>
          <p:nvPr/>
        </p:nvSpPr>
        <p:spPr>
          <a:xfrm>
            <a:off x="1405074" y="3090933"/>
            <a:ext cx="1828800" cy="91440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Hybris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53B1A-F9A3-44CF-8AE3-78B818135B28}"/>
              </a:ext>
            </a:extLst>
          </p:cNvPr>
          <p:cNvCxnSpPr>
            <a:cxnSpLocks/>
            <a:stCxn id="85" idx="4"/>
            <a:endCxn id="13" idx="1"/>
          </p:cNvCxnSpPr>
          <p:nvPr/>
        </p:nvCxnSpPr>
        <p:spPr>
          <a:xfrm>
            <a:off x="3233874" y="4967942"/>
            <a:ext cx="1197922" cy="410"/>
          </a:xfrm>
          <a:prstGeom prst="straightConnector1">
            <a:avLst/>
          </a:prstGeom>
          <a:ln w="12700" cmpd="sng">
            <a:solidFill>
              <a:srgbClr val="0096A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2E08CA8-A818-46D5-A64A-C6CE3877F527}"/>
              </a:ext>
            </a:extLst>
          </p:cNvPr>
          <p:cNvCxnSpPr>
            <a:cxnSpLocks/>
            <a:stCxn id="13" idx="3"/>
            <a:endCxn id="2" idx="2"/>
          </p:cNvCxnSpPr>
          <p:nvPr/>
        </p:nvCxnSpPr>
        <p:spPr>
          <a:xfrm flipV="1">
            <a:off x="5565271" y="4652613"/>
            <a:ext cx="2968466" cy="315739"/>
          </a:xfrm>
          <a:prstGeom prst="straightConnector1">
            <a:avLst/>
          </a:prstGeom>
          <a:ln w="12700" cmpd="sng">
            <a:solidFill>
              <a:srgbClr val="0096A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Cylinder 109">
            <a:extLst>
              <a:ext uri="{FF2B5EF4-FFF2-40B4-BE49-F238E27FC236}">
                <a16:creationId xmlns:a16="http://schemas.microsoft.com/office/drawing/2014/main" id="{1A71C819-D6C0-48AB-A994-DFAF98B04DF5}"/>
              </a:ext>
            </a:extLst>
          </p:cNvPr>
          <p:cNvSpPr/>
          <p:nvPr/>
        </p:nvSpPr>
        <p:spPr>
          <a:xfrm>
            <a:off x="1405074" y="7350360"/>
            <a:ext cx="1828800" cy="91440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Touchpoint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4CB7D93-CA7B-4B72-8F91-5FA7AA5CA18C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2319474" y="5425142"/>
            <a:ext cx="0" cy="505409"/>
          </a:xfrm>
          <a:prstGeom prst="straightConnector1">
            <a:avLst/>
          </a:prstGeom>
          <a:ln w="12700" cmpd="sng">
            <a:solidFill>
              <a:srgbClr val="0096A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265756B-CF8B-4BBA-A9F9-52D3679FE999}"/>
              </a:ext>
            </a:extLst>
          </p:cNvPr>
          <p:cNvCxnSpPr>
            <a:cxnSpLocks/>
            <a:stCxn id="87" idx="4"/>
            <a:endCxn id="2" idx="2"/>
          </p:cNvCxnSpPr>
          <p:nvPr/>
        </p:nvCxnSpPr>
        <p:spPr>
          <a:xfrm flipV="1">
            <a:off x="3233874" y="4652613"/>
            <a:ext cx="5299863" cy="1735138"/>
          </a:xfrm>
          <a:prstGeom prst="straightConnector1">
            <a:avLst/>
          </a:prstGeom>
          <a:ln w="12700" cmpd="sng">
            <a:solidFill>
              <a:srgbClr val="0096A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EFA34FC-13AB-412A-8013-394AE500B1B6}"/>
              </a:ext>
            </a:extLst>
          </p:cNvPr>
          <p:cNvCxnSpPr>
            <a:cxnSpLocks/>
            <a:stCxn id="90" idx="4"/>
            <a:endCxn id="2" idx="2"/>
          </p:cNvCxnSpPr>
          <p:nvPr/>
        </p:nvCxnSpPr>
        <p:spPr>
          <a:xfrm>
            <a:off x="3233874" y="3548133"/>
            <a:ext cx="5299863" cy="1104480"/>
          </a:xfrm>
          <a:prstGeom prst="straightConnector1">
            <a:avLst/>
          </a:prstGeom>
          <a:ln w="12700" cmpd="sng">
            <a:solidFill>
              <a:srgbClr val="0096A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F838ED-D1DE-40A7-B1C2-486E13A5C6CF}"/>
              </a:ext>
            </a:extLst>
          </p:cNvPr>
          <p:cNvCxnSpPr>
            <a:cxnSpLocks/>
            <a:stCxn id="88" idx="4"/>
            <a:endCxn id="2" idx="2"/>
          </p:cNvCxnSpPr>
          <p:nvPr/>
        </p:nvCxnSpPr>
        <p:spPr>
          <a:xfrm>
            <a:off x="3233874" y="2128324"/>
            <a:ext cx="5299863" cy="2524289"/>
          </a:xfrm>
          <a:prstGeom prst="straightConnector1">
            <a:avLst/>
          </a:prstGeom>
          <a:ln w="12700" cmpd="sng">
            <a:solidFill>
              <a:srgbClr val="0096A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ylinder 148">
            <a:extLst>
              <a:ext uri="{FF2B5EF4-FFF2-40B4-BE49-F238E27FC236}">
                <a16:creationId xmlns:a16="http://schemas.microsoft.com/office/drawing/2014/main" id="{A92EF8DB-5422-4CC2-87D1-FCCD602E4C1D}"/>
              </a:ext>
            </a:extLst>
          </p:cNvPr>
          <p:cNvSpPr/>
          <p:nvPr/>
        </p:nvSpPr>
        <p:spPr>
          <a:xfrm>
            <a:off x="1405074" y="8770170"/>
            <a:ext cx="1828800" cy="91440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64BA516-85E4-4446-9725-43B5F9124A0C}"/>
              </a:ext>
            </a:extLst>
          </p:cNvPr>
          <p:cNvCxnSpPr>
            <a:cxnSpLocks/>
            <a:stCxn id="110" idx="3"/>
            <a:endCxn id="149" idx="1"/>
          </p:cNvCxnSpPr>
          <p:nvPr/>
        </p:nvCxnSpPr>
        <p:spPr>
          <a:xfrm>
            <a:off x="2319474" y="8264760"/>
            <a:ext cx="0" cy="505410"/>
          </a:xfrm>
          <a:prstGeom prst="straightConnector1">
            <a:avLst/>
          </a:prstGeom>
          <a:ln w="12700" cmpd="sng">
            <a:solidFill>
              <a:srgbClr val="0096A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3562D88-3D10-4DEA-987A-739DA589C5A7}"/>
              </a:ext>
            </a:extLst>
          </p:cNvPr>
          <p:cNvCxnSpPr>
            <a:cxnSpLocks/>
            <a:stCxn id="149" idx="4"/>
            <a:endCxn id="2" idx="2"/>
          </p:cNvCxnSpPr>
          <p:nvPr/>
        </p:nvCxnSpPr>
        <p:spPr>
          <a:xfrm flipV="1">
            <a:off x="3233874" y="4652613"/>
            <a:ext cx="5299863" cy="4574757"/>
          </a:xfrm>
          <a:prstGeom prst="straightConnector1">
            <a:avLst/>
          </a:prstGeom>
          <a:ln w="12700" cmpd="sng">
            <a:solidFill>
              <a:srgbClr val="0096A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Cylinder 172">
            <a:extLst>
              <a:ext uri="{FF2B5EF4-FFF2-40B4-BE49-F238E27FC236}">
                <a16:creationId xmlns:a16="http://schemas.microsoft.com/office/drawing/2014/main" id="{28690699-EA05-4969-AFEF-D4C8DA6F404F}"/>
              </a:ext>
            </a:extLst>
          </p:cNvPr>
          <p:cNvSpPr/>
          <p:nvPr/>
        </p:nvSpPr>
        <p:spPr>
          <a:xfrm>
            <a:off x="4579169" y="8770170"/>
            <a:ext cx="1828800" cy="914400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Files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8EC1634-466E-4FD4-8AE6-73A6E8054E1D}"/>
              </a:ext>
            </a:extLst>
          </p:cNvPr>
          <p:cNvCxnSpPr>
            <a:cxnSpLocks/>
            <a:stCxn id="173" idx="1"/>
            <a:endCxn id="2" idx="2"/>
          </p:cNvCxnSpPr>
          <p:nvPr/>
        </p:nvCxnSpPr>
        <p:spPr>
          <a:xfrm flipV="1">
            <a:off x="5493569" y="4652613"/>
            <a:ext cx="3040168" cy="4117557"/>
          </a:xfrm>
          <a:prstGeom prst="straightConnector1">
            <a:avLst/>
          </a:prstGeom>
          <a:ln w="12700" cmpd="sng">
            <a:solidFill>
              <a:srgbClr val="0096A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8F3C389-754D-48A9-8111-595A24A298A3}"/>
              </a:ext>
            </a:extLst>
          </p:cNvPr>
          <p:cNvCxnSpPr>
            <a:cxnSpLocks/>
            <a:stCxn id="2" idx="4"/>
            <a:endCxn id="75" idx="2"/>
          </p:cNvCxnSpPr>
          <p:nvPr/>
        </p:nvCxnSpPr>
        <p:spPr>
          <a:xfrm flipV="1">
            <a:off x="11227849" y="3549929"/>
            <a:ext cx="1268265" cy="1102684"/>
          </a:xfrm>
          <a:prstGeom prst="straightConnector1">
            <a:avLst/>
          </a:prstGeom>
          <a:ln w="12700" cmpd="sng">
            <a:solidFill>
              <a:srgbClr val="4242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Cylinder 194">
            <a:extLst>
              <a:ext uri="{FF2B5EF4-FFF2-40B4-BE49-F238E27FC236}">
                <a16:creationId xmlns:a16="http://schemas.microsoft.com/office/drawing/2014/main" id="{4B6BD1BF-2EB9-459E-B331-9165F01155FA}"/>
              </a:ext>
            </a:extLst>
          </p:cNvPr>
          <p:cNvSpPr/>
          <p:nvPr/>
        </p:nvSpPr>
        <p:spPr>
          <a:xfrm>
            <a:off x="4611584" y="1468050"/>
            <a:ext cx="2304194" cy="1117474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  <a:alpha val="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SFDC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 Cloud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0270D38-4ED7-4288-A1B1-5BB7FE1271B2}"/>
              </a:ext>
            </a:extLst>
          </p:cNvPr>
          <p:cNvCxnSpPr>
            <a:cxnSpLocks/>
            <a:stCxn id="195" idx="3"/>
            <a:endCxn id="2" idx="2"/>
          </p:cNvCxnSpPr>
          <p:nvPr/>
        </p:nvCxnSpPr>
        <p:spPr>
          <a:xfrm>
            <a:off x="5763681" y="2585524"/>
            <a:ext cx="2770056" cy="2067089"/>
          </a:xfrm>
          <a:prstGeom prst="straightConnector1">
            <a:avLst/>
          </a:prstGeom>
          <a:ln w="12700" cmpd="sng">
            <a:solidFill>
              <a:srgbClr val="0096AF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975" name="Straight Arrow Connector 82974">
            <a:extLst>
              <a:ext uri="{FF2B5EF4-FFF2-40B4-BE49-F238E27FC236}">
                <a16:creationId xmlns:a16="http://schemas.microsoft.com/office/drawing/2014/main" id="{3BAF0AE8-FB54-4176-873F-5B3FD7745EF4}"/>
              </a:ext>
            </a:extLst>
          </p:cNvPr>
          <p:cNvCxnSpPr>
            <a:cxnSpLocks/>
            <a:stCxn id="131" idx="0"/>
            <a:endCxn id="77" idx="3"/>
          </p:cNvCxnSpPr>
          <p:nvPr/>
        </p:nvCxnSpPr>
        <p:spPr>
          <a:xfrm flipV="1">
            <a:off x="16513535" y="4464329"/>
            <a:ext cx="0" cy="105535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947" name="Group 82946">
            <a:extLst>
              <a:ext uri="{FF2B5EF4-FFF2-40B4-BE49-F238E27FC236}">
                <a16:creationId xmlns:a16="http://schemas.microsoft.com/office/drawing/2014/main" id="{87A7CE10-7110-41D1-9F3D-BAC501838169}"/>
              </a:ext>
            </a:extLst>
          </p:cNvPr>
          <p:cNvGrpSpPr>
            <a:grpSpLocks noChangeAspect="1"/>
          </p:cNvGrpSpPr>
          <p:nvPr/>
        </p:nvGrpSpPr>
        <p:grpSpPr>
          <a:xfrm>
            <a:off x="15599135" y="5519683"/>
            <a:ext cx="1828800" cy="1828800"/>
            <a:chOff x="14339493" y="2567712"/>
            <a:chExt cx="1371600" cy="13716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A99A34F-8244-4FD0-A140-0B56F07C2816}"/>
                </a:ext>
              </a:extLst>
            </p:cNvPr>
            <p:cNvSpPr/>
            <p:nvPr/>
          </p:nvSpPr>
          <p:spPr>
            <a:xfrm>
              <a:off x="14339493" y="2567712"/>
              <a:ext cx="13716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1871" dirty="0">
                  <a:solidFill>
                    <a:schemeClr val="tx1"/>
                  </a:solidFill>
                </a:rPr>
              </a:br>
              <a:br>
                <a:rPr lang="en-US" sz="1871" dirty="0">
                  <a:solidFill>
                    <a:schemeClr val="tx1"/>
                  </a:solidFill>
                </a:rPr>
              </a:br>
              <a:endParaRPr lang="en-US" sz="187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120" dirty="0">
                  <a:solidFill>
                    <a:schemeClr val="tx1"/>
                  </a:solidFill>
                </a:rPr>
                <a:t>Azure App Service (Python)</a:t>
              </a:r>
            </a:p>
          </p:txBody>
        </p:sp>
        <p:pic>
          <p:nvPicPr>
            <p:cNvPr id="130" name="Picture 8" descr="Azure App Service - Visual Studio Marketplace">
              <a:extLst>
                <a:ext uri="{FF2B5EF4-FFF2-40B4-BE49-F238E27FC236}">
                  <a16:creationId xmlns:a16="http://schemas.microsoft.com/office/drawing/2014/main" id="{7C4F38D3-3603-44BB-A5DA-EE4E3AD98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443" y="2650106"/>
              <a:ext cx="523702" cy="523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442549C-4CCC-43B1-B690-C5D040F2CF89}"/>
              </a:ext>
            </a:extLst>
          </p:cNvPr>
          <p:cNvGrpSpPr>
            <a:grpSpLocks noChangeAspect="1"/>
          </p:cNvGrpSpPr>
          <p:nvPr/>
        </p:nvGrpSpPr>
        <p:grpSpPr>
          <a:xfrm>
            <a:off x="12496114" y="5519683"/>
            <a:ext cx="1828800" cy="1828800"/>
            <a:chOff x="15154452" y="8034855"/>
            <a:chExt cx="1371600" cy="137160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513D0BA-9A02-4DC0-8CF7-744A44FBAAA2}"/>
                </a:ext>
              </a:extLst>
            </p:cNvPr>
            <p:cNvSpPr/>
            <p:nvPr/>
          </p:nvSpPr>
          <p:spPr>
            <a:xfrm>
              <a:off x="15154452" y="8034855"/>
              <a:ext cx="13716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1871" dirty="0">
                  <a:solidFill>
                    <a:schemeClr val="tx1"/>
                  </a:solidFill>
                </a:rPr>
              </a:br>
              <a:br>
                <a:rPr lang="en-US" sz="1871" dirty="0">
                  <a:solidFill>
                    <a:schemeClr val="tx1"/>
                  </a:solidFill>
                </a:rPr>
              </a:br>
              <a:endParaRPr lang="en-US" sz="187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120" dirty="0">
                  <a:solidFill>
                    <a:schemeClr val="tx1"/>
                  </a:solidFill>
                </a:rPr>
                <a:t>Azure Active Directory</a:t>
              </a:r>
            </a:p>
          </p:txBody>
        </p:sp>
        <p:pic>
          <p:nvPicPr>
            <p:cNvPr id="176" name="Picture 18" descr="Microsoft Azure Active Directory Premium P2 - subscription license (1 month  - AAA-22548-CCD-12MO - Security - CDW.com">
              <a:extLst>
                <a:ext uri="{FF2B5EF4-FFF2-40B4-BE49-F238E27FC236}">
                  <a16:creationId xmlns:a16="http://schemas.microsoft.com/office/drawing/2014/main" id="{363EAEF4-4B87-470E-B517-8736DF88B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5833" y="8101266"/>
              <a:ext cx="908685" cy="65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73318DA-749E-4119-8740-68F9C8B66BF1}"/>
              </a:ext>
            </a:extLst>
          </p:cNvPr>
          <p:cNvCxnSpPr>
            <a:cxnSpLocks/>
            <a:stCxn id="75" idx="4"/>
            <a:endCxn id="77" idx="2"/>
          </p:cNvCxnSpPr>
          <p:nvPr/>
        </p:nvCxnSpPr>
        <p:spPr>
          <a:xfrm>
            <a:off x="14324914" y="3549929"/>
            <a:ext cx="127422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C634DAE-16FD-453E-B346-EFF699969A25}"/>
              </a:ext>
            </a:extLst>
          </p:cNvPr>
          <p:cNvCxnSpPr>
            <a:cxnSpLocks/>
            <a:stCxn id="175" idx="3"/>
            <a:endCxn id="131" idx="1"/>
          </p:cNvCxnSpPr>
          <p:nvPr/>
        </p:nvCxnSpPr>
        <p:spPr>
          <a:xfrm>
            <a:off x="14324914" y="6434083"/>
            <a:ext cx="1274221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1EFC3E5-3560-45D9-AD0B-0354BA2B0BC6}"/>
              </a:ext>
            </a:extLst>
          </p:cNvPr>
          <p:cNvCxnSpPr>
            <a:cxnSpLocks/>
            <a:stCxn id="78" idx="0"/>
            <a:endCxn id="175" idx="2"/>
          </p:cNvCxnSpPr>
          <p:nvPr/>
        </p:nvCxnSpPr>
        <p:spPr>
          <a:xfrm flipV="1">
            <a:off x="13410514" y="7348483"/>
            <a:ext cx="0" cy="98640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E33214CC-136A-4304-AF97-E30FD293FF34}"/>
              </a:ext>
            </a:extLst>
          </p:cNvPr>
          <p:cNvSpPr txBox="1"/>
          <p:nvPr/>
        </p:nvSpPr>
        <p:spPr>
          <a:xfrm>
            <a:off x="14194187" y="8623388"/>
            <a:ext cx="989313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20" b="1" dirty="0"/>
              <a:t>Zoetis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0B802-CF49-17D1-51EF-18C3D0C4FDF3}"/>
              </a:ext>
            </a:extLst>
          </p:cNvPr>
          <p:cNvSpPr/>
          <p:nvPr/>
        </p:nvSpPr>
        <p:spPr>
          <a:xfrm>
            <a:off x="12079199" y="1906652"/>
            <a:ext cx="5782911" cy="59140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1"/>
          <a:lstStyle>
            <a:defPPr>
              <a:defRPr lang="en-US"/>
            </a:defPPr>
            <a:lvl1pPr marL="0" algn="l" defTabSz="1075334" rtl="0" eaLnBrk="1" latinLnBrk="0" hangingPunct="1">
              <a:defRPr sz="21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424242"/>
                </a:solidFill>
              </a:rPr>
              <a:t>NGSE</a:t>
            </a:r>
          </a:p>
        </p:txBody>
      </p:sp>
    </p:spTree>
    <p:extLst>
      <p:ext uri="{BB962C8B-B14F-4D97-AF65-F5344CB8AC3E}">
        <p14:creationId xmlns:p14="http://schemas.microsoft.com/office/powerpoint/2010/main" val="71936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F50C5D-80C4-4C2D-8535-4F05F904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8" y="1511973"/>
            <a:ext cx="17715417" cy="76678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CB9E91B-0D51-432D-AE4D-17CC7E725F80}"/>
              </a:ext>
            </a:extLst>
          </p:cNvPr>
          <p:cNvSpPr txBox="1">
            <a:spLocks/>
          </p:cNvSpPr>
          <p:nvPr/>
        </p:nvSpPr>
        <p:spPr>
          <a:xfrm>
            <a:off x="149962" y="55826"/>
            <a:ext cx="18352845" cy="701570"/>
          </a:xfrm>
          <a:prstGeom prst="rect">
            <a:avLst/>
          </a:prstGeom>
        </p:spPr>
        <p:txBody>
          <a:bodyPr/>
          <a:lstStyle>
            <a:lvl1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2pPr>
            <a:lvl3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3pPr>
            <a:lvl4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4pPr>
            <a:lvl5pPr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5pPr>
            <a:lvl6pPr marL="755980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6pPr>
            <a:lvl7pPr marL="1511960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7pPr>
            <a:lvl8pPr marL="2267941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8pPr>
            <a:lvl9pPr marL="3023921" algn="l" defTabSz="755980" rtl="0" eaLnBrk="1" fontAlgn="base" hangingPunct="1">
              <a:spcBef>
                <a:spcPct val="0"/>
              </a:spcBef>
              <a:spcAft>
                <a:spcPct val="0"/>
              </a:spcAft>
              <a:defRPr sz="4961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4400" dirty="0"/>
              <a:t>NGSE INTERNATIONAL DNA Architecture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5F2FAE-65B1-4395-A3EC-BF7400B82BC2}"/>
              </a:ext>
            </a:extLst>
          </p:cNvPr>
          <p:cNvSpPr/>
          <p:nvPr/>
        </p:nvSpPr>
        <p:spPr>
          <a:xfrm>
            <a:off x="4734793" y="282288"/>
            <a:ext cx="4630470" cy="5940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1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DDW / ZIR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EFC12-9162-450A-8B7D-157D6E90D6CE}"/>
              </a:ext>
            </a:extLst>
          </p:cNvPr>
          <p:cNvSpPr/>
          <p:nvPr/>
        </p:nvSpPr>
        <p:spPr>
          <a:xfrm>
            <a:off x="605218" y="292122"/>
            <a:ext cx="4004004" cy="5841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ctr" anchorCtr="1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Touchpoint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F8676-79DB-4A14-8DD1-367862955116}"/>
              </a:ext>
            </a:extLst>
          </p:cNvPr>
          <p:cNvSpPr/>
          <p:nvPr/>
        </p:nvSpPr>
        <p:spPr>
          <a:xfrm>
            <a:off x="605218" y="1501392"/>
            <a:ext cx="4004004" cy="849356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sz="2120" b="1" dirty="0">
                <a:solidFill>
                  <a:srgbClr val="424242"/>
                </a:solidFill>
              </a:rPr>
              <a:t>Transform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A9200-3960-4B67-A12C-9FADA57F2D17}"/>
              </a:ext>
            </a:extLst>
          </p:cNvPr>
          <p:cNvSpPr/>
          <p:nvPr/>
        </p:nvSpPr>
        <p:spPr>
          <a:xfrm>
            <a:off x="4734792" y="1501392"/>
            <a:ext cx="4630471" cy="84935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sz="2120" b="1" dirty="0">
                <a:solidFill>
                  <a:srgbClr val="424242"/>
                </a:solidFill>
              </a:rPr>
              <a:t>Governed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BBB21-CF63-479F-9F99-29DAF3710E76}"/>
              </a:ext>
            </a:extLst>
          </p:cNvPr>
          <p:cNvSpPr txBox="1"/>
          <p:nvPr/>
        </p:nvSpPr>
        <p:spPr>
          <a:xfrm>
            <a:off x="624538" y="1900436"/>
            <a:ext cx="398468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2000" dirty="0"/>
              <a:t>- account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asset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attendee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call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case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casecomment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casefeed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campaign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campaign_member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contact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et4ae5__IndividualEmailResult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eu_account_affiliation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eu_account_position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eu_campaign_account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eu_discussion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eu_employee_call_credit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eu_position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eu_species_product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eu_territory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Opportunity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Survey_Response__c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user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us_event_account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us_event_product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ZTS_Events__c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880407-A2FD-477A-BC08-BC9BD0A46E8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607220" y="876300"/>
            <a:ext cx="0" cy="62509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CC7594-05D9-461B-A69C-6FF8AC5BD4F4}"/>
              </a:ext>
            </a:extLst>
          </p:cNvPr>
          <p:cNvSpPr txBox="1"/>
          <p:nvPr/>
        </p:nvSpPr>
        <p:spPr>
          <a:xfrm>
            <a:off x="4752035" y="1900436"/>
            <a:ext cx="4563311" cy="833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dim_Contract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dim_Customer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fact_Contracts_Signed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rpt_Customer_GSA_Hierarchy</a:t>
            </a:r>
            <a:endParaRPr lang="en-US" sz="2000" dirty="0"/>
          </a:p>
          <a:p>
            <a:pPr>
              <a:spcAft>
                <a:spcPts val="100"/>
              </a:spcAft>
            </a:pP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Direct_Sales.csv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Indirect_Sales.csv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JPN_Indrct_sls_Price.csv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PROD_HIER_NEW.csv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exchange_rates.csv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de-DE" sz="2000" dirty="0"/>
              <a:t>Product Hierarchy AUS FINAL.csv</a:t>
            </a:r>
            <a:endParaRPr lang="en-US" sz="2000" dirty="0"/>
          </a:p>
          <a:p>
            <a:pPr marL="171450" indent="-171450">
              <a:spcAft>
                <a:spcPts val="100"/>
              </a:spcAft>
            </a:pPr>
            <a:r>
              <a:rPr lang="en-US" sz="2000" dirty="0"/>
              <a:t>- REP_ACCOUNTS_CALL_TGT_ DAYS_OVERDUE_EXCLUDE_SLS.csv</a:t>
            </a:r>
          </a:p>
          <a:p>
            <a:pPr marL="171450" indent="-171450"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Zoetis_Rewards_A_Series_Cust</a:t>
            </a:r>
            <a:r>
              <a:rPr lang="en-US" sz="2000" dirty="0"/>
              <a:t>_ AUS.csv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ACCOUNT_POTENTIAL.csv</a:t>
            </a:r>
          </a:p>
          <a:p>
            <a:pPr marL="171450" indent="-171450">
              <a:spcAft>
                <a:spcPts val="100"/>
              </a:spcAft>
            </a:pPr>
            <a:r>
              <a:rPr lang="en-US" sz="2000" dirty="0"/>
              <a:t>- NGSE_ZOETIS_REWARDS_LIST_ PRICE.csv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Zoetis_Rewards_Customers.csv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Market_lkp.csv</a:t>
            </a:r>
          </a:p>
          <a:p>
            <a:pPr marL="171450" indent="-171450">
              <a:spcAft>
                <a:spcPts val="100"/>
              </a:spcAft>
            </a:pPr>
            <a:r>
              <a:rPr lang="en-US" sz="2000" dirty="0"/>
              <a:t>- NGSE Product Hierarchy with ESO (Canada).csv</a:t>
            </a:r>
          </a:p>
          <a:p>
            <a:pPr marL="114300" indent="-114300">
              <a:spcAft>
                <a:spcPts val="100"/>
              </a:spcAft>
            </a:pPr>
            <a:r>
              <a:rPr lang="en-US" sz="2000" dirty="0"/>
              <a:t>- Account_Product_Blacklist_CAN.csv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ProductMasterFileforNGSE.csv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ABC959-56E8-4D5C-B7DC-810F78271FD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050028" y="876300"/>
            <a:ext cx="0" cy="62509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B1CA1A5-9C8F-4F0F-B9EE-B20F81AC378D}"/>
              </a:ext>
            </a:extLst>
          </p:cNvPr>
          <p:cNvSpPr/>
          <p:nvPr/>
        </p:nvSpPr>
        <p:spPr>
          <a:xfrm>
            <a:off x="10681642" y="1057159"/>
            <a:ext cx="7795390" cy="90595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Intermediate (ADLS)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747BFB-AE20-46A6-98A6-19FCA0857374}"/>
              </a:ext>
            </a:extLst>
          </p:cNvPr>
          <p:cNvSpPr txBox="1"/>
          <p:nvPr/>
        </p:nvSpPr>
        <p:spPr>
          <a:xfrm>
            <a:off x="10718959" y="1748036"/>
            <a:ext cx="3777006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tbl_vw_direct_sales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tbl_vw_indirect_sales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tbl_vw_indirect_sales_jpn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tbl_vw_product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tbl_vw_account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tbl_vw_call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tbl_vw_eu_position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tbl_vw_eu_territory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tbl_vw_campaign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tbl_vw_campaign_member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tbl_vw_user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tbl_vw_asset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tbl_vw_exchange_rate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tbl_vw_case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tbl_vw_product_hr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tbl_vw_contact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tbl_vw_attendee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tbl_vw_rep_account_calls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tbl_vw_zoetis_flag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tbl_vw_account_potential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tbl_vw_market_list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tbl_vw_product_hr_can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tbl_vw_dim_Contract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tbl_vw_dim_Customer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tbl_vw_product_hr_jpn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05CD96-3BAA-4B4A-BAA2-C58C8F63F3C5}"/>
              </a:ext>
            </a:extLst>
          </p:cNvPr>
          <p:cNvSpPr txBox="1"/>
          <p:nvPr/>
        </p:nvSpPr>
        <p:spPr>
          <a:xfrm>
            <a:off x="14535708" y="1748036"/>
            <a:ext cx="3941323" cy="579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tbl_vw_eu_account_affiliation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tbl_vw_eu_account_position</a:t>
            </a:r>
            <a:endParaRPr lang="en-US" sz="2000" dirty="0"/>
          </a:p>
          <a:p>
            <a:pPr marL="168275" indent="-168275"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tbl_vw_eu_campaign_account</a:t>
            </a:r>
            <a:endParaRPr lang="en-US" sz="2000" dirty="0"/>
          </a:p>
          <a:p>
            <a:pPr marL="168275" indent="-168275"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tbl_vw_fact_Contracts_Signed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tbl_vw_survey_response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tbl_vw_discussion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tbl_vw_species_product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tbl_vw_event_product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tbl_vw_events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tbl_vw_opportunity</a:t>
            </a:r>
            <a:endParaRPr lang="en-US" sz="2000" dirty="0"/>
          </a:p>
          <a:p>
            <a:pPr marL="127000" indent="-127000"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tbl_vw_account_product</a:t>
            </a:r>
            <a:r>
              <a:rPr lang="en-US" sz="2000" dirty="0"/>
              <a:t>_ </a:t>
            </a:r>
            <a:r>
              <a:rPr lang="en-US" sz="2000" dirty="0" err="1"/>
              <a:t>blacklist_can</a:t>
            </a:r>
            <a:endParaRPr lang="en-US" sz="2000" dirty="0"/>
          </a:p>
          <a:p>
            <a:pPr marL="127000" indent="-127000"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tbl_vw_eu_employee_call</a:t>
            </a:r>
            <a:r>
              <a:rPr lang="en-US" sz="2000" dirty="0"/>
              <a:t>_    credit</a:t>
            </a:r>
          </a:p>
          <a:p>
            <a:pPr marL="127000" indent="-127000"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tbl_vw_zoetis_rewards</a:t>
            </a:r>
            <a:r>
              <a:rPr lang="en-US" sz="2000" dirty="0"/>
              <a:t>_  customers</a:t>
            </a:r>
          </a:p>
          <a:p>
            <a:pPr marL="127000" indent="-127000"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tbl_vw_Customer_GSA</a:t>
            </a:r>
            <a:r>
              <a:rPr lang="en-US" sz="2000" dirty="0"/>
              <a:t>_ Hierarchy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536D501-851A-41C2-BE34-30E3AA44FA53}"/>
              </a:ext>
            </a:extLst>
          </p:cNvPr>
          <p:cNvCxnSpPr>
            <a:cxnSpLocks/>
          </p:cNvCxnSpPr>
          <p:nvPr/>
        </p:nvCxnSpPr>
        <p:spPr>
          <a:xfrm>
            <a:off x="4780457" y="3392904"/>
            <a:ext cx="4585777" cy="0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C7D07E6-C09F-4087-969C-6F89BF1E72F9}"/>
              </a:ext>
            </a:extLst>
          </p:cNvPr>
          <p:cNvSpPr/>
          <p:nvPr/>
        </p:nvSpPr>
        <p:spPr>
          <a:xfrm>
            <a:off x="479648" y="1058780"/>
            <a:ext cx="9029311" cy="90595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DDP (ADLS)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FF5771-01A3-423A-BCF2-9DBA2D275C42}"/>
              </a:ext>
            </a:extLst>
          </p:cNvPr>
          <p:cNvCxnSpPr>
            <a:cxnSpLocks/>
          </p:cNvCxnSpPr>
          <p:nvPr/>
        </p:nvCxnSpPr>
        <p:spPr>
          <a:xfrm>
            <a:off x="14495966" y="1704592"/>
            <a:ext cx="0" cy="838041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Introduction to Azure Data Factory | Cathrine Wilhelmsen">
            <a:extLst>
              <a:ext uri="{FF2B5EF4-FFF2-40B4-BE49-F238E27FC236}">
                <a16:creationId xmlns:a16="http://schemas.microsoft.com/office/drawing/2014/main" id="{174E78CC-85E6-48BA-A2C9-B77AF520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523" y="4504427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C81AA0E-351D-4320-BBC9-8FBB328E6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380" y="5772969"/>
            <a:ext cx="1069848" cy="838048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88DDB4-1A88-44F4-8C10-81E374D81C5C}"/>
              </a:ext>
            </a:extLst>
          </p:cNvPr>
          <p:cNvCxnSpPr>
            <a:cxnSpLocks/>
            <a:stCxn id="81" idx="3"/>
            <a:endCxn id="35" idx="1"/>
          </p:cNvCxnSpPr>
          <p:nvPr/>
        </p:nvCxnSpPr>
        <p:spPr>
          <a:xfrm flipV="1">
            <a:off x="9508959" y="5586920"/>
            <a:ext cx="1172683" cy="162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E24E88-9DE2-4476-A7AD-6983DAA7A4A0}"/>
              </a:ext>
            </a:extLst>
          </p:cNvPr>
          <p:cNvSpPr/>
          <p:nvPr/>
        </p:nvSpPr>
        <p:spPr>
          <a:xfrm>
            <a:off x="9722007" y="2125107"/>
            <a:ext cx="766021" cy="237269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tIns="91440" rtlCol="0" anchor="ctr" anchorCtr="1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Data Ingestion</a:t>
            </a:r>
          </a:p>
        </p:txBody>
      </p:sp>
    </p:spTree>
    <p:extLst>
      <p:ext uri="{BB962C8B-B14F-4D97-AF65-F5344CB8AC3E}">
        <p14:creationId xmlns:p14="http://schemas.microsoft.com/office/powerpoint/2010/main" val="38521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1EFC12-9162-450A-8B7D-157D6E90D6CE}"/>
              </a:ext>
            </a:extLst>
          </p:cNvPr>
          <p:cNvSpPr/>
          <p:nvPr/>
        </p:nvSpPr>
        <p:spPr>
          <a:xfrm>
            <a:off x="1762110" y="923877"/>
            <a:ext cx="1055598" cy="88622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tIns="91440" rtlCol="0" anchor="ctr" anchorCtr="1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Intermediate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AF8676-79DB-4A14-8DD1-367862955116}"/>
              </a:ext>
            </a:extLst>
          </p:cNvPr>
          <p:cNvSpPr/>
          <p:nvPr/>
        </p:nvSpPr>
        <p:spPr>
          <a:xfrm>
            <a:off x="4018275" y="923877"/>
            <a:ext cx="4004004" cy="88622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Customer DNA (ADLS)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BBB21-CF63-479F-9F99-29DAF3710E76}"/>
              </a:ext>
            </a:extLst>
          </p:cNvPr>
          <p:cNvSpPr txBox="1"/>
          <p:nvPr/>
        </p:nvSpPr>
        <p:spPr>
          <a:xfrm>
            <a:off x="4065563" y="1371044"/>
            <a:ext cx="3984684" cy="8415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2000" dirty="0"/>
              <a:t>- account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product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account_product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account_product_discounts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account_campaign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account_day_sales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product_day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account_product_day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account_day_calls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rep_account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account_contract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exchange_rate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rep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account_potential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account_nearby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account_day_cases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account_email_tracking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zoetis_rewards_price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account_contact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account_product_blacklist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account_contract_rx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product_line_chart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survey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rep_performance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event_details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discussion_product</a:t>
            </a: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1CA1A5-9C8F-4F0F-B9EE-B20F81AC378D}"/>
              </a:ext>
            </a:extLst>
          </p:cNvPr>
          <p:cNvSpPr/>
          <p:nvPr/>
        </p:nvSpPr>
        <p:spPr>
          <a:xfrm>
            <a:off x="9222846" y="931898"/>
            <a:ext cx="8001831" cy="88542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rtlCol="0" anchor="t" anchorCtr="0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Database (Postgres)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747BFB-AE20-46A6-98A6-19FCA0857374}"/>
              </a:ext>
            </a:extLst>
          </p:cNvPr>
          <p:cNvSpPr txBox="1"/>
          <p:nvPr/>
        </p:nvSpPr>
        <p:spPr>
          <a:xfrm>
            <a:off x="9243860" y="1619897"/>
            <a:ext cx="3977640" cy="8415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account_nba_ranking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account_nbas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account_nearby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accounts</a:t>
            </a:r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api_ngseaccount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api_ngseaccountbrand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api_ngseaccountcampaign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api_ngseaccountcontract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api_ngseaccountdaycalls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api_ngseaccountdaycases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api_accountdaydiscounts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api_accountdaysales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api_ngseaccountemailtracking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api_ngseaccountevent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api_ngseaccountproduct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api_ngsecontractcontent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api_ngsecrosssell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api_ngsedefectionrisk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api_ngselinechart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api_ngsenewpurchaser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api_ngseperformancereport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api_ngseproduct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api_ngserepaccount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api_ngserepdetails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api_rewardscontractracker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0BF2F7-E103-46B3-A0C3-8D82A16A10F2}"/>
              </a:ext>
            </a:extLst>
          </p:cNvPr>
          <p:cNvSpPr txBox="1"/>
          <p:nvPr/>
        </p:nvSpPr>
        <p:spPr>
          <a:xfrm>
            <a:off x="13247165" y="1617037"/>
            <a:ext cx="397751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api_ngsesurveyreport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api_ngseupsell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api_ngsezoetisrewardsprice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api_prioritizedcalllist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api_user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group_account_nba_ranking</a:t>
            </a:r>
            <a:endParaRPr lang="en-US" sz="2000" dirty="0"/>
          </a:p>
          <a:p>
            <a:pPr>
              <a:spcAft>
                <a:spcPts val="100"/>
              </a:spcAft>
            </a:pPr>
            <a:r>
              <a:rPr lang="en-US" sz="2000" dirty="0"/>
              <a:t>- </a:t>
            </a:r>
            <a:r>
              <a:rPr lang="en-US" sz="2000" dirty="0" err="1"/>
              <a:t>rep_account_nba_ranking</a:t>
            </a:r>
            <a:endParaRPr lang="en-US" sz="2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0C629-3EF0-425D-88CC-45AA53A78EC1}"/>
              </a:ext>
            </a:extLst>
          </p:cNvPr>
          <p:cNvCxnSpPr>
            <a:cxnSpLocks/>
          </p:cNvCxnSpPr>
          <p:nvPr/>
        </p:nvCxnSpPr>
        <p:spPr>
          <a:xfrm>
            <a:off x="13221147" y="1605772"/>
            <a:ext cx="5228" cy="818039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" descr="Introduction to Azure Data Factory | Cathrine Wilhelmsen">
            <a:extLst>
              <a:ext uri="{FF2B5EF4-FFF2-40B4-BE49-F238E27FC236}">
                <a16:creationId xmlns:a16="http://schemas.microsoft.com/office/drawing/2014/main" id="{4AB9588C-32BC-4D87-A953-35FA4DE36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23" y="4275827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945B53A-40A4-4863-AEA4-8E84A1B0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80" y="5544369"/>
            <a:ext cx="1069848" cy="838048"/>
          </a:xfrm>
          <a:prstGeom prst="rect">
            <a:avLst/>
          </a:prstGeom>
        </p:spPr>
      </p:pic>
      <p:pic>
        <p:nvPicPr>
          <p:cNvPr id="45" name="Picture 4" descr="Introduction to Azure Data Factory | Cathrine Wilhelmsen">
            <a:extLst>
              <a:ext uri="{FF2B5EF4-FFF2-40B4-BE49-F238E27FC236}">
                <a16:creationId xmlns:a16="http://schemas.microsoft.com/office/drawing/2014/main" id="{5F8AFEA9-0F8C-4567-BDD4-398AC277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23" y="4275827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880407-A2FD-477A-BC08-BC9BD0A46E8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17708" y="5355023"/>
            <a:ext cx="1200567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A141F4-5459-4BD0-8AAE-3F4B5A1FBA37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8022279" y="5355023"/>
            <a:ext cx="1200567" cy="401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38EE2-A42A-4AB1-9562-081B23CC767A}"/>
              </a:ext>
            </a:extLst>
          </p:cNvPr>
          <p:cNvSpPr/>
          <p:nvPr/>
        </p:nvSpPr>
        <p:spPr>
          <a:xfrm>
            <a:off x="8274207" y="1337706"/>
            <a:ext cx="766021" cy="29381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tIns="91440" rtlCol="0" anchor="ctr" anchorCtr="1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Data Consumption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C6B708-91F9-40EE-A81E-1F1B2396E6D7}"/>
              </a:ext>
            </a:extLst>
          </p:cNvPr>
          <p:cNvSpPr/>
          <p:nvPr/>
        </p:nvSpPr>
        <p:spPr>
          <a:xfrm>
            <a:off x="3041807" y="1698225"/>
            <a:ext cx="766021" cy="25776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tIns="91440" rtlCol="0" anchor="ctr" anchorCtr="1"/>
          <a:lstStyle/>
          <a:p>
            <a:pPr algn="ctr"/>
            <a:r>
              <a:rPr lang="en-US" b="1" dirty="0">
                <a:solidFill>
                  <a:srgbClr val="424242"/>
                </a:solidFill>
              </a:rPr>
              <a:t>DNA and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127854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Zoeti">
  <a:themeElements>
    <a:clrScheme name="Zoetis">
      <a:dk1>
        <a:srgbClr val="585858"/>
      </a:dk1>
      <a:lt1>
        <a:sysClr val="window" lastClr="FFFFFF"/>
      </a:lt1>
      <a:dk2>
        <a:srgbClr val="FF671F"/>
      </a:dk2>
      <a:lt2>
        <a:srgbClr val="BF0D3E"/>
      </a:lt2>
      <a:accent1>
        <a:srgbClr val="ED8B00"/>
      </a:accent1>
      <a:accent2>
        <a:srgbClr val="FFC600"/>
      </a:accent2>
      <a:accent3>
        <a:srgbClr val="0096AF"/>
      </a:accent3>
      <a:accent4>
        <a:srgbClr val="00C1D5"/>
      </a:accent4>
      <a:accent5>
        <a:srgbClr val="68D2DF"/>
      </a:accent5>
      <a:accent6>
        <a:srgbClr val="171C8F"/>
      </a:accent6>
      <a:hlink>
        <a:srgbClr val="FF671F"/>
      </a:hlink>
      <a:folHlink>
        <a:srgbClr val="0096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Zoeti" id="{8EEF3961-309F-4A47-923F-81A9A3663601}" vid="{D2CD88B5-9565-40F4-A8F3-B49C20FBA8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22ba38-0cba-4360-8fd9-5e5c515fc6fb">
      <Terms xmlns="http://schemas.microsoft.com/office/infopath/2007/PartnerControls"/>
    </lcf76f155ced4ddcb4097134ff3c332f>
    <TaxCatchAll xmlns="2aa9fad5-6c4d-48cc-a860-43bcbbd0d88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5DE0DDD67E94D89A8239082DFE659" ma:contentTypeVersion="14" ma:contentTypeDescription="Create a new document." ma:contentTypeScope="" ma:versionID="cd5ffa4f178b643ad3b0a2fb10bb38b4">
  <xsd:schema xmlns:xsd="http://www.w3.org/2001/XMLSchema" xmlns:xs="http://www.w3.org/2001/XMLSchema" xmlns:p="http://schemas.microsoft.com/office/2006/metadata/properties" xmlns:ns2="0822ba38-0cba-4360-8fd9-5e5c515fc6fb" xmlns:ns3="2aa9fad5-6c4d-48cc-a860-43bcbbd0d887" targetNamespace="http://schemas.microsoft.com/office/2006/metadata/properties" ma:root="true" ma:fieldsID="b54e3626dd2b674ad0db995ed5adf8bd" ns2:_="" ns3:_="">
    <xsd:import namespace="0822ba38-0cba-4360-8fd9-5e5c515fc6fb"/>
    <xsd:import namespace="2aa9fad5-6c4d-48cc-a860-43bcbbd0d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2ba38-0cba-4360-8fd9-5e5c515fc6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5aae34d-074d-4b1f-9483-a345d613a3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a9fad5-6c4d-48cc-a860-43bcbbd0d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d78f44f-c5e7-4c8e-a348-a335c3c46149}" ma:internalName="TaxCatchAll" ma:showField="CatchAllData" ma:web="2aa9fad5-6c4d-48cc-a860-43bcbbd0d8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1C7137-AF84-474D-9B3C-068C311D7D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2B29AD-8891-4D4A-A3FA-35FC6FF7FCC1}">
  <ds:schemaRefs>
    <ds:schemaRef ds:uri="http://schemas.openxmlformats.org/package/2006/metadata/core-properties"/>
    <ds:schemaRef ds:uri="http://purl.org/dc/terms/"/>
    <ds:schemaRef ds:uri="2aa9fad5-6c4d-48cc-a860-43bcbbd0d887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0822ba38-0cba-4360-8fd9-5e5c515fc6fb"/>
    <ds:schemaRef ds:uri="http://www.w3.org/XML/1998/namespace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49303698-FA71-4E69-B24B-D2B61C272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22ba38-0cba-4360-8fd9-5e5c515fc6fb"/>
    <ds:schemaRef ds:uri="2aa9fad5-6c4d-48cc-a860-43bcbbd0d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20990</TotalTime>
  <Words>1021</Words>
  <Application>Microsoft Office PowerPoint</Application>
  <PresentationFormat>Custom</PresentationFormat>
  <Paragraphs>211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Zoeti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goran.lazendic@zoetis.com</dc:creator>
  <cp:keywords/>
  <cp:lastModifiedBy>Conroy, Belinda</cp:lastModifiedBy>
  <cp:revision>462</cp:revision>
  <cp:lastPrinted>2020-04-16T16:59:45Z</cp:lastPrinted>
  <dcterms:created xsi:type="dcterms:W3CDTF">2017-08-31T00:06:18Z</dcterms:created>
  <dcterms:modified xsi:type="dcterms:W3CDTF">2023-03-20T17:03:28Z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0x010100B835DE0DDD67E94D89A8239082DFE659</vt:lpwstr>
  </property>
  <property fmtid="{D5CDD505-2E9C-101B-9397-08002B2CF9AE}" pid="3" name="GeographicApplicability">
    <vt:lpwstr>487;#Australia|80fc3a04-ec06-4e99-a245-5d2fac499335;#28;#Global|500f1427-2ec5-408e-9c7e-c7ecab3f14e9</vt:lpwstr>
  </property>
  <property fmtid="{D5CDD505-2E9C-101B-9397-08002B2CF9AE}" pid="4" name="Sector">
    <vt:lpwstr>99;#Power and Utilities|441501a3-8b68-4539-930a-0f23259a219b</vt:lpwstr>
  </property>
  <property fmtid="{D5CDD505-2E9C-101B-9397-08002B2CF9AE}" pid="5" name="EYIssues">
    <vt:lpwstr>75;#Cyber Security Program Assessment|e01a2a91-07aa-4dbd-8771-763f71e99f5a;#140;#Protecting the Enterprise (PTE)|b131d318-6335-4116-880a-be1bb7cb1595</vt:lpwstr>
  </property>
  <property fmtid="{D5CDD505-2E9C-101B-9397-08002B2CF9AE}" pid="6" name="ContentLanguage">
    <vt:lpwstr>5;#English|556a818d-2fa5-4ece-a7c0-2ca1d2dc5c77</vt:lpwstr>
  </property>
  <property fmtid="{D5CDD505-2E9C-101B-9397-08002B2CF9AE}" pid="7" name="ServiceLineFunction">
    <vt:lpwstr>912;#Cyber Program Assessment|25bc1877-fa48-4bab-b2bc-5dd840e46d20</vt:lpwstr>
  </property>
  <property fmtid="{D5CDD505-2E9C-101B-9397-08002B2CF9AE}" pid="8" name="EYContentType">
    <vt:lpwstr>342;#Placemats|36217f45-941e-4121-a2c0-4a0a16bf539c</vt:lpwstr>
  </property>
  <property fmtid="{D5CDD505-2E9C-101B-9397-08002B2CF9AE}" pid="9" name="_dlc_policyId">
    <vt:lpwstr>/Lists/ContentRequests/Submission</vt:lpwstr>
  </property>
  <property fmtid="{D5CDD505-2E9C-101B-9397-08002B2CF9AE}" pid="10" name="ItemRetentionFormula">
    <vt:lpwstr>&lt;formula id="Microsoft.Office.RecordsManagement.PolicyFeatures.Expiration.Formula.BuiltIn"&gt;&lt;number&gt;30&lt;/number&gt;&lt;property&gt;Created&lt;/property&gt;&lt;propertyId&gt;8c06beca-0777-48f7-91c7-6da68bc07b69&lt;/propertyId&gt;&lt;period&gt;days&lt;/period&gt;&lt;/formula&gt;</vt:lpwstr>
  </property>
  <property fmtid="{D5CDD505-2E9C-101B-9397-08002B2CF9AE}" pid="11" name="TaxKeyword">
    <vt:lpwstr>2501;#Cyber Security|41a1a6e3-fc18-406c-8d00-9ba8b3691411;#2502;#CS|174fcfe3-21ce-4f6e-b82f-f41f4955513c</vt:lpwstr>
  </property>
  <property fmtid="{D5CDD505-2E9C-101B-9397-08002B2CF9AE}" pid="12" name="EYKEndorsedBy">
    <vt:lpwstr/>
  </property>
  <property fmtid="{D5CDD505-2E9C-101B-9397-08002B2CF9AE}" pid="13" name="EYKKnowledgeDomainOwner">
    <vt:lpwstr>83;#Advisory - Risk - Cybersecurity|73b2716e-f418-4cd2-9d4b-4f91ab19d64b</vt:lpwstr>
  </property>
  <property fmtid="{D5CDD505-2E9C-101B-9397-08002B2CF9AE}" pid="14" name="EYTargetAudience">
    <vt:lpwstr/>
  </property>
  <property fmtid="{D5CDD505-2E9C-101B-9397-08002B2CF9AE}" pid="15" name="MethodName">
    <vt:lpwstr/>
  </property>
  <property fmtid="{D5CDD505-2E9C-101B-9397-08002B2CF9AE}" pid="16" name="EYEndorsement">
    <vt:lpwstr/>
  </property>
  <property fmtid="{D5CDD505-2E9C-101B-9397-08002B2CF9AE}" pid="17" name="MethodWorkProduct">
    <vt:lpwstr/>
  </property>
  <property fmtid="{D5CDD505-2E9C-101B-9397-08002B2CF9AE}" pid="18" name="_docset_NoMedatataSyncRequired">
    <vt:lpwstr>False</vt:lpwstr>
  </property>
  <property fmtid="{D5CDD505-2E9C-101B-9397-08002B2CF9AE}" pid="19" name="EYKRelatedKnowledgeDomain">
    <vt:lpwstr>141;#Power and Utilities|b1303063-3010-43f9-934d-9e8ff1e9294d</vt:lpwstr>
  </property>
  <property fmtid="{D5CDD505-2E9C-101B-9397-08002B2CF9AE}" pid="20" name="EYCommunitySpecificTerms">
    <vt:lpwstr/>
  </property>
  <property fmtid="{D5CDD505-2E9C-101B-9397-08002B2CF9AE}" pid="21" name="EYMarketSegment">
    <vt:lpwstr/>
  </property>
  <property fmtid="{D5CDD505-2E9C-101B-9397-08002B2CF9AE}" pid="22" name="CMS_G360Acct">
    <vt:lpwstr/>
  </property>
  <property fmtid="{D5CDD505-2E9C-101B-9397-08002B2CF9AE}" pid="23" name="_dlc_DocIdItemGuid">
    <vt:lpwstr>6285c034-0223-47b6-aa0d-8cfd25a3a7d5</vt:lpwstr>
  </property>
  <property fmtid="{D5CDD505-2E9C-101B-9397-08002B2CF9AE}" pid="24" name="CMS_BusinessApprover">
    <vt:lpwstr/>
  </property>
  <property fmtid="{D5CDD505-2E9C-101B-9397-08002B2CF9AE}" pid="25" name="Order">
    <vt:r8>24023800</vt:r8>
  </property>
  <property fmtid="{D5CDD505-2E9C-101B-9397-08002B2CF9AE}" pid="26" name="xd_ProgID">
    <vt:lpwstr/>
  </property>
  <property fmtid="{D5CDD505-2E9C-101B-9397-08002B2CF9AE}" pid="27" name="EYPolicyScope">
    <vt:lpwstr/>
  </property>
  <property fmtid="{D5CDD505-2E9C-101B-9397-08002B2CF9AE}" pid="28" name="EYPolicyEnablerType">
    <vt:lpwstr/>
  </property>
  <property fmtid="{D5CDD505-2E9C-101B-9397-08002B2CF9AE}" pid="29" name="TemplateUrl">
    <vt:lpwstr/>
  </property>
  <property fmtid="{D5CDD505-2E9C-101B-9397-08002B2CF9AE}" pid="30" name="EYRelatedToThisPolicy">
    <vt:lpwstr/>
  </property>
  <property fmtid="{D5CDD505-2E9C-101B-9397-08002B2CF9AE}" pid="31" name="EYRelatedToOtherPolicies">
    <vt:lpwstr/>
  </property>
  <property fmtid="{D5CDD505-2E9C-101B-9397-08002B2CF9AE}" pid="32" name="kd174ad1ba2c40be8bc55586c5552a31">
    <vt:lpwstr/>
  </property>
  <property fmtid="{D5CDD505-2E9C-101B-9397-08002B2CF9AE}" pid="33" name="e3dc88ec9e8b45adafc193f1d32b9f3c">
    <vt:lpwstr/>
  </property>
  <property fmtid="{D5CDD505-2E9C-101B-9397-08002B2CF9AE}" pid="34" name="EYPolicyRevisionComments">
    <vt:lpwstr/>
  </property>
  <property fmtid="{D5CDD505-2E9C-101B-9397-08002B2CF9AE}" pid="35" name="Description0">
    <vt:lpwstr/>
  </property>
  <property fmtid="{D5CDD505-2E9C-101B-9397-08002B2CF9AE}" pid="36" name="WppReportDate">
    <vt:lpwstr/>
  </property>
  <property fmtid="{D5CDD505-2E9C-101B-9397-08002B2CF9AE}" pid="37" name="WppReportVersion">
    <vt:lpwstr>Version 1.0</vt:lpwstr>
  </property>
  <property fmtid="{D5CDD505-2E9C-101B-9397-08002B2CF9AE}" pid="38" name="WppReportDraft">
    <vt:lpwstr>(Draft)</vt:lpwstr>
  </property>
  <property fmtid="{D5CDD505-2E9C-101B-9397-08002B2CF9AE}" pid="39" name="WppReportCurrencySymbol">
    <vt:lpwstr>$</vt:lpwstr>
  </property>
  <property fmtid="{D5CDD505-2E9C-101B-9397-08002B2CF9AE}" pid="40" name="WppReportDashboardTitleText">
    <vt:lpwstr>Dashboard</vt:lpwstr>
  </property>
  <property fmtid="{D5CDD505-2E9C-101B-9397-08002B2CF9AE}" pid="41" name="WppReportShortPageNumberFormat">
    <vt:lpwstr>Page &lt;#&gt;</vt:lpwstr>
  </property>
  <property fmtid="{D5CDD505-2E9C-101B-9397-08002B2CF9AE}" pid="42" name="WppReportLongPageNumberFormat">
    <vt:lpwstr>Page &lt;#&gt; of &lt;PageCount&gt;</vt:lpwstr>
  </property>
  <property fmtid="{D5CDD505-2E9C-101B-9397-08002B2CF9AE}" pid="43" name="WppReportTocTitleText">
    <vt:lpwstr>Table of contents</vt:lpwstr>
  </property>
  <property fmtid="{D5CDD505-2E9C-101B-9397-08002B2CF9AE}" pid="44" name="WppReportIsTocUpdateRecommended">
    <vt:bool>true</vt:bool>
  </property>
  <property fmtid="{D5CDD505-2E9C-101B-9397-08002B2CF9AE}" pid="45" name="WppReportPropertiesLastWrittenToDocument">
    <vt:filetime>2019-06-27T05:02:49Z</vt:filetime>
  </property>
  <property fmtid="{D5CDD505-2E9C-101B-9397-08002B2CF9AE}" pid="46" name="MSIP_Label_9e795725-52d2-44ec-87ed-8b3b9e2ed4e5_Enabled">
    <vt:lpwstr>true</vt:lpwstr>
  </property>
  <property fmtid="{D5CDD505-2E9C-101B-9397-08002B2CF9AE}" pid="47" name="MSIP_Label_9e795725-52d2-44ec-87ed-8b3b9e2ed4e5_SetDate">
    <vt:lpwstr>2022-03-25T20:00:55Z</vt:lpwstr>
  </property>
  <property fmtid="{D5CDD505-2E9C-101B-9397-08002B2CF9AE}" pid="48" name="MSIP_Label_9e795725-52d2-44ec-87ed-8b3b9e2ed4e5_Method">
    <vt:lpwstr>Standard</vt:lpwstr>
  </property>
  <property fmtid="{D5CDD505-2E9C-101B-9397-08002B2CF9AE}" pid="49" name="MSIP_Label_9e795725-52d2-44ec-87ed-8b3b9e2ed4e5_Name">
    <vt:lpwstr>Internal</vt:lpwstr>
  </property>
  <property fmtid="{D5CDD505-2E9C-101B-9397-08002B2CF9AE}" pid="50" name="MSIP_Label_9e795725-52d2-44ec-87ed-8b3b9e2ed4e5_SiteId">
    <vt:lpwstr>a10ba484-6331-40ee-b0ab-cb737ca60a80</vt:lpwstr>
  </property>
  <property fmtid="{D5CDD505-2E9C-101B-9397-08002B2CF9AE}" pid="51" name="MSIP_Label_9e795725-52d2-44ec-87ed-8b3b9e2ed4e5_ActionId">
    <vt:lpwstr>66fcc097-5688-4896-9042-8e4171a0dbc5</vt:lpwstr>
  </property>
  <property fmtid="{D5CDD505-2E9C-101B-9397-08002B2CF9AE}" pid="52" name="MSIP_Label_9e795725-52d2-44ec-87ed-8b3b9e2ed4e5_ContentBits">
    <vt:lpwstr>0</vt:lpwstr>
  </property>
  <property fmtid="{D5CDD505-2E9C-101B-9397-08002B2CF9AE}" pid="53" name="MediaServiceImageTags">
    <vt:lpwstr/>
  </property>
</Properties>
</file>