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85" autoAdjust="0"/>
  </p:normalViewPr>
  <p:slideViewPr>
    <p:cSldViewPr snapToGrid="0">
      <p:cViewPr>
        <p:scale>
          <a:sx n="70" d="100"/>
          <a:sy n="70" d="100"/>
        </p:scale>
        <p:origin x="138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FEACC-F371-438F-9F91-23C49A9182C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B08DB-204F-45BA-B3F2-C8EAE88F9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9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21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GPU</a:t>
            </a:r>
            <a:r>
              <a:rPr lang="zh-CN" altLang="en-US" dirty="0"/>
              <a:t>执行流程如下：首先从</a:t>
            </a:r>
            <a:r>
              <a:rPr lang="en-US" altLang="zh-CN" dirty="0"/>
              <a:t>host</a:t>
            </a:r>
            <a:r>
              <a:rPr lang="zh-CN" altLang="en-US" dirty="0"/>
              <a:t>内存中传入初始化数据，并初始化</a:t>
            </a:r>
            <a:r>
              <a:rPr lang="en-US" altLang="zh-CN" dirty="0"/>
              <a:t>GPU</a:t>
            </a:r>
            <a:r>
              <a:rPr lang="zh-CN" altLang="en-US" dirty="0"/>
              <a:t>的上下文。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当内核执行完成时，将检查内核更新的内存页的所有计数器值。通过扫描计数器，可以识别具有相同计数器的内存块，并更新状态映射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(CCSM)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，以便下次内核执行时访问更新后的内存。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后面的实验部分看不太懂，而且图表又密又小，这里就不展示了，我们来看一下作者的结论。</a:t>
            </a:r>
            <a:r>
              <a:rPr lang="en-US" altLang="zh-CN" dirty="0"/>
              <a:t>Common Counter</a:t>
            </a:r>
            <a:r>
              <a:rPr lang="zh-CN" altLang="en-US" dirty="0"/>
              <a:t>将平均性能开销降低到</a:t>
            </a:r>
            <a:r>
              <a:rPr lang="en-US" altLang="zh-CN" dirty="0"/>
              <a:t>2.9%</a:t>
            </a:r>
            <a:r>
              <a:rPr lang="zh-CN" altLang="en-US" dirty="0"/>
              <a:t>。本文指出内存加密是</a:t>
            </a:r>
            <a:r>
              <a:rPr lang="en-US" altLang="zh-CN" dirty="0"/>
              <a:t>GPU</a:t>
            </a:r>
            <a:r>
              <a:rPr lang="zh-CN" altLang="en-US" dirty="0"/>
              <a:t>内存安全的关键瓶颈之一。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3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随着机器学习工作负载的广泛部署，</a:t>
            </a:r>
            <a:r>
              <a:rPr lang="en-US" altLang="zh-CN" dirty="0"/>
              <a:t>GPU</a:t>
            </a:r>
            <a:r>
              <a:rPr lang="zh-CN" altLang="en-US" dirty="0"/>
              <a:t>计算已经成为计算系统的重要组成部分。现有的基于硬件的可信执行环境，比如</a:t>
            </a:r>
            <a:r>
              <a:rPr lang="en-US" altLang="zh-CN" dirty="0"/>
              <a:t>Intel SGX</a:t>
            </a:r>
            <a:r>
              <a:rPr lang="zh-CN" altLang="en-US" dirty="0"/>
              <a:t>，</a:t>
            </a:r>
            <a:r>
              <a:rPr lang="en-US" altLang="zh-CN" dirty="0"/>
              <a:t>ARM </a:t>
            </a:r>
            <a:r>
              <a:rPr lang="en-US" altLang="zh-CN" dirty="0" err="1"/>
              <a:t>TrustZone</a:t>
            </a:r>
            <a:r>
              <a:rPr lang="zh-CN" altLang="en-US" dirty="0"/>
              <a:t>支持在不可信得远程服务器上安全执行用户程序。但是由于缺乏对</a:t>
            </a:r>
            <a:r>
              <a:rPr lang="en-US" altLang="zh-CN" dirty="0"/>
              <a:t>GPU</a:t>
            </a:r>
            <a:r>
              <a:rPr lang="zh-CN" altLang="en-US" dirty="0"/>
              <a:t>的考虑，容易受到特权软件攻击和物理攻击。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2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为了给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可信执行环境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，最近的两项研究提出了两种不同的权衡方法</a:t>
            </a:r>
            <a:r>
              <a:rPr lang="zh-CN" altLang="en-US" dirty="0"/>
              <a:t>。</a:t>
            </a:r>
            <a:r>
              <a:rPr lang="en-US" altLang="zh-CN" dirty="0"/>
              <a:t>HIX</a:t>
            </a:r>
            <a:r>
              <a:rPr lang="zh-CN" altLang="en-US" dirty="0"/>
              <a:t>的做法是保护从</a:t>
            </a:r>
            <a:r>
              <a:rPr lang="en-US" altLang="zh-CN" dirty="0"/>
              <a:t>CPU</a:t>
            </a:r>
            <a:r>
              <a:rPr lang="zh-CN" altLang="en-US" dirty="0"/>
              <a:t>到</a:t>
            </a:r>
            <a:r>
              <a:rPr lang="en-US" altLang="zh-CN" dirty="0"/>
              <a:t>GPU</a:t>
            </a:r>
            <a:r>
              <a:rPr lang="zh-CN" altLang="en-US" dirty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通路，所有对</a:t>
            </a:r>
            <a:r>
              <a:rPr lang="en-US" altLang="zh-CN" dirty="0"/>
              <a:t>GPU</a:t>
            </a:r>
            <a:r>
              <a:rPr lang="zh-CN" altLang="en-US" dirty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访问都需要经过可信设备驱动，但是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不能提供对直接物理攻击的保护。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则是通过改变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硬件，将关键的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管理操作从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端的驱动程序中分离出来，将它们隔离在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端的命令处理单元中。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堆叠的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，然而许多独显使用的是更为便宜的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GDDR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内存，集显很多更是直接使用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的内存保护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问题尚未的到完全解决。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4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本文的目标是实现通用的</a:t>
            </a:r>
            <a:r>
              <a:rPr lang="en-US" altLang="zh-CN" dirty="0"/>
              <a:t>GPU</a:t>
            </a:r>
            <a:r>
              <a:rPr lang="zh-CN" altLang="en-US" dirty="0"/>
              <a:t>内存安全。大部分工作之前都已经实现了，我们只需聚焦于如何在</a:t>
            </a:r>
            <a:r>
              <a:rPr lang="en-US" altLang="zh-CN" dirty="0"/>
              <a:t>Graviton</a:t>
            </a:r>
            <a:r>
              <a:rPr lang="zh-CN" altLang="en-US" dirty="0"/>
              <a:t>的基础之上，在</a:t>
            </a:r>
            <a:r>
              <a:rPr lang="en-US" altLang="zh-CN" dirty="0"/>
              <a:t>GDDR</a:t>
            </a:r>
            <a:r>
              <a:rPr lang="zh-CN" altLang="en-US" dirty="0"/>
              <a:t>内存上实现内存安全。本文的主要贡献如下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2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本文假设攻击者可以完全控制操作系统和其他特权软件，并且攻击者可以对暴露的系统组件进行物理攻击。可信计算的前提是</a:t>
            </a:r>
            <a:r>
              <a:rPr lang="en-US" altLang="zh-CN" dirty="0"/>
              <a:t>GPU</a:t>
            </a:r>
            <a:r>
              <a:rPr lang="zh-CN" altLang="en-US" dirty="0"/>
              <a:t>软件运行在</a:t>
            </a:r>
            <a:r>
              <a:rPr lang="en-US" altLang="zh-CN" dirty="0"/>
              <a:t>GPU</a:t>
            </a:r>
            <a:r>
              <a:rPr lang="zh-CN" altLang="en-US" dirty="0"/>
              <a:t>上，用户应用程序运行在</a:t>
            </a:r>
            <a:r>
              <a:rPr lang="en-US" altLang="zh-CN" dirty="0"/>
              <a:t>CPU Enclave</a:t>
            </a:r>
            <a:r>
              <a:rPr lang="zh-CN" altLang="en-US" dirty="0"/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3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本文对</a:t>
            </a:r>
            <a:r>
              <a:rPr lang="en-US" altLang="zh-CN" dirty="0"/>
              <a:t>GPU</a:t>
            </a:r>
            <a:r>
              <a:rPr lang="zh-CN" altLang="en-US" dirty="0"/>
              <a:t>应用程序的写特性有两个关键的观察</a:t>
            </a:r>
            <a:r>
              <a:rPr lang="en-US" altLang="zh-CN" dirty="0"/>
              <a:t>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应用程序倾向于以相当一致的方式创建内存写入到分配的内存区域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，有不同计数器值得块数量很少，每次更新计数器的值会加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38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目前最先进的内存保护使用的是基于计数器的加密，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和计数器生成一次性密钥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(OTP)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。每个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内存单元都有一个单独的加密计数器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。为了减少计数器缓存缺失时的开销，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Counter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的核心思想是为一致更新的段使用粗粒度的计数器，这些数据块可以共用一个计数器。非一致的段则使用自己个计数器。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9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问题是如何找到一致更新的段呢？</a:t>
            </a:r>
            <a:r>
              <a:rPr lang="en-US" altLang="zh-CN" dirty="0"/>
              <a:t>Common Counter</a:t>
            </a:r>
            <a:r>
              <a:rPr lang="zh-CN" altLang="en-US" dirty="0"/>
              <a:t>使用一个叫做公共计数器状态映射表，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这个表会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跟踪内存块是否使用了一个公共计数器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9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当遇到上一级计数器缓存缺失时，缺失地址会被用于在</a:t>
            </a:r>
            <a:r>
              <a:rPr lang="en-US" altLang="zh-CN" dirty="0"/>
              <a:t>CCSM</a:t>
            </a:r>
            <a:r>
              <a:rPr lang="zh-CN" altLang="en-US" dirty="0"/>
              <a:t>表中查找是否使用了公共计数器。由于</a:t>
            </a:r>
            <a:r>
              <a:rPr lang="en-US" altLang="zh-CN" dirty="0"/>
              <a:t>CCSM</a:t>
            </a:r>
            <a:r>
              <a:rPr lang="zh-CN" altLang="en-US" dirty="0"/>
              <a:t>的映射效率很高，</a:t>
            </a:r>
            <a:r>
              <a:rPr lang="en-US" altLang="zh-CN" dirty="0"/>
              <a:t>Common Counter</a:t>
            </a:r>
            <a:r>
              <a:rPr lang="zh-CN" altLang="en-US" dirty="0"/>
              <a:t>可以有效降低计数器缓存访问的延迟。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B08DB-204F-45BA-B3F2-C8EAE88F9A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6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4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3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2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6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2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3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8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0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2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0031-4C2D-4153-B90B-8FB760F92F1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6E71-9F8E-4038-B15E-B6CFB6CB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1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5074DE3-99AA-416F-9222-7C5D420E8B0F}"/>
              </a:ext>
            </a:extLst>
          </p:cNvPr>
          <p:cNvSpPr/>
          <p:nvPr/>
        </p:nvSpPr>
        <p:spPr>
          <a:xfrm>
            <a:off x="0" y="149000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Counters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Compressed Encryption Counters  for Secure GPU Memory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EB5CD5-42C8-4100-977A-FA846351C723}"/>
              </a:ext>
            </a:extLst>
          </p:cNvPr>
          <p:cNvSpPr/>
          <p:nvPr/>
        </p:nvSpPr>
        <p:spPr>
          <a:xfrm>
            <a:off x="3761521" y="536799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汇报人：王道宇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53006F-8D41-40DE-B6F3-E189B15F4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89" y="5903576"/>
            <a:ext cx="2247619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19A227-B3D6-40EC-9C94-48353F27347E}"/>
              </a:ext>
            </a:extLst>
          </p:cNvPr>
          <p:cNvSpPr txBox="1">
            <a:spLocks/>
          </p:cNvSpPr>
          <p:nvPr/>
        </p:nvSpPr>
        <p:spPr>
          <a:xfrm>
            <a:off x="247751" y="108737"/>
            <a:ext cx="81845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150" dirty="0"/>
              <a:t>GPU </a:t>
            </a:r>
            <a:r>
              <a:rPr lang="en-US" sz="4000" spc="-85" dirty="0"/>
              <a:t>Execution </a:t>
            </a:r>
            <a:r>
              <a:rPr lang="en-US" sz="4000" spc="60" dirty="0"/>
              <a:t>with </a:t>
            </a:r>
            <a:r>
              <a:rPr lang="en-US" sz="4000" spc="-35" dirty="0"/>
              <a:t>Common</a:t>
            </a:r>
            <a:r>
              <a:rPr lang="en-US" sz="4000" spc="120" dirty="0"/>
              <a:t> </a:t>
            </a:r>
            <a:r>
              <a:rPr lang="en-US" sz="4000" spc="-40" dirty="0"/>
              <a:t>Counter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358FCA5-3121-4D0F-B280-B873FDF666CD}"/>
              </a:ext>
            </a:extLst>
          </p:cNvPr>
          <p:cNvSpPr txBox="1"/>
          <p:nvPr/>
        </p:nvSpPr>
        <p:spPr>
          <a:xfrm>
            <a:off x="894588" y="1263396"/>
            <a:ext cx="1365885" cy="731520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76200" rIns="0" bIns="0" rtlCol="0">
            <a:spAutoFit/>
          </a:bodyPr>
          <a:lstStyle/>
          <a:p>
            <a:pPr marL="113664" marR="85090" indent="-2286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rlito"/>
                <a:cs typeface="Carlito"/>
              </a:rPr>
              <a:t>GPU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Context  </a:t>
            </a:r>
            <a:r>
              <a:rPr sz="1800" spc="-10" dirty="0">
                <a:latin typeface="Carlito"/>
                <a:cs typeface="Carlito"/>
              </a:rPr>
              <a:t>Initialization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2DF6CC3-DA2B-466C-8B9E-5007E4B1661F}"/>
              </a:ext>
            </a:extLst>
          </p:cNvPr>
          <p:cNvSpPr/>
          <p:nvPr/>
        </p:nvSpPr>
        <p:spPr>
          <a:xfrm>
            <a:off x="3979164" y="1263396"/>
            <a:ext cx="1315720" cy="731520"/>
          </a:xfrm>
          <a:custGeom>
            <a:avLst/>
            <a:gdLst/>
            <a:ahLst/>
            <a:cxnLst/>
            <a:rect l="l" t="t" r="r" b="b"/>
            <a:pathLst>
              <a:path w="1315720" h="731519">
                <a:moveTo>
                  <a:pt x="1315212" y="0"/>
                </a:moveTo>
                <a:lnTo>
                  <a:pt x="0" y="0"/>
                </a:lnTo>
                <a:lnTo>
                  <a:pt x="0" y="731520"/>
                </a:lnTo>
                <a:lnTo>
                  <a:pt x="1315212" y="731520"/>
                </a:lnTo>
                <a:lnTo>
                  <a:pt x="1315212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12742A0-6E58-493A-BADF-0B2FA9A47C56}"/>
              </a:ext>
            </a:extLst>
          </p:cNvPr>
          <p:cNvSpPr txBox="1"/>
          <p:nvPr/>
        </p:nvSpPr>
        <p:spPr>
          <a:xfrm>
            <a:off x="3979164" y="1263396"/>
            <a:ext cx="1315720" cy="7315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05104" marR="198755" indent="15494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arlito"/>
                <a:cs typeface="Carlito"/>
              </a:rPr>
              <a:t>Kernel  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800" spc="-50" dirty="0">
                <a:latin typeface="Carlito"/>
                <a:cs typeface="Carlito"/>
              </a:rPr>
              <a:t>x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u</a:t>
            </a:r>
            <a:r>
              <a:rPr sz="1800" spc="-5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6AD618-34A6-459D-804E-EAE2473A5B50}"/>
              </a:ext>
            </a:extLst>
          </p:cNvPr>
          <p:cNvSpPr/>
          <p:nvPr/>
        </p:nvSpPr>
        <p:spPr>
          <a:xfrm>
            <a:off x="6662928" y="1263396"/>
            <a:ext cx="1365885" cy="731520"/>
          </a:xfrm>
          <a:custGeom>
            <a:avLst/>
            <a:gdLst/>
            <a:ahLst/>
            <a:cxnLst/>
            <a:rect l="l" t="t" r="r" b="b"/>
            <a:pathLst>
              <a:path w="1365884" h="731519">
                <a:moveTo>
                  <a:pt x="1365503" y="0"/>
                </a:moveTo>
                <a:lnTo>
                  <a:pt x="0" y="0"/>
                </a:lnTo>
                <a:lnTo>
                  <a:pt x="0" y="731520"/>
                </a:lnTo>
                <a:lnTo>
                  <a:pt x="1365503" y="731520"/>
                </a:lnTo>
                <a:lnTo>
                  <a:pt x="136550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A1C75FD-0782-4C3E-9FCB-F5572824D703}"/>
              </a:ext>
            </a:extLst>
          </p:cNvPr>
          <p:cNvSpPr txBox="1"/>
          <p:nvPr/>
        </p:nvSpPr>
        <p:spPr>
          <a:xfrm>
            <a:off x="6662928" y="1263396"/>
            <a:ext cx="1365885" cy="7315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04470" marR="197485" indent="6223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rlito"/>
                <a:cs typeface="Carlito"/>
              </a:rPr>
              <a:t>Scanning  </a:t>
            </a: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edu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CB669FDC-EEF8-452D-AF74-303D9E3CEB71}"/>
              </a:ext>
            </a:extLst>
          </p:cNvPr>
          <p:cNvGrpSpPr/>
          <p:nvPr/>
        </p:nvGrpSpPr>
        <p:grpSpPr>
          <a:xfrm>
            <a:off x="2260854" y="1016508"/>
            <a:ext cx="6015990" cy="670560"/>
            <a:chOff x="2260854" y="1016508"/>
            <a:chExt cx="6015990" cy="67056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0C71019-8F60-456F-9F1F-46B40BD70BF2}"/>
                </a:ext>
              </a:extLst>
            </p:cNvPr>
            <p:cNvSpPr/>
            <p:nvPr/>
          </p:nvSpPr>
          <p:spPr>
            <a:xfrm>
              <a:off x="2260854" y="1629918"/>
              <a:ext cx="1624965" cy="0"/>
            </a:xfrm>
            <a:custGeom>
              <a:avLst/>
              <a:gdLst/>
              <a:ahLst/>
              <a:cxnLst/>
              <a:rect l="l" t="t" r="r" b="b"/>
              <a:pathLst>
                <a:path w="1624964">
                  <a:moveTo>
                    <a:pt x="0" y="0"/>
                  </a:moveTo>
                  <a:lnTo>
                    <a:pt x="162469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83BEC36-583C-40A1-9B70-5729D18F517A}"/>
                </a:ext>
              </a:extLst>
            </p:cNvPr>
            <p:cNvSpPr/>
            <p:nvPr/>
          </p:nvSpPr>
          <p:spPr>
            <a:xfrm>
              <a:off x="3866502" y="15727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7DFD58D4-0D4A-40E6-8B01-B44B65EA76D6}"/>
                </a:ext>
              </a:extLst>
            </p:cNvPr>
            <p:cNvSpPr/>
            <p:nvPr/>
          </p:nvSpPr>
          <p:spPr>
            <a:xfrm>
              <a:off x="5295138" y="1629918"/>
              <a:ext cx="1274445" cy="0"/>
            </a:xfrm>
            <a:custGeom>
              <a:avLst/>
              <a:gdLst/>
              <a:ahLst/>
              <a:cxnLst/>
              <a:rect l="l" t="t" r="r" b="b"/>
              <a:pathLst>
                <a:path w="1274445">
                  <a:moveTo>
                    <a:pt x="0" y="0"/>
                  </a:moveTo>
                  <a:lnTo>
                    <a:pt x="127436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54A184D-3426-4D35-BBA3-7AD33F741CFA}"/>
                </a:ext>
              </a:extLst>
            </p:cNvPr>
            <p:cNvSpPr/>
            <p:nvPr/>
          </p:nvSpPr>
          <p:spPr>
            <a:xfrm>
              <a:off x="6550456" y="15727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69BA91BC-1FD9-4BE0-AED0-3B9E15269A30}"/>
                </a:ext>
              </a:extLst>
            </p:cNvPr>
            <p:cNvSpPr/>
            <p:nvPr/>
          </p:nvSpPr>
          <p:spPr>
            <a:xfrm>
              <a:off x="4636770" y="1035558"/>
              <a:ext cx="3621404" cy="594360"/>
            </a:xfrm>
            <a:custGeom>
              <a:avLst/>
              <a:gdLst/>
              <a:ahLst/>
              <a:cxnLst/>
              <a:rect l="l" t="t" r="r" b="b"/>
              <a:pathLst>
                <a:path w="3621404" h="594360">
                  <a:moveTo>
                    <a:pt x="3392385" y="593763"/>
                  </a:moveTo>
                  <a:lnTo>
                    <a:pt x="3620998" y="593763"/>
                  </a:lnTo>
                  <a:lnTo>
                    <a:pt x="3620998" y="0"/>
                  </a:lnTo>
                  <a:lnTo>
                    <a:pt x="0" y="0"/>
                  </a:lnTo>
                  <a:lnTo>
                    <a:pt x="0" y="13334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8045FA24-6343-4342-A49B-D8EE8D83AB5A}"/>
                </a:ext>
              </a:extLst>
            </p:cNvPr>
            <p:cNvSpPr/>
            <p:nvPr/>
          </p:nvSpPr>
          <p:spPr>
            <a:xfrm>
              <a:off x="4579607" y="114985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12"/>
                  </a:lnTo>
                  <a:lnTo>
                    <a:pt x="57162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9B363250-5E20-4292-AB9D-F44B8690AEB4}"/>
              </a:ext>
            </a:extLst>
          </p:cNvPr>
          <p:cNvSpPr txBox="1"/>
          <p:nvPr/>
        </p:nvSpPr>
        <p:spPr>
          <a:xfrm>
            <a:off x="915437" y="2108606"/>
            <a:ext cx="122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1.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Meta-data  Initialization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1AA6DD0-FCA2-48EA-8C97-5ADE32F5BBF7}"/>
              </a:ext>
            </a:extLst>
          </p:cNvPr>
          <p:cNvSpPr txBox="1"/>
          <p:nvPr/>
        </p:nvSpPr>
        <p:spPr>
          <a:xfrm>
            <a:off x="4004280" y="2108606"/>
            <a:ext cx="1223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8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2.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Meta-data  Update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5098A21-4B9E-4CF4-9DF7-E7736C45968D}"/>
              </a:ext>
            </a:extLst>
          </p:cNvPr>
          <p:cNvSpPr txBox="1"/>
          <p:nvPr/>
        </p:nvSpPr>
        <p:spPr>
          <a:xfrm>
            <a:off x="6602548" y="2108606"/>
            <a:ext cx="151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3. Scan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updated  </a:t>
            </a:r>
            <a:r>
              <a:rPr sz="1800" dirty="0">
                <a:latin typeface="Carlito"/>
                <a:cs typeface="Carlito"/>
              </a:rPr>
              <a:t>memory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region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A0702EC-2AAE-4CD0-B980-45CC32A41724}"/>
              </a:ext>
            </a:extLst>
          </p:cNvPr>
          <p:cNvSpPr txBox="1"/>
          <p:nvPr/>
        </p:nvSpPr>
        <p:spPr>
          <a:xfrm>
            <a:off x="2656226" y="1728901"/>
            <a:ext cx="688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Kernel  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dirty="0">
                <a:latin typeface="Carlito"/>
                <a:cs typeface="Carlito"/>
              </a:rPr>
              <a:t>aun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B9C7D6C0-88F3-4131-BC09-46DCE587FCE1}"/>
              </a:ext>
            </a:extLst>
          </p:cNvPr>
          <p:cNvGrpSpPr/>
          <p:nvPr/>
        </p:nvGrpSpPr>
        <p:grpSpPr>
          <a:xfrm>
            <a:off x="1818132" y="3064764"/>
            <a:ext cx="5451475" cy="3054350"/>
            <a:chOff x="1818132" y="3064764"/>
            <a:chExt cx="5451475" cy="305435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7D2D315-304F-44BC-94E7-E6504767C3CD}"/>
                </a:ext>
              </a:extLst>
            </p:cNvPr>
            <p:cNvSpPr/>
            <p:nvPr/>
          </p:nvSpPr>
          <p:spPr>
            <a:xfrm>
              <a:off x="1837182" y="3083814"/>
              <a:ext cx="5413375" cy="3016250"/>
            </a:xfrm>
            <a:custGeom>
              <a:avLst/>
              <a:gdLst/>
              <a:ahLst/>
              <a:cxnLst/>
              <a:rect l="l" t="t" r="r" b="b"/>
              <a:pathLst>
                <a:path w="5413375" h="3016250">
                  <a:moveTo>
                    <a:pt x="0" y="0"/>
                  </a:moveTo>
                  <a:lnTo>
                    <a:pt x="5413248" y="0"/>
                  </a:lnTo>
                  <a:lnTo>
                    <a:pt x="5413248" y="3015996"/>
                  </a:lnTo>
                  <a:lnTo>
                    <a:pt x="0" y="301599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B632FFF0-463D-4DBB-8506-C87C767B91EF}"/>
                </a:ext>
              </a:extLst>
            </p:cNvPr>
            <p:cNvSpPr/>
            <p:nvPr/>
          </p:nvSpPr>
          <p:spPr>
            <a:xfrm>
              <a:off x="4283964" y="3538728"/>
              <a:ext cx="316991" cy="3169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E120537B-C7D9-496C-ADEB-BB6008C1623F}"/>
              </a:ext>
            </a:extLst>
          </p:cNvPr>
          <p:cNvSpPr txBox="1"/>
          <p:nvPr/>
        </p:nvSpPr>
        <p:spPr>
          <a:xfrm>
            <a:off x="2395829" y="4914150"/>
            <a:ext cx="2582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Updated </a:t>
            </a:r>
            <a:r>
              <a:rPr sz="1600" b="1" spc="-5" dirty="0">
                <a:latin typeface="Carlito"/>
                <a:cs typeface="Carlito"/>
              </a:rPr>
              <a:t>Memory </a:t>
            </a:r>
            <a:r>
              <a:rPr sz="1600" b="1" spc="-10" dirty="0">
                <a:latin typeface="Carlito"/>
                <a:cs typeface="Carlito"/>
              </a:rPr>
              <a:t>Region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Map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7FE4AF1-82BB-4C95-A832-CC8C90F23874}"/>
              </a:ext>
            </a:extLst>
          </p:cNvPr>
          <p:cNvSpPr txBox="1"/>
          <p:nvPr/>
        </p:nvSpPr>
        <p:spPr>
          <a:xfrm>
            <a:off x="2518255" y="3192687"/>
            <a:ext cx="1386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Common </a:t>
            </a:r>
            <a:r>
              <a:rPr sz="1600" b="1" spc="-10" dirty="0">
                <a:latin typeface="Carlito"/>
                <a:cs typeface="Carlito"/>
              </a:rPr>
              <a:t>Ctr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set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D8F79B7-E88A-4025-B008-6C4C098D90B4}"/>
              </a:ext>
            </a:extLst>
          </p:cNvPr>
          <p:cNvSpPr txBox="1"/>
          <p:nvPr/>
        </p:nvSpPr>
        <p:spPr>
          <a:xfrm>
            <a:off x="2749295" y="3521964"/>
            <a:ext cx="386080" cy="363220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55"/>
              </a:lnSpc>
            </a:pPr>
            <a:r>
              <a:rPr sz="1200" dirty="0">
                <a:latin typeface="Carlito"/>
                <a:cs typeface="Carlito"/>
              </a:rPr>
              <a:t>Ctr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313C3C5-8264-4099-9FCB-06A68BD13496}"/>
              </a:ext>
            </a:extLst>
          </p:cNvPr>
          <p:cNvSpPr txBox="1"/>
          <p:nvPr/>
        </p:nvSpPr>
        <p:spPr>
          <a:xfrm>
            <a:off x="3168662" y="3481311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6F8F4CF-A962-43C5-8B01-1541AC071CD5}"/>
              </a:ext>
            </a:extLst>
          </p:cNvPr>
          <p:cNvSpPr/>
          <p:nvPr/>
        </p:nvSpPr>
        <p:spPr>
          <a:xfrm>
            <a:off x="3383279" y="3521964"/>
            <a:ext cx="386080" cy="363220"/>
          </a:xfrm>
          <a:custGeom>
            <a:avLst/>
            <a:gdLst/>
            <a:ahLst/>
            <a:cxnLst/>
            <a:rect l="l" t="t" r="r" b="b"/>
            <a:pathLst>
              <a:path w="386079" h="363220">
                <a:moveTo>
                  <a:pt x="385572" y="0"/>
                </a:moveTo>
                <a:lnTo>
                  <a:pt x="0" y="0"/>
                </a:lnTo>
                <a:lnTo>
                  <a:pt x="0" y="362712"/>
                </a:lnTo>
                <a:lnTo>
                  <a:pt x="385572" y="362712"/>
                </a:lnTo>
                <a:lnTo>
                  <a:pt x="385572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7E0DA1D-F46D-4F37-94E3-41193D958EC7}"/>
              </a:ext>
            </a:extLst>
          </p:cNvPr>
          <p:cNvSpPr txBox="1"/>
          <p:nvPr/>
        </p:nvSpPr>
        <p:spPr>
          <a:xfrm>
            <a:off x="3383279" y="3521964"/>
            <a:ext cx="386080" cy="194945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355"/>
              </a:lnSpc>
            </a:pPr>
            <a:r>
              <a:rPr sz="1200" dirty="0">
                <a:latin typeface="Carlito"/>
                <a:cs typeface="Carlito"/>
              </a:rPr>
              <a:t>Ctr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F783B946-2FFE-44B4-9AB6-D2A576D85C43}"/>
              </a:ext>
            </a:extLst>
          </p:cNvPr>
          <p:cNvSpPr txBox="1"/>
          <p:nvPr/>
        </p:nvSpPr>
        <p:spPr>
          <a:xfrm>
            <a:off x="3383279" y="3716718"/>
            <a:ext cx="386080" cy="168275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60"/>
              </a:lnSpc>
            </a:pPr>
            <a:r>
              <a:rPr sz="1200" dirty="0"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97F5868-0D20-409F-8935-3CE2B2618EB9}"/>
              </a:ext>
            </a:extLst>
          </p:cNvPr>
          <p:cNvSpPr txBox="1"/>
          <p:nvPr/>
        </p:nvSpPr>
        <p:spPr>
          <a:xfrm>
            <a:off x="5430875" y="4099712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CCSM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30" dirty="0">
                <a:latin typeface="Carlito"/>
                <a:cs typeface="Carlito"/>
              </a:rPr>
              <a:t>Table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30" name="object 30">
            <a:extLst>
              <a:ext uri="{FF2B5EF4-FFF2-40B4-BE49-F238E27FC236}">
                <a16:creationId xmlns:a16="http://schemas.microsoft.com/office/drawing/2014/main" id="{0BAF57D7-8D3A-4F51-BD93-5581A5EF4E89}"/>
              </a:ext>
            </a:extLst>
          </p:cNvPr>
          <p:cNvGraphicFramePr>
            <a:graphicFrameLocks noGrp="1"/>
          </p:cNvGraphicFramePr>
          <p:nvPr/>
        </p:nvGraphicFramePr>
        <p:xfrm>
          <a:off x="5168010" y="4419422"/>
          <a:ext cx="1715770" cy="1127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Segment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...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5104" marB="0" vert="vert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...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" marB="0" vert="vert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object 31">
            <a:extLst>
              <a:ext uri="{FF2B5EF4-FFF2-40B4-BE49-F238E27FC236}">
                <a16:creationId xmlns:a16="http://schemas.microsoft.com/office/drawing/2014/main" id="{F54EAD03-6211-41BE-ACC1-31B8DA2EAA22}"/>
              </a:ext>
            </a:extLst>
          </p:cNvPr>
          <p:cNvSpPr txBox="1"/>
          <p:nvPr/>
        </p:nvSpPr>
        <p:spPr>
          <a:xfrm>
            <a:off x="4117314" y="3201098"/>
            <a:ext cx="653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Enc</a:t>
            </a:r>
            <a:r>
              <a:rPr sz="1600" b="1" spc="-60" dirty="0">
                <a:latin typeface="Carlito"/>
                <a:cs typeface="Carlito"/>
              </a:rPr>
              <a:t> </a:t>
            </a:r>
            <a:r>
              <a:rPr sz="1600" b="1" spc="-25" dirty="0">
                <a:latin typeface="Carlito"/>
                <a:cs typeface="Carlito"/>
              </a:rPr>
              <a:t>key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601656F-92D1-456E-A842-F205074C43DF}"/>
              </a:ext>
            </a:extLst>
          </p:cNvPr>
          <p:cNvSpPr/>
          <p:nvPr/>
        </p:nvSpPr>
        <p:spPr>
          <a:xfrm>
            <a:off x="2093214" y="3999738"/>
            <a:ext cx="5047615" cy="1938655"/>
          </a:xfrm>
          <a:custGeom>
            <a:avLst/>
            <a:gdLst/>
            <a:ahLst/>
            <a:cxnLst/>
            <a:rect l="l" t="t" r="r" b="b"/>
            <a:pathLst>
              <a:path w="5047615" h="1938654">
                <a:moveTo>
                  <a:pt x="0" y="0"/>
                </a:moveTo>
                <a:lnTo>
                  <a:pt x="5047488" y="0"/>
                </a:lnTo>
                <a:lnTo>
                  <a:pt x="5047488" y="1938527"/>
                </a:lnTo>
                <a:lnTo>
                  <a:pt x="0" y="193852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C45A28A-20C0-48CC-965B-2FE5BB6E2F10}"/>
              </a:ext>
            </a:extLst>
          </p:cNvPr>
          <p:cNvSpPr txBox="1"/>
          <p:nvPr/>
        </p:nvSpPr>
        <p:spPr>
          <a:xfrm>
            <a:off x="3771023" y="4060075"/>
            <a:ext cx="835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rlito"/>
                <a:cs typeface="Carlito"/>
              </a:rPr>
              <a:t>Ctr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blocks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05DE0D9-BEB2-47D0-95DA-B1973BBC8AAE}"/>
              </a:ext>
            </a:extLst>
          </p:cNvPr>
          <p:cNvSpPr/>
          <p:nvPr/>
        </p:nvSpPr>
        <p:spPr>
          <a:xfrm>
            <a:off x="3936491" y="4352544"/>
            <a:ext cx="10795" cy="426720"/>
          </a:xfrm>
          <a:custGeom>
            <a:avLst/>
            <a:gdLst/>
            <a:ahLst/>
            <a:cxnLst/>
            <a:rect l="l" t="t" r="r" b="b"/>
            <a:pathLst>
              <a:path w="10795" h="426720">
                <a:moveTo>
                  <a:pt x="0" y="426719"/>
                </a:moveTo>
                <a:lnTo>
                  <a:pt x="10668" y="426719"/>
                </a:lnTo>
                <a:lnTo>
                  <a:pt x="10668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42FDEF7-3133-4EA0-808C-44C863AF8F7E}"/>
              </a:ext>
            </a:extLst>
          </p:cNvPr>
          <p:cNvSpPr txBox="1"/>
          <p:nvPr/>
        </p:nvSpPr>
        <p:spPr>
          <a:xfrm>
            <a:off x="4424171" y="4352544"/>
            <a:ext cx="218440" cy="4267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50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616C725-F807-4EA8-AAA3-5DBB99A06327}"/>
              </a:ext>
            </a:extLst>
          </p:cNvPr>
          <p:cNvSpPr txBox="1"/>
          <p:nvPr/>
        </p:nvSpPr>
        <p:spPr>
          <a:xfrm>
            <a:off x="3713988" y="4352544"/>
            <a:ext cx="218440" cy="4267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50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7" name="object 37">
            <a:extLst>
              <a:ext uri="{FF2B5EF4-FFF2-40B4-BE49-F238E27FC236}">
                <a16:creationId xmlns:a16="http://schemas.microsoft.com/office/drawing/2014/main" id="{80907806-034F-4C21-963F-01756327BC7C}"/>
              </a:ext>
            </a:extLst>
          </p:cNvPr>
          <p:cNvGrpSpPr/>
          <p:nvPr/>
        </p:nvGrpSpPr>
        <p:grpSpPr>
          <a:xfrm>
            <a:off x="3931665" y="4346194"/>
            <a:ext cx="723265" cy="439420"/>
            <a:chOff x="3931665" y="4346194"/>
            <a:chExt cx="723265" cy="439420"/>
          </a:xfrm>
        </p:grpSpPr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4F91D15A-9734-42A8-9C12-EF10EF0A27DB}"/>
                </a:ext>
              </a:extLst>
            </p:cNvPr>
            <p:cNvSpPr/>
            <p:nvPr/>
          </p:nvSpPr>
          <p:spPr>
            <a:xfrm>
              <a:off x="3938015" y="4352544"/>
              <a:ext cx="0" cy="426720"/>
            </a:xfrm>
            <a:custGeom>
              <a:avLst/>
              <a:gdLst/>
              <a:ahLst/>
              <a:cxnLst/>
              <a:rect l="l" t="t" r="r" b="b"/>
              <a:pathLst>
                <a:path h="426720">
                  <a:moveTo>
                    <a:pt x="0" y="0"/>
                  </a:moveTo>
                  <a:lnTo>
                    <a:pt x="0" y="42632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4F2A3ACF-1969-4ACF-8F97-3FFCE3003980}"/>
                </a:ext>
              </a:extLst>
            </p:cNvPr>
            <p:cNvSpPr/>
            <p:nvPr/>
          </p:nvSpPr>
          <p:spPr>
            <a:xfrm>
              <a:off x="4171949" y="4352544"/>
              <a:ext cx="0" cy="426720"/>
            </a:xfrm>
            <a:custGeom>
              <a:avLst/>
              <a:gdLst/>
              <a:ahLst/>
              <a:cxnLst/>
              <a:rect l="l" t="t" r="r" b="b"/>
              <a:pathLst>
                <a:path h="426720">
                  <a:moveTo>
                    <a:pt x="0" y="0"/>
                  </a:moveTo>
                  <a:lnTo>
                    <a:pt x="0" y="42632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91CF4A74-9B79-43F2-9DD3-5F1B7D1E2029}"/>
                </a:ext>
              </a:extLst>
            </p:cNvPr>
            <p:cNvSpPr/>
            <p:nvPr/>
          </p:nvSpPr>
          <p:spPr>
            <a:xfrm>
              <a:off x="4418075" y="4352544"/>
              <a:ext cx="0" cy="426720"/>
            </a:xfrm>
            <a:custGeom>
              <a:avLst/>
              <a:gdLst/>
              <a:ahLst/>
              <a:cxnLst/>
              <a:rect l="l" t="t" r="r" b="b"/>
              <a:pathLst>
                <a:path h="426720">
                  <a:moveTo>
                    <a:pt x="0" y="0"/>
                  </a:moveTo>
                  <a:lnTo>
                    <a:pt x="0" y="42632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3D9DB3F7-01B0-42AB-BB47-0C81F8027DF4}"/>
                </a:ext>
              </a:extLst>
            </p:cNvPr>
            <p:cNvSpPr/>
            <p:nvPr/>
          </p:nvSpPr>
          <p:spPr>
            <a:xfrm>
              <a:off x="4648199" y="4352544"/>
              <a:ext cx="0" cy="426720"/>
            </a:xfrm>
            <a:custGeom>
              <a:avLst/>
              <a:gdLst/>
              <a:ahLst/>
              <a:cxnLst/>
              <a:rect l="l" t="t" r="r" b="b"/>
              <a:pathLst>
                <a:path h="426720">
                  <a:moveTo>
                    <a:pt x="0" y="0"/>
                  </a:moveTo>
                  <a:lnTo>
                    <a:pt x="0" y="42632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>
            <a:extLst>
              <a:ext uri="{FF2B5EF4-FFF2-40B4-BE49-F238E27FC236}">
                <a16:creationId xmlns:a16="http://schemas.microsoft.com/office/drawing/2014/main" id="{C4235C2B-6F92-428D-932C-4237C3C6A6D2}"/>
              </a:ext>
            </a:extLst>
          </p:cNvPr>
          <p:cNvSpPr txBox="1"/>
          <p:nvPr/>
        </p:nvSpPr>
        <p:spPr>
          <a:xfrm>
            <a:off x="4175759" y="4352544"/>
            <a:ext cx="236220" cy="42672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6A33F2FC-57EB-4995-BDC1-9723FA854CB8}"/>
              </a:ext>
            </a:extLst>
          </p:cNvPr>
          <p:cNvSpPr txBox="1"/>
          <p:nvPr/>
        </p:nvSpPr>
        <p:spPr>
          <a:xfrm>
            <a:off x="3947159" y="4352544"/>
            <a:ext cx="220979" cy="4267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50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4D13C0C-AC1A-43FC-8049-A48CEF36C59A}"/>
              </a:ext>
            </a:extLst>
          </p:cNvPr>
          <p:cNvSpPr/>
          <p:nvPr/>
        </p:nvSpPr>
        <p:spPr>
          <a:xfrm>
            <a:off x="4169664" y="4352544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32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6F6DB0CE-9A5F-4211-B268-0E0106937936}"/>
              </a:ext>
            </a:extLst>
          </p:cNvPr>
          <p:cNvSpPr txBox="1"/>
          <p:nvPr/>
        </p:nvSpPr>
        <p:spPr>
          <a:xfrm>
            <a:off x="2673400" y="4055503"/>
            <a:ext cx="750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Segment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6" name="object 46">
            <a:extLst>
              <a:ext uri="{FF2B5EF4-FFF2-40B4-BE49-F238E27FC236}">
                <a16:creationId xmlns:a16="http://schemas.microsoft.com/office/drawing/2014/main" id="{E860C9E9-8475-4F73-8C44-3806ED74744B}"/>
              </a:ext>
            </a:extLst>
          </p:cNvPr>
          <p:cNvGrpSpPr/>
          <p:nvPr/>
        </p:nvGrpSpPr>
        <p:grpSpPr>
          <a:xfrm>
            <a:off x="2601467" y="4346194"/>
            <a:ext cx="896619" cy="441959"/>
            <a:chOff x="2601467" y="4346194"/>
            <a:chExt cx="896619" cy="441959"/>
          </a:xfrm>
        </p:grpSpPr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F7B9B5D7-B89D-4A84-A530-9D2856E0AA05}"/>
                </a:ext>
              </a:extLst>
            </p:cNvPr>
            <p:cNvSpPr/>
            <p:nvPr/>
          </p:nvSpPr>
          <p:spPr>
            <a:xfrm>
              <a:off x="2813304" y="4352543"/>
              <a:ext cx="466725" cy="429895"/>
            </a:xfrm>
            <a:custGeom>
              <a:avLst/>
              <a:gdLst/>
              <a:ahLst/>
              <a:cxnLst/>
              <a:rect l="l" t="t" r="r" b="b"/>
              <a:pathLst>
                <a:path w="466725" h="429895">
                  <a:moveTo>
                    <a:pt x="9144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9144" y="429768"/>
                  </a:lnTo>
                  <a:lnTo>
                    <a:pt x="9144" y="0"/>
                  </a:lnTo>
                  <a:close/>
                </a:path>
                <a:path w="466725" h="429895">
                  <a:moveTo>
                    <a:pt x="466344" y="0"/>
                  </a:moveTo>
                  <a:lnTo>
                    <a:pt x="220980" y="0"/>
                  </a:lnTo>
                  <a:lnTo>
                    <a:pt x="220980" y="429768"/>
                  </a:lnTo>
                  <a:lnTo>
                    <a:pt x="466344" y="429768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4EDBFCF0-AEEA-416B-A507-FD8FC5911096}"/>
                </a:ext>
              </a:extLst>
            </p:cNvPr>
            <p:cNvSpPr/>
            <p:nvPr/>
          </p:nvSpPr>
          <p:spPr>
            <a:xfrm>
              <a:off x="2601468" y="4352543"/>
              <a:ext cx="890269" cy="429895"/>
            </a:xfrm>
            <a:custGeom>
              <a:avLst/>
              <a:gdLst/>
              <a:ahLst/>
              <a:cxnLst/>
              <a:rect l="l" t="t" r="r" b="b"/>
              <a:pathLst>
                <a:path w="890270" h="429895">
                  <a:moveTo>
                    <a:pt x="211836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211836" y="429768"/>
                  </a:lnTo>
                  <a:lnTo>
                    <a:pt x="211836" y="0"/>
                  </a:lnTo>
                  <a:close/>
                </a:path>
                <a:path w="890270" h="429895">
                  <a:moveTo>
                    <a:pt x="890016" y="0"/>
                  </a:moveTo>
                  <a:lnTo>
                    <a:pt x="678180" y="0"/>
                  </a:lnTo>
                  <a:lnTo>
                    <a:pt x="678180" y="429768"/>
                  </a:lnTo>
                  <a:lnTo>
                    <a:pt x="890016" y="429768"/>
                  </a:lnTo>
                  <a:lnTo>
                    <a:pt x="89001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845F87AA-7461-4E99-B21E-B86E4CB3FBAE}"/>
                </a:ext>
              </a:extLst>
            </p:cNvPr>
            <p:cNvSpPr/>
            <p:nvPr/>
          </p:nvSpPr>
          <p:spPr>
            <a:xfrm>
              <a:off x="2813303" y="435254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0"/>
                  </a:moveTo>
                  <a:lnTo>
                    <a:pt x="0" y="42873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E2FE1398-508D-4817-9E32-6365838E39C4}"/>
                </a:ext>
              </a:extLst>
            </p:cNvPr>
            <p:cNvSpPr/>
            <p:nvPr/>
          </p:nvSpPr>
          <p:spPr>
            <a:xfrm>
              <a:off x="3038093" y="435254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0"/>
                  </a:moveTo>
                  <a:lnTo>
                    <a:pt x="0" y="428739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E8F4DC48-1398-49C2-A260-1A7DBDABA047}"/>
                </a:ext>
              </a:extLst>
            </p:cNvPr>
            <p:cNvSpPr/>
            <p:nvPr/>
          </p:nvSpPr>
          <p:spPr>
            <a:xfrm>
              <a:off x="3272027" y="435254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0"/>
                  </a:moveTo>
                  <a:lnTo>
                    <a:pt x="0" y="42873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E4B3D25E-8D38-44E4-8C19-A39E0CD02F65}"/>
                </a:ext>
              </a:extLst>
            </p:cNvPr>
            <p:cNvSpPr/>
            <p:nvPr/>
          </p:nvSpPr>
          <p:spPr>
            <a:xfrm>
              <a:off x="3491483" y="435254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0"/>
                  </a:moveTo>
                  <a:lnTo>
                    <a:pt x="0" y="42873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>
            <a:extLst>
              <a:ext uri="{FF2B5EF4-FFF2-40B4-BE49-F238E27FC236}">
                <a16:creationId xmlns:a16="http://schemas.microsoft.com/office/drawing/2014/main" id="{27100F86-263E-4AE3-9F69-B88C32DF160D}"/>
              </a:ext>
            </a:extLst>
          </p:cNvPr>
          <p:cNvSpPr txBox="1"/>
          <p:nvPr/>
        </p:nvSpPr>
        <p:spPr>
          <a:xfrm>
            <a:off x="3041904" y="4352544"/>
            <a:ext cx="224154" cy="42989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4" name="object 54">
            <a:extLst>
              <a:ext uri="{FF2B5EF4-FFF2-40B4-BE49-F238E27FC236}">
                <a16:creationId xmlns:a16="http://schemas.microsoft.com/office/drawing/2014/main" id="{A3CC89A9-79F9-4CD0-9064-74E0AC4E9E11}"/>
              </a:ext>
            </a:extLst>
          </p:cNvPr>
          <p:cNvGrpSpPr/>
          <p:nvPr/>
        </p:nvGrpSpPr>
        <p:grpSpPr>
          <a:xfrm>
            <a:off x="2822448" y="4346194"/>
            <a:ext cx="577850" cy="1308100"/>
            <a:chOff x="2822448" y="4346194"/>
            <a:chExt cx="577850" cy="1308100"/>
          </a:xfrm>
        </p:grpSpPr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78951AAA-AE26-4E8E-AEEE-5C215E9849BB}"/>
                </a:ext>
              </a:extLst>
            </p:cNvPr>
            <p:cNvSpPr/>
            <p:nvPr/>
          </p:nvSpPr>
          <p:spPr>
            <a:xfrm>
              <a:off x="2822448" y="4352544"/>
              <a:ext cx="212090" cy="429895"/>
            </a:xfrm>
            <a:custGeom>
              <a:avLst/>
              <a:gdLst/>
              <a:ahLst/>
              <a:cxnLst/>
              <a:rect l="l" t="t" r="r" b="b"/>
              <a:pathLst>
                <a:path w="212089" h="429895">
                  <a:moveTo>
                    <a:pt x="211836" y="0"/>
                  </a:moveTo>
                  <a:lnTo>
                    <a:pt x="0" y="0"/>
                  </a:lnTo>
                  <a:lnTo>
                    <a:pt x="0" y="429767"/>
                  </a:lnTo>
                  <a:lnTo>
                    <a:pt x="211836" y="429767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C03B32D8-7BF5-4DC1-AF33-72F3931BD941}"/>
                </a:ext>
              </a:extLst>
            </p:cNvPr>
            <p:cNvSpPr/>
            <p:nvPr/>
          </p:nvSpPr>
          <p:spPr>
            <a:xfrm>
              <a:off x="3035808" y="435254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0"/>
                  </a:moveTo>
                  <a:lnTo>
                    <a:pt x="0" y="42873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BBD2BD15-B95B-44BA-8C3C-4AB49E33E4BD}"/>
                </a:ext>
              </a:extLst>
            </p:cNvPr>
            <p:cNvSpPr/>
            <p:nvPr/>
          </p:nvSpPr>
          <p:spPr>
            <a:xfrm>
              <a:off x="3390900" y="5269991"/>
              <a:ext cx="9525" cy="384175"/>
            </a:xfrm>
            <a:custGeom>
              <a:avLst/>
              <a:gdLst/>
              <a:ahLst/>
              <a:cxnLst/>
              <a:rect l="l" t="t" r="r" b="b"/>
              <a:pathLst>
                <a:path w="9525" h="384175">
                  <a:moveTo>
                    <a:pt x="0" y="384048"/>
                  </a:moveTo>
                  <a:lnTo>
                    <a:pt x="9144" y="384048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>
            <a:extLst>
              <a:ext uri="{FF2B5EF4-FFF2-40B4-BE49-F238E27FC236}">
                <a16:creationId xmlns:a16="http://schemas.microsoft.com/office/drawing/2014/main" id="{8F1E6B85-4D08-482B-A6D8-86363560A272}"/>
              </a:ext>
            </a:extLst>
          </p:cNvPr>
          <p:cNvSpPr txBox="1"/>
          <p:nvPr/>
        </p:nvSpPr>
        <p:spPr>
          <a:xfrm>
            <a:off x="3855720" y="5269991"/>
            <a:ext cx="207645" cy="384175"/>
          </a:xfrm>
          <a:prstGeom prst="rect">
            <a:avLst/>
          </a:prstGeom>
          <a:solidFill>
            <a:srgbClr val="AEABAB"/>
          </a:solidFill>
        </p:spPr>
        <p:txBody>
          <a:bodyPr vert="horz" wrap="square" lIns="0" tIns="2286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80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3C6860D-ABDA-45EF-8778-1D3D097F8B8E}"/>
              </a:ext>
            </a:extLst>
          </p:cNvPr>
          <p:cNvSpPr txBox="1"/>
          <p:nvPr/>
        </p:nvSpPr>
        <p:spPr>
          <a:xfrm>
            <a:off x="3179064" y="5269991"/>
            <a:ext cx="207645" cy="384175"/>
          </a:xfrm>
          <a:prstGeom prst="rect">
            <a:avLst/>
          </a:prstGeom>
          <a:solidFill>
            <a:srgbClr val="AEABAB"/>
          </a:solidFill>
        </p:spPr>
        <p:txBody>
          <a:bodyPr vert="horz" wrap="square" lIns="0" tIns="2286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80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0" name="object 60">
            <a:extLst>
              <a:ext uri="{FF2B5EF4-FFF2-40B4-BE49-F238E27FC236}">
                <a16:creationId xmlns:a16="http://schemas.microsoft.com/office/drawing/2014/main" id="{0D9ED4D7-52A5-4C6C-8908-7721BE17CCF5}"/>
              </a:ext>
            </a:extLst>
          </p:cNvPr>
          <p:cNvGrpSpPr/>
          <p:nvPr/>
        </p:nvGrpSpPr>
        <p:grpSpPr>
          <a:xfrm>
            <a:off x="3386073" y="5263641"/>
            <a:ext cx="689610" cy="396875"/>
            <a:chOff x="3386073" y="5263641"/>
            <a:chExt cx="689610" cy="396875"/>
          </a:xfrm>
        </p:grpSpPr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63299905-ECFB-4EEA-A8DC-8E36A54E563A}"/>
                </a:ext>
              </a:extLst>
            </p:cNvPr>
            <p:cNvSpPr/>
            <p:nvPr/>
          </p:nvSpPr>
          <p:spPr>
            <a:xfrm>
              <a:off x="3392423" y="526999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0"/>
                  </a:moveTo>
                  <a:lnTo>
                    <a:pt x="0" y="38380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A9770895-DA5E-4116-8EFF-3F08B5E8E9FB}"/>
                </a:ext>
              </a:extLst>
            </p:cNvPr>
            <p:cNvSpPr/>
            <p:nvPr/>
          </p:nvSpPr>
          <p:spPr>
            <a:xfrm>
              <a:off x="3615689" y="526999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0"/>
                  </a:moveTo>
                  <a:lnTo>
                    <a:pt x="0" y="383806"/>
                  </a:lnTo>
                </a:path>
              </a:pathLst>
            </a:custGeom>
            <a:ln w="7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BB8229AE-31C9-40F7-AE36-D8F7C7BD7322}"/>
                </a:ext>
              </a:extLst>
            </p:cNvPr>
            <p:cNvSpPr/>
            <p:nvPr/>
          </p:nvSpPr>
          <p:spPr>
            <a:xfrm>
              <a:off x="3849623" y="526999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0"/>
                  </a:moveTo>
                  <a:lnTo>
                    <a:pt x="0" y="38380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73F41F3D-BA00-4C6E-999D-5EF9599FCD6B}"/>
                </a:ext>
              </a:extLst>
            </p:cNvPr>
            <p:cNvSpPr/>
            <p:nvPr/>
          </p:nvSpPr>
          <p:spPr>
            <a:xfrm>
              <a:off x="4069079" y="526999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0"/>
                  </a:moveTo>
                  <a:lnTo>
                    <a:pt x="0" y="38380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>
            <a:extLst>
              <a:ext uri="{FF2B5EF4-FFF2-40B4-BE49-F238E27FC236}">
                <a16:creationId xmlns:a16="http://schemas.microsoft.com/office/drawing/2014/main" id="{074CEAC0-EAEF-4B86-A675-CFBD0728D8D9}"/>
              </a:ext>
            </a:extLst>
          </p:cNvPr>
          <p:cNvSpPr txBox="1"/>
          <p:nvPr/>
        </p:nvSpPr>
        <p:spPr>
          <a:xfrm>
            <a:off x="3619500" y="5269991"/>
            <a:ext cx="224154" cy="38417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4CC64BC7-0286-4DEB-AC3B-F4AE22C279E7}"/>
              </a:ext>
            </a:extLst>
          </p:cNvPr>
          <p:cNvSpPr txBox="1"/>
          <p:nvPr/>
        </p:nvSpPr>
        <p:spPr>
          <a:xfrm>
            <a:off x="3400044" y="5269991"/>
            <a:ext cx="212090" cy="384175"/>
          </a:xfrm>
          <a:prstGeom prst="rect">
            <a:avLst/>
          </a:prstGeom>
          <a:solidFill>
            <a:srgbClr val="AEABAB"/>
          </a:solidFill>
        </p:spPr>
        <p:txBody>
          <a:bodyPr vert="horz" wrap="square" lIns="0" tIns="2286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80"/>
              </a:spcBef>
            </a:pPr>
            <a:r>
              <a:rPr sz="2000" b="1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2585ED8E-479B-4DC7-9309-88FC797F8783}"/>
              </a:ext>
            </a:extLst>
          </p:cNvPr>
          <p:cNvSpPr/>
          <p:nvPr/>
        </p:nvSpPr>
        <p:spPr>
          <a:xfrm>
            <a:off x="3613403" y="5269991"/>
            <a:ext cx="0" cy="384175"/>
          </a:xfrm>
          <a:custGeom>
            <a:avLst/>
            <a:gdLst/>
            <a:ahLst/>
            <a:cxnLst/>
            <a:rect l="l" t="t" r="r" b="b"/>
            <a:pathLst>
              <a:path h="384175">
                <a:moveTo>
                  <a:pt x="0" y="0"/>
                </a:moveTo>
                <a:lnTo>
                  <a:pt x="0" y="38380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04A51036-31A7-4582-94CF-F9FC4BF32A13}"/>
              </a:ext>
            </a:extLst>
          </p:cNvPr>
          <p:cNvSpPr txBox="1">
            <a:spLocks/>
          </p:cNvSpPr>
          <p:nvPr/>
        </p:nvSpPr>
        <p:spPr>
          <a:xfrm>
            <a:off x="8562276" y="6345425"/>
            <a:ext cx="351154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60"/>
              </a:spcBef>
            </a:pPr>
            <a:fld id="{81D60167-4931-47E6-BA6A-407CBD079E47}" type="slidenum">
              <a:rPr lang="en-US" altLang="zh-CN" spc="-254" smtClean="0"/>
              <a:pPr marL="38100">
                <a:spcBef>
                  <a:spcPts val="260"/>
                </a:spcBef>
              </a:pPr>
              <a:t>10</a:t>
            </a:fld>
            <a:endParaRPr lang="en-US" altLang="zh-CN" spc="-254" dirty="0"/>
          </a:p>
        </p:txBody>
      </p:sp>
    </p:spTree>
    <p:extLst>
      <p:ext uri="{BB962C8B-B14F-4D97-AF65-F5344CB8AC3E}">
        <p14:creationId xmlns:p14="http://schemas.microsoft.com/office/powerpoint/2010/main" val="141359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9C4C4B-90BE-4DAE-810B-000DDCE790D7}"/>
              </a:ext>
            </a:extLst>
          </p:cNvPr>
          <p:cNvSpPr txBox="1">
            <a:spLocks/>
          </p:cNvSpPr>
          <p:nvPr/>
        </p:nvSpPr>
        <p:spPr>
          <a:xfrm>
            <a:off x="247751" y="108737"/>
            <a:ext cx="23755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-114" dirty="0"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endParaRPr lang="en-US" sz="4000" spc="-114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FE22EAF-8CAD-4F61-BF6E-47F5B4C40926}"/>
              </a:ext>
            </a:extLst>
          </p:cNvPr>
          <p:cNvSpPr txBox="1">
            <a:spLocks/>
          </p:cNvSpPr>
          <p:nvPr/>
        </p:nvSpPr>
        <p:spPr>
          <a:xfrm>
            <a:off x="8562276" y="6345425"/>
            <a:ext cx="351154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60"/>
              </a:spcBef>
            </a:pPr>
            <a:fld id="{81D60167-4931-47E6-BA6A-407CBD079E47}" type="slidenum">
              <a:rPr lang="en-US" altLang="zh-CN" spc="-254" smtClean="0"/>
              <a:pPr marL="38100">
                <a:spcBef>
                  <a:spcPts val="260"/>
                </a:spcBef>
              </a:pPr>
              <a:t>11</a:t>
            </a:fld>
            <a:endParaRPr lang="en-US" altLang="zh-CN" spc="-254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BC2C7BF-3FA5-45BF-9619-0E762ABBA129}"/>
              </a:ext>
            </a:extLst>
          </p:cNvPr>
          <p:cNvSpPr txBox="1"/>
          <p:nvPr/>
        </p:nvSpPr>
        <p:spPr>
          <a:xfrm>
            <a:off x="247750" y="884197"/>
            <a:ext cx="8569325" cy="148886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zh-CN" altLang="en-US" sz="2000" spc="-7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结果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Times New Roman"/>
              <a:buChar char="-"/>
              <a:tabLst>
                <a:tab pos="697865" algn="l"/>
                <a:tab pos="698500" algn="l"/>
              </a:tabLst>
            </a:pPr>
            <a:r>
              <a:rPr lang="en-US" altLang="zh-CN" sz="1600" spc="-20" dirty="0">
                <a:solidFill>
                  <a:srgbClr val="4471C4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Common Counter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将平均性能开销降低到</a:t>
            </a:r>
            <a:r>
              <a:rPr lang="en-US" altLang="zh-CN" sz="1600" u="sng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2.9%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lvl="1">
              <a:lnSpc>
                <a:spcPct val="10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zh-CN" altLang="en-US" sz="2000" spc="-1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问题</a:t>
            </a:r>
            <a:endParaRPr sz="2000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Times New Roman"/>
              <a:buChar char="-"/>
              <a:tabLst>
                <a:tab pos="697865" algn="l"/>
                <a:tab pos="698500" algn="l"/>
              </a:tabLst>
            </a:pPr>
            <a:r>
              <a:rPr sz="1600" u="sng" spc="45" dirty="0">
                <a:uFill>
                  <a:solidFill>
                    <a:srgbClr val="000000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Memory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encryption</a:t>
            </a:r>
            <a:r>
              <a:rPr lang="en-US" sz="1600" spc="-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 </a:t>
            </a:r>
            <a:r>
              <a:rPr lang="zh-CN" altLang="en-US" sz="1600" spc="-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是</a:t>
            </a:r>
            <a:r>
              <a:rPr lang="en-US" altLang="zh-CN" sz="1600" spc="-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GPU</a:t>
            </a:r>
            <a:r>
              <a:rPr lang="zh-CN" altLang="en-US" sz="1600" spc="-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内存安全的关键瓶颈之一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258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6FA64C1-EEDD-4418-8C05-E130AD8E436E}"/>
              </a:ext>
            </a:extLst>
          </p:cNvPr>
          <p:cNvGrpSpPr/>
          <p:nvPr/>
        </p:nvGrpSpPr>
        <p:grpSpPr>
          <a:xfrm>
            <a:off x="2852102" y="1786404"/>
            <a:ext cx="3439795" cy="1905000"/>
            <a:chOff x="1367027" y="1758695"/>
            <a:chExt cx="3439795" cy="1905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EBFE58F-54E5-4B1A-B6E8-8336FFF489CE}"/>
                </a:ext>
              </a:extLst>
            </p:cNvPr>
            <p:cNvSpPr/>
            <p:nvPr/>
          </p:nvSpPr>
          <p:spPr>
            <a:xfrm>
              <a:off x="4337304" y="3194316"/>
              <a:ext cx="469379" cy="469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0F64E05-A61D-4570-A180-E96D178A3FE0}"/>
                </a:ext>
              </a:extLst>
            </p:cNvPr>
            <p:cNvSpPr/>
            <p:nvPr/>
          </p:nvSpPr>
          <p:spPr>
            <a:xfrm>
              <a:off x="2793491" y="2087879"/>
              <a:ext cx="1356995" cy="158115"/>
            </a:xfrm>
            <a:custGeom>
              <a:avLst/>
              <a:gdLst/>
              <a:ahLst/>
              <a:cxnLst/>
              <a:rect l="l" t="t" r="r" b="b"/>
              <a:pathLst>
                <a:path w="1356995" h="158114">
                  <a:moveTo>
                    <a:pt x="0" y="0"/>
                  </a:moveTo>
                  <a:lnTo>
                    <a:pt x="1356766" y="0"/>
                  </a:lnTo>
                  <a:lnTo>
                    <a:pt x="1356766" y="157607"/>
                  </a:lnTo>
                </a:path>
              </a:pathLst>
            </a:custGeom>
            <a:ln w="5791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62AF96-D34F-49A8-B184-3E2C4B6C97FC}"/>
                </a:ext>
              </a:extLst>
            </p:cNvPr>
            <p:cNvSpPr/>
            <p:nvPr/>
          </p:nvSpPr>
          <p:spPr>
            <a:xfrm>
              <a:off x="1367028" y="1758695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1426451" y="0"/>
                  </a:moveTo>
                  <a:lnTo>
                    <a:pt x="0" y="0"/>
                  </a:lnTo>
                  <a:lnTo>
                    <a:pt x="0" y="659892"/>
                  </a:lnTo>
                  <a:lnTo>
                    <a:pt x="1426451" y="659892"/>
                  </a:lnTo>
                  <a:lnTo>
                    <a:pt x="1426451" y="0"/>
                  </a:lnTo>
                  <a:close/>
                </a:path>
                <a:path w="2870200" h="660400">
                  <a:moveTo>
                    <a:pt x="2870085" y="457835"/>
                  </a:moveTo>
                  <a:lnTo>
                    <a:pt x="2696349" y="457835"/>
                  </a:lnTo>
                  <a:lnTo>
                    <a:pt x="2783217" y="631571"/>
                  </a:lnTo>
                  <a:lnTo>
                    <a:pt x="2870085" y="45783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8C8FE53-B8CE-424D-B4D9-71419B3A767C}"/>
              </a:ext>
            </a:extLst>
          </p:cNvPr>
          <p:cNvSpPr txBox="1">
            <a:spLocks/>
          </p:cNvSpPr>
          <p:nvPr/>
        </p:nvSpPr>
        <p:spPr>
          <a:xfrm>
            <a:off x="261430" y="118551"/>
            <a:ext cx="786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35" dirty="0">
                <a:ea typeface="宋体" panose="02010600030101010101" pitchFamily="2" charset="-122"/>
              </a:rPr>
              <a:t>GPU</a:t>
            </a:r>
            <a:r>
              <a:rPr lang="zh-CN" altLang="en-US" sz="4000" spc="35" dirty="0">
                <a:ea typeface="宋体" panose="02010600030101010101" pitchFamily="2" charset="-122"/>
              </a:rPr>
              <a:t>计算的安全性需求</a:t>
            </a:r>
            <a:endParaRPr lang="en-US" sz="4000" dirty="0">
              <a:ea typeface="宋体" panose="02010600030101010101" pitchFamily="2" charset="-122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7FD3A9FC-EF89-4B97-98C0-61F93B16A89E}"/>
              </a:ext>
            </a:extLst>
          </p:cNvPr>
          <p:cNvGrpSpPr/>
          <p:nvPr/>
        </p:nvGrpSpPr>
        <p:grpSpPr>
          <a:xfrm>
            <a:off x="6636195" y="1912897"/>
            <a:ext cx="2369820" cy="4083050"/>
            <a:chOff x="5151120" y="1885188"/>
            <a:chExt cx="2369820" cy="4083050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9275EC5-91C5-4AF8-BE31-33F0B6E309C5}"/>
                </a:ext>
              </a:extLst>
            </p:cNvPr>
            <p:cNvSpPr/>
            <p:nvPr/>
          </p:nvSpPr>
          <p:spPr>
            <a:xfrm>
              <a:off x="6204204" y="1885188"/>
              <a:ext cx="1075944" cy="10759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2EC85A26-3C82-4A02-AF33-E1A5AA7B6F93}"/>
                </a:ext>
              </a:extLst>
            </p:cNvPr>
            <p:cNvSpPr/>
            <p:nvPr/>
          </p:nvSpPr>
          <p:spPr>
            <a:xfrm>
              <a:off x="5923788" y="2630424"/>
              <a:ext cx="1426464" cy="14264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3C4D42B-0CD4-42F6-95A1-28A2A50A625D}"/>
                </a:ext>
              </a:extLst>
            </p:cNvPr>
            <p:cNvSpPr/>
            <p:nvPr/>
          </p:nvSpPr>
          <p:spPr>
            <a:xfrm>
              <a:off x="6010656" y="4445508"/>
              <a:ext cx="1427988" cy="14264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04CEFB1-7CE6-45AB-91DD-2000F82759E1}"/>
                </a:ext>
              </a:extLst>
            </p:cNvPr>
            <p:cNvSpPr/>
            <p:nvPr/>
          </p:nvSpPr>
          <p:spPr>
            <a:xfrm>
              <a:off x="6429756" y="3797808"/>
              <a:ext cx="695325" cy="1026160"/>
            </a:xfrm>
            <a:custGeom>
              <a:avLst/>
              <a:gdLst/>
              <a:ahLst/>
              <a:cxnLst/>
              <a:rect l="l" t="t" r="r" b="b"/>
              <a:pathLst>
                <a:path w="695325" h="1026160">
                  <a:moveTo>
                    <a:pt x="347472" y="0"/>
                  </a:moveTo>
                  <a:lnTo>
                    <a:pt x="0" y="347471"/>
                  </a:lnTo>
                  <a:lnTo>
                    <a:pt x="205219" y="347471"/>
                  </a:lnTo>
                  <a:lnTo>
                    <a:pt x="205219" y="678179"/>
                  </a:lnTo>
                  <a:lnTo>
                    <a:pt x="0" y="678179"/>
                  </a:lnTo>
                  <a:lnTo>
                    <a:pt x="347472" y="1025651"/>
                  </a:lnTo>
                  <a:lnTo>
                    <a:pt x="694944" y="678179"/>
                  </a:lnTo>
                  <a:lnTo>
                    <a:pt x="489724" y="678179"/>
                  </a:lnTo>
                  <a:lnTo>
                    <a:pt x="489724" y="347471"/>
                  </a:lnTo>
                  <a:lnTo>
                    <a:pt x="694944" y="347471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4D85EAA-6CF6-4CD4-9484-FCF133415CD0}"/>
                </a:ext>
              </a:extLst>
            </p:cNvPr>
            <p:cNvSpPr/>
            <p:nvPr/>
          </p:nvSpPr>
          <p:spPr>
            <a:xfrm>
              <a:off x="5918454" y="4802886"/>
              <a:ext cx="1583690" cy="1146175"/>
            </a:xfrm>
            <a:custGeom>
              <a:avLst/>
              <a:gdLst/>
              <a:ahLst/>
              <a:cxnLst/>
              <a:rect l="l" t="t" r="r" b="b"/>
              <a:pathLst>
                <a:path w="1583690" h="1146175">
                  <a:moveTo>
                    <a:pt x="0" y="0"/>
                  </a:moveTo>
                  <a:lnTo>
                    <a:pt x="1583436" y="0"/>
                  </a:lnTo>
                  <a:lnTo>
                    <a:pt x="1583436" y="1146048"/>
                  </a:lnTo>
                  <a:lnTo>
                    <a:pt x="0" y="114604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3E964C6-19D0-46E0-911D-0F5359C8E46E}"/>
                </a:ext>
              </a:extLst>
            </p:cNvPr>
            <p:cNvSpPr/>
            <p:nvPr/>
          </p:nvSpPr>
          <p:spPr>
            <a:xfrm>
              <a:off x="5689092" y="4533900"/>
              <a:ext cx="477012" cy="4815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B453E3B3-08F3-4E45-9390-D1B5897A9769}"/>
                </a:ext>
              </a:extLst>
            </p:cNvPr>
            <p:cNvSpPr/>
            <p:nvPr/>
          </p:nvSpPr>
          <p:spPr>
            <a:xfrm>
              <a:off x="6010656" y="5445252"/>
              <a:ext cx="469379" cy="469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F266964-7375-4C9D-A33A-4254BC89FD6D}"/>
                </a:ext>
              </a:extLst>
            </p:cNvPr>
            <p:cNvSpPr/>
            <p:nvPr/>
          </p:nvSpPr>
          <p:spPr>
            <a:xfrm>
              <a:off x="5151120" y="4357116"/>
              <a:ext cx="605027" cy="6065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5DD91E7E-3DB2-4B0E-A574-165A9B3565E1}"/>
                </a:ext>
              </a:extLst>
            </p:cNvPr>
            <p:cNvSpPr/>
            <p:nvPr/>
          </p:nvSpPr>
          <p:spPr>
            <a:xfrm>
              <a:off x="6507480" y="5445252"/>
              <a:ext cx="943356" cy="4693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A96C4FF7-88C1-40F2-8854-95B4A6997AE2}"/>
              </a:ext>
            </a:extLst>
          </p:cNvPr>
          <p:cNvSpPr txBox="1"/>
          <p:nvPr/>
        </p:nvSpPr>
        <p:spPr>
          <a:xfrm>
            <a:off x="2814142" y="1841896"/>
            <a:ext cx="1426845" cy="50911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2075" marR="85725" indent="152400" algn="ctr">
              <a:lnSpc>
                <a:spcPct val="100000"/>
              </a:lnSpc>
              <a:spcBef>
                <a:spcPts val="310"/>
              </a:spcBef>
            </a:pPr>
            <a:r>
              <a:rPr lang="zh-CN" altLang="en-US" sz="1400" spc="-1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不受信任的</a:t>
            </a:r>
            <a:endParaRPr lang="en-US" altLang="zh-CN" sz="1400" spc="-1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arlito"/>
            </a:endParaRPr>
          </a:p>
          <a:p>
            <a:pPr marL="92075" marR="85725" indent="152400" algn="ctr">
              <a:lnSpc>
                <a:spcPct val="100000"/>
              </a:lnSpc>
              <a:spcBef>
                <a:spcPts val="310"/>
              </a:spcBef>
            </a:pPr>
            <a:r>
              <a:rPr lang="zh-CN" altLang="en-US" sz="1400" spc="-1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设备驱动程序</a:t>
            </a:r>
            <a:endParaRPr sz="1400" dirty="0">
              <a:latin typeface="宋体" panose="02010600030101010101" pitchFamily="2" charset="-122"/>
              <a:ea typeface="宋体" panose="02010600030101010101" pitchFamily="2" charset="-122"/>
              <a:cs typeface="Carlito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BF60FA6-CF51-48E1-961D-D030D01B5C1F}"/>
              </a:ext>
            </a:extLst>
          </p:cNvPr>
          <p:cNvSpPr/>
          <p:nvPr/>
        </p:nvSpPr>
        <p:spPr>
          <a:xfrm>
            <a:off x="2852102" y="2577360"/>
            <a:ext cx="1426463" cy="14279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5E1F9231-D38F-4AD4-AFAE-37B6B3D21D3B}"/>
              </a:ext>
            </a:extLst>
          </p:cNvPr>
          <p:cNvGrpSpPr/>
          <p:nvPr/>
        </p:nvGrpSpPr>
        <p:grpSpPr>
          <a:xfrm>
            <a:off x="3294063" y="1272817"/>
            <a:ext cx="3019425" cy="1801495"/>
            <a:chOff x="1808988" y="1245108"/>
            <a:chExt cx="3019425" cy="1801495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0D2FD4FC-5E45-4279-AC0A-D6857E70C0B8}"/>
                </a:ext>
              </a:extLst>
            </p:cNvPr>
            <p:cNvSpPr/>
            <p:nvPr/>
          </p:nvSpPr>
          <p:spPr>
            <a:xfrm>
              <a:off x="1808988" y="1245108"/>
              <a:ext cx="605027" cy="6065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E0119C3C-4BCD-4AB8-A7C9-99BA42A4B88E}"/>
                </a:ext>
              </a:extLst>
            </p:cNvPr>
            <p:cNvSpPr/>
            <p:nvPr/>
          </p:nvSpPr>
          <p:spPr>
            <a:xfrm>
              <a:off x="3493770" y="2391918"/>
              <a:ext cx="1315720" cy="635635"/>
            </a:xfrm>
            <a:custGeom>
              <a:avLst/>
              <a:gdLst/>
              <a:ahLst/>
              <a:cxnLst/>
              <a:rect l="l" t="t" r="r" b="b"/>
              <a:pathLst>
                <a:path w="1315720" h="635635">
                  <a:moveTo>
                    <a:pt x="0" y="0"/>
                  </a:moveTo>
                  <a:lnTo>
                    <a:pt x="1315212" y="0"/>
                  </a:lnTo>
                  <a:lnTo>
                    <a:pt x="1315212" y="635508"/>
                  </a:lnTo>
                  <a:lnTo>
                    <a:pt x="0" y="63550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5970F1EB-6AB9-469A-AF3D-73618F13F8B2}"/>
                </a:ext>
              </a:extLst>
            </p:cNvPr>
            <p:cNvSpPr/>
            <p:nvPr/>
          </p:nvSpPr>
          <p:spPr>
            <a:xfrm>
              <a:off x="3396996" y="1703831"/>
              <a:ext cx="477012" cy="4815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252D54CF-3948-433A-82C8-913BF19953CC}"/>
              </a:ext>
            </a:extLst>
          </p:cNvPr>
          <p:cNvSpPr txBox="1"/>
          <p:nvPr/>
        </p:nvSpPr>
        <p:spPr>
          <a:xfrm>
            <a:off x="5797461" y="1606178"/>
            <a:ext cx="179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rlito"/>
                <a:cs typeface="Carlito"/>
              </a:rPr>
              <a:t>Training </a:t>
            </a:r>
            <a:r>
              <a:rPr sz="2400" b="1" spc="-15" dirty="0">
                <a:latin typeface="Carlito"/>
                <a:cs typeface="Carlito"/>
              </a:rPr>
              <a:t>Data  </a:t>
            </a:r>
            <a:r>
              <a:rPr sz="2400" b="1" dirty="0">
                <a:latin typeface="Carlito"/>
                <a:cs typeface="Carlito"/>
              </a:rPr>
              <a:t>&amp; </a:t>
            </a:r>
            <a:r>
              <a:rPr sz="2400" b="1" spc="-5" dirty="0">
                <a:latin typeface="Carlito"/>
                <a:cs typeface="Carlito"/>
              </a:rPr>
              <a:t>DNN</a:t>
            </a:r>
            <a:r>
              <a:rPr sz="2400" b="1" spc="-10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Model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41B843EC-3BE9-4D2A-8346-57080BA6F349}"/>
              </a:ext>
            </a:extLst>
          </p:cNvPr>
          <p:cNvGrpSpPr/>
          <p:nvPr/>
        </p:nvGrpSpPr>
        <p:grpSpPr>
          <a:xfrm>
            <a:off x="4670235" y="2438676"/>
            <a:ext cx="2425065" cy="1379220"/>
            <a:chOff x="3185160" y="2410967"/>
            <a:chExt cx="2425065" cy="1379220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C7687A09-E31B-4CCB-BD4F-1D481A070A7D}"/>
                </a:ext>
              </a:extLst>
            </p:cNvPr>
            <p:cNvSpPr/>
            <p:nvPr/>
          </p:nvSpPr>
          <p:spPr>
            <a:xfrm>
              <a:off x="4200144" y="2496311"/>
              <a:ext cx="480060" cy="480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1AE932E-FAC4-4112-ADEB-55B9080F1F43}"/>
                </a:ext>
              </a:extLst>
            </p:cNvPr>
            <p:cNvSpPr/>
            <p:nvPr/>
          </p:nvSpPr>
          <p:spPr>
            <a:xfrm>
              <a:off x="3185160" y="2843783"/>
              <a:ext cx="2425065" cy="946785"/>
            </a:xfrm>
            <a:custGeom>
              <a:avLst/>
              <a:gdLst/>
              <a:ahLst/>
              <a:cxnLst/>
              <a:rect l="l" t="t" r="r" b="b"/>
              <a:pathLst>
                <a:path w="2425065" h="946785">
                  <a:moveTo>
                    <a:pt x="1951482" y="0"/>
                  </a:moveTo>
                  <a:lnTo>
                    <a:pt x="1951482" y="236600"/>
                  </a:lnTo>
                  <a:lnTo>
                    <a:pt x="0" y="236600"/>
                  </a:lnTo>
                  <a:lnTo>
                    <a:pt x="0" y="709802"/>
                  </a:lnTo>
                  <a:lnTo>
                    <a:pt x="1951482" y="709802"/>
                  </a:lnTo>
                  <a:lnTo>
                    <a:pt x="1951482" y="946404"/>
                  </a:lnTo>
                  <a:lnTo>
                    <a:pt x="2424684" y="473201"/>
                  </a:lnTo>
                  <a:lnTo>
                    <a:pt x="19514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3AA6B5B2-732B-4FC0-AAE9-E33B9DE5E1B2}"/>
                </a:ext>
              </a:extLst>
            </p:cNvPr>
            <p:cNvSpPr/>
            <p:nvPr/>
          </p:nvSpPr>
          <p:spPr>
            <a:xfrm>
              <a:off x="3595116" y="2410967"/>
              <a:ext cx="594360" cy="5943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ABD5C8A3-1FDE-467B-BEC3-E3B7A0EBB33A}"/>
              </a:ext>
            </a:extLst>
          </p:cNvPr>
          <p:cNvSpPr txBox="1"/>
          <p:nvPr/>
        </p:nvSpPr>
        <p:spPr>
          <a:xfrm>
            <a:off x="3883697" y="1115247"/>
            <a:ext cx="410885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1600" b="1" spc="-1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特权软件攻击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Carlito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606D7AB5-DF3E-443C-8606-8BF0FF102465}"/>
              </a:ext>
            </a:extLst>
          </p:cNvPr>
          <p:cNvSpPr txBox="1"/>
          <p:nvPr/>
        </p:nvSpPr>
        <p:spPr>
          <a:xfrm>
            <a:off x="5379650" y="3520395"/>
            <a:ext cx="2350770" cy="2812950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PCIe</a:t>
            </a:r>
            <a:r>
              <a:rPr lang="zh-CN" altLang="en-US" sz="1600" b="1" spc="15" dirty="0"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总线</a:t>
            </a:r>
            <a:endParaRPr lang="en-US" altLang="zh-CN" sz="1600" b="1" spc="15" dirty="0">
              <a:latin typeface="宋体" panose="02010600030101010101" pitchFamily="2" charset="-122"/>
              <a:ea typeface="宋体" panose="02010600030101010101" pitchFamily="2" charset="-122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endParaRPr lang="en-US" altLang="zh-CN" sz="1600" b="1" spc="15" dirty="0">
              <a:latin typeface="宋体" panose="02010600030101010101" pitchFamily="2" charset="-122"/>
              <a:ea typeface="宋体" panose="02010600030101010101" pitchFamily="2" charset="-122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lang="zh-CN" altLang="en-US" sz="1600" b="1" spc="-1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  物理攻击</a:t>
            </a:r>
            <a:endParaRPr lang="en-US" altLang="zh-CN" sz="16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endParaRPr lang="en-US" altLang="zh-CN" sz="1600" b="1" spc="-3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400" b="1" spc="-30" dirty="0">
                <a:latin typeface="Carlito"/>
                <a:ea typeface="宋体" panose="02010600030101010101" pitchFamily="2" charset="-122"/>
                <a:cs typeface="Carlito"/>
              </a:rPr>
              <a:t>Trained</a:t>
            </a:r>
            <a:r>
              <a:rPr sz="2400" b="1" spc="-80" dirty="0">
                <a:latin typeface="Carlito"/>
                <a:ea typeface="宋体" panose="02010600030101010101" pitchFamily="2" charset="-122"/>
                <a:cs typeface="Carlito"/>
              </a:rPr>
              <a:t> </a:t>
            </a:r>
            <a:r>
              <a:rPr sz="2400" b="1" spc="-5" dirty="0">
                <a:latin typeface="Carlito"/>
                <a:ea typeface="宋体" panose="02010600030101010101" pitchFamily="2" charset="-122"/>
                <a:cs typeface="Carlito"/>
              </a:rPr>
              <a:t>DNN  </a:t>
            </a:r>
            <a:r>
              <a:rPr sz="2400" b="1" spc="-20" dirty="0">
                <a:latin typeface="Carlito"/>
                <a:ea typeface="宋体" panose="02010600030101010101" pitchFamily="2" charset="-122"/>
                <a:cs typeface="Carlito"/>
              </a:rPr>
              <a:t>Parameters</a:t>
            </a:r>
            <a:endParaRPr sz="2400" dirty="0">
              <a:latin typeface="Carlito"/>
              <a:ea typeface="宋体" panose="02010600030101010101" pitchFamily="2" charset="-122"/>
              <a:cs typeface="Carlito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EFED9F-654F-4E83-B33A-1FF87F24622F}"/>
              </a:ext>
            </a:extLst>
          </p:cNvPr>
          <p:cNvSpPr txBox="1"/>
          <p:nvPr/>
        </p:nvSpPr>
        <p:spPr>
          <a:xfrm>
            <a:off x="135465" y="907921"/>
            <a:ext cx="30164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可信执行环境（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TEE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rlito"/>
                <a:ea typeface="宋体" panose="02010600030101010101" pitchFamily="2" charset="-122"/>
              </a:rPr>
              <a:t>      - Intel SGX, ARM </a:t>
            </a:r>
            <a:r>
              <a:rPr lang="en-US" altLang="zh-CN" dirty="0" err="1">
                <a:latin typeface="Carlito"/>
                <a:ea typeface="宋体" panose="02010600030101010101" pitchFamily="2" charset="-122"/>
              </a:rPr>
              <a:t>TrustZone</a:t>
            </a:r>
            <a:endParaRPr lang="en-US" altLang="zh-CN" dirty="0">
              <a:latin typeface="Carlito"/>
              <a:ea typeface="宋体" panose="02010600030101010101" pitchFamily="2" charset="-122"/>
            </a:endParaRPr>
          </a:p>
          <a:p>
            <a:endParaRPr lang="en-US" altLang="zh-CN" dirty="0">
              <a:latin typeface="Carlito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现有的可信执行环境</a:t>
            </a:r>
            <a:endParaRPr lang="en-US" altLang="zh-CN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没有考虑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52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8A1FD4-C678-44C7-BC6B-DF0651416A87}"/>
              </a:ext>
            </a:extLst>
          </p:cNvPr>
          <p:cNvSpPr txBox="1"/>
          <p:nvPr/>
        </p:nvSpPr>
        <p:spPr>
          <a:xfrm>
            <a:off x="247750" y="929563"/>
            <a:ext cx="7352665" cy="6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45" dirty="0">
                <a:latin typeface="Arial"/>
                <a:cs typeface="Arial"/>
              </a:rPr>
              <a:t>HIX</a:t>
            </a:r>
            <a:r>
              <a:rPr sz="2200" spc="5" dirty="0">
                <a:latin typeface="Arial"/>
                <a:cs typeface="Arial"/>
              </a:rPr>
              <a:t>: </a:t>
            </a:r>
            <a:r>
              <a:rPr lang="zh-CN" altLang="en-US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保护从</a:t>
            </a:r>
            <a:r>
              <a:rPr lang="en-US" altLang="zh-CN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CPU</a:t>
            </a:r>
            <a:r>
              <a:rPr lang="zh-CN" altLang="en-US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到</a:t>
            </a:r>
            <a:r>
              <a:rPr lang="en-US" altLang="zh-CN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GPU</a:t>
            </a:r>
            <a:r>
              <a:rPr lang="zh-CN" altLang="en-US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的</a:t>
            </a:r>
            <a:r>
              <a:rPr lang="en-US" altLang="zh-CN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I/O</a:t>
            </a:r>
            <a:r>
              <a:rPr lang="zh-CN" altLang="en-US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通路</a:t>
            </a:r>
            <a:endParaRPr lang="en-US" altLang="zh-CN" sz="2200" spc="-55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zh-CN" altLang="en-US" sz="1600" spc="-55" dirty="0">
                <a:latin typeface="Arial"/>
                <a:cs typeface="Arial"/>
              </a:rPr>
              <a:t>                  </a:t>
            </a:r>
            <a:r>
              <a:rPr lang="zh-CN" altLang="en-US" sz="1600" spc="-5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所有对</a:t>
            </a:r>
            <a:r>
              <a:rPr lang="en-US" altLang="zh-CN" sz="1600" spc="-5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GPU</a:t>
            </a:r>
            <a:r>
              <a:rPr lang="zh-CN" altLang="en-US" sz="1600" spc="-5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的</a:t>
            </a:r>
            <a:r>
              <a:rPr lang="en-US" altLang="zh-CN" sz="1600" spc="-5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I/O</a:t>
            </a:r>
            <a:r>
              <a:rPr lang="zh-CN" altLang="en-US" sz="1600" spc="-5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访问都需要经过可信设备驱动</a:t>
            </a:r>
            <a:endParaRPr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1798687-97C5-47A3-969E-FEFA2A576A9D}"/>
              </a:ext>
            </a:extLst>
          </p:cNvPr>
          <p:cNvSpPr txBox="1">
            <a:spLocks/>
          </p:cNvSpPr>
          <p:nvPr/>
        </p:nvSpPr>
        <p:spPr>
          <a:xfrm>
            <a:off x="247751" y="108737"/>
            <a:ext cx="715057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-35" dirty="0">
                <a:latin typeface="宋体" panose="02010600030101010101" pitchFamily="2" charset="-122"/>
                <a:ea typeface="宋体" panose="02010600030101010101" pitchFamily="2" charset="-122"/>
              </a:rPr>
              <a:t>之前的工作</a:t>
            </a:r>
            <a:r>
              <a:rPr lang="en-US" sz="4000" spc="-35" dirty="0">
                <a:latin typeface="宋体" panose="02010600030101010101" pitchFamily="2" charset="-122"/>
                <a:ea typeface="宋体" panose="02010600030101010101" pitchFamily="2" charset="-122"/>
              </a:rPr>
              <a:t>: HIX </a:t>
            </a:r>
            <a:r>
              <a:rPr lang="en-US" altLang="zh-CN" sz="4000" spc="-35" dirty="0">
                <a:latin typeface="宋体" panose="02010600030101010101" pitchFamily="2" charset="-122"/>
                <a:ea typeface="宋体" panose="02010600030101010101" pitchFamily="2" charset="-122"/>
              </a:rPr>
              <a:t>&amp; Graviton</a:t>
            </a:r>
            <a:endParaRPr lang="en-US" sz="4000" spc="3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CBE33D8-2156-49C4-B8BE-3212F31B13B3}"/>
              </a:ext>
            </a:extLst>
          </p:cNvPr>
          <p:cNvSpPr txBox="1"/>
          <p:nvPr/>
        </p:nvSpPr>
        <p:spPr>
          <a:xfrm>
            <a:off x="3589020" y="2058923"/>
            <a:ext cx="904240" cy="814069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000"/>
              </a:lnSpc>
            </a:pP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Trusted</a:t>
            </a:r>
            <a:endParaRPr sz="1800">
              <a:latin typeface="Carlito"/>
              <a:cs typeface="Carlito"/>
            </a:endParaRPr>
          </a:p>
          <a:p>
            <a:pPr marL="158115" marR="127000" indent="-2476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vice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Driver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44783B5-46C1-449F-BF8A-8EEBA0CFA2D0}"/>
              </a:ext>
            </a:extLst>
          </p:cNvPr>
          <p:cNvSpPr txBox="1"/>
          <p:nvPr/>
        </p:nvSpPr>
        <p:spPr>
          <a:xfrm>
            <a:off x="899160" y="2191511"/>
            <a:ext cx="1164590" cy="54419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25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User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Enclave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6C27A9C-14D7-4963-B16F-93F767F37458}"/>
              </a:ext>
            </a:extLst>
          </p:cNvPr>
          <p:cNvSpPr txBox="1"/>
          <p:nvPr/>
        </p:nvSpPr>
        <p:spPr>
          <a:xfrm>
            <a:off x="5708903" y="2058923"/>
            <a:ext cx="748665" cy="814069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GPU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4184B055-8177-4C99-9CE2-5472570B5632}"/>
              </a:ext>
            </a:extLst>
          </p:cNvPr>
          <p:cNvGrpSpPr/>
          <p:nvPr/>
        </p:nvGrpSpPr>
        <p:grpSpPr>
          <a:xfrm>
            <a:off x="4474464" y="2409444"/>
            <a:ext cx="1235710" cy="114300"/>
            <a:chOff x="4474464" y="2409444"/>
            <a:chExt cx="1235710" cy="114300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200F3EC-383A-4C69-BDB5-F6689F515DCD}"/>
                </a:ext>
              </a:extLst>
            </p:cNvPr>
            <p:cNvSpPr/>
            <p:nvPr/>
          </p:nvSpPr>
          <p:spPr>
            <a:xfrm>
              <a:off x="4493514" y="2466594"/>
              <a:ext cx="1121410" cy="0"/>
            </a:xfrm>
            <a:custGeom>
              <a:avLst/>
              <a:gdLst/>
              <a:ahLst/>
              <a:cxnLst/>
              <a:rect l="l" t="t" r="r" b="b"/>
              <a:pathLst>
                <a:path w="1121410">
                  <a:moveTo>
                    <a:pt x="0" y="0"/>
                  </a:moveTo>
                  <a:lnTo>
                    <a:pt x="1121003" y="0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76CFF27-5AB8-4D74-A0E6-C7ACADCFD75E}"/>
                </a:ext>
              </a:extLst>
            </p:cNvPr>
            <p:cNvSpPr/>
            <p:nvPr/>
          </p:nvSpPr>
          <p:spPr>
            <a:xfrm>
              <a:off x="5595467" y="240944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A2AD9C34-E3A5-4883-9CBE-265D63EA6D89}"/>
              </a:ext>
            </a:extLst>
          </p:cNvPr>
          <p:cNvSpPr txBox="1"/>
          <p:nvPr/>
        </p:nvSpPr>
        <p:spPr>
          <a:xfrm>
            <a:off x="4549292" y="1878545"/>
            <a:ext cx="721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M</a:t>
            </a:r>
            <a:r>
              <a:rPr sz="1600" b="1" dirty="0">
                <a:latin typeface="Carlito"/>
                <a:cs typeface="Carlito"/>
              </a:rPr>
              <a:t>o</a:t>
            </a:r>
            <a:r>
              <a:rPr sz="1600" b="1" spc="-10" dirty="0">
                <a:latin typeface="Carlito"/>
                <a:cs typeface="Carlito"/>
              </a:rPr>
              <a:t>n</a:t>
            </a:r>
            <a:r>
              <a:rPr sz="1600" b="1" spc="-5" dirty="0">
                <a:latin typeface="Carlito"/>
                <a:cs typeface="Carlito"/>
              </a:rPr>
              <a:t>i</a:t>
            </a:r>
            <a:r>
              <a:rPr sz="1600" b="1" spc="-20" dirty="0">
                <a:latin typeface="Carlito"/>
                <a:cs typeface="Carlito"/>
              </a:rPr>
              <a:t>t</a:t>
            </a:r>
            <a:r>
              <a:rPr sz="1600" b="1" dirty="0">
                <a:latin typeface="Carlito"/>
                <a:cs typeface="Carlito"/>
              </a:rPr>
              <a:t>o</a:t>
            </a:r>
            <a:r>
              <a:rPr sz="1600" b="1" spc="-5" dirty="0">
                <a:latin typeface="Carlito"/>
                <a:cs typeface="Carlito"/>
              </a:rPr>
              <a:t>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1BC5002-AAD4-45B6-85C6-562AB126A1BB}"/>
              </a:ext>
            </a:extLst>
          </p:cNvPr>
          <p:cNvSpPr txBox="1"/>
          <p:nvPr/>
        </p:nvSpPr>
        <p:spPr>
          <a:xfrm>
            <a:off x="4549292" y="2122384"/>
            <a:ext cx="1014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</a:t>
            </a:r>
            <a:r>
              <a:rPr sz="1600" b="1" spc="-15" dirty="0">
                <a:latin typeface="Carlito"/>
                <a:cs typeface="Carlito"/>
              </a:rPr>
              <a:t>CI</a:t>
            </a:r>
            <a:r>
              <a:rPr sz="1600" b="1" spc="-5" dirty="0">
                <a:latin typeface="Carlito"/>
                <a:cs typeface="Carlito"/>
              </a:rPr>
              <a:t>e-</a:t>
            </a:r>
            <a:r>
              <a:rPr sz="1600" b="1" spc="-10" dirty="0">
                <a:latin typeface="Carlito"/>
                <a:cs typeface="Carlito"/>
              </a:rPr>
              <a:t>p</a:t>
            </a:r>
            <a:r>
              <a:rPr sz="1600" b="1" spc="-5" dirty="0">
                <a:latin typeface="Carlito"/>
                <a:cs typeface="Carlito"/>
              </a:rPr>
              <a:t>ac</a:t>
            </a:r>
            <a:r>
              <a:rPr sz="1600" b="1" spc="-55" dirty="0">
                <a:latin typeface="Carlito"/>
                <a:cs typeface="Carlito"/>
              </a:rPr>
              <a:t>k</a:t>
            </a:r>
            <a:r>
              <a:rPr sz="1600" b="1" spc="-20" dirty="0">
                <a:latin typeface="Carlito"/>
                <a:cs typeface="Carlito"/>
              </a:rPr>
              <a:t>e</a:t>
            </a:r>
            <a:r>
              <a:rPr sz="1600" b="1" spc="-5" dirty="0">
                <a:latin typeface="Carlito"/>
                <a:cs typeface="Carlito"/>
              </a:rPr>
              <a:t>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9497C4F-D8CF-43B1-A8B5-63CA67E643CB}"/>
              </a:ext>
            </a:extLst>
          </p:cNvPr>
          <p:cNvSpPr/>
          <p:nvPr/>
        </p:nvSpPr>
        <p:spPr>
          <a:xfrm>
            <a:off x="2200655" y="2078735"/>
            <a:ext cx="608330" cy="312420"/>
          </a:xfrm>
          <a:custGeom>
            <a:avLst/>
            <a:gdLst/>
            <a:ahLst/>
            <a:cxnLst/>
            <a:rect l="l" t="t" r="r" b="b"/>
            <a:pathLst>
              <a:path w="608330" h="312419">
                <a:moveTo>
                  <a:pt x="608076" y="0"/>
                </a:moveTo>
                <a:lnTo>
                  <a:pt x="0" y="0"/>
                </a:lnTo>
                <a:lnTo>
                  <a:pt x="0" y="312420"/>
                </a:lnTo>
                <a:lnTo>
                  <a:pt x="608076" y="312420"/>
                </a:lnTo>
                <a:lnTo>
                  <a:pt x="6080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9B48266-9DC7-4D3E-B5ED-C1D0A3DB7FFD}"/>
              </a:ext>
            </a:extLst>
          </p:cNvPr>
          <p:cNvSpPr/>
          <p:nvPr/>
        </p:nvSpPr>
        <p:spPr>
          <a:xfrm>
            <a:off x="2865120" y="2078735"/>
            <a:ext cx="608330" cy="312420"/>
          </a:xfrm>
          <a:custGeom>
            <a:avLst/>
            <a:gdLst/>
            <a:ahLst/>
            <a:cxnLst/>
            <a:rect l="l" t="t" r="r" b="b"/>
            <a:pathLst>
              <a:path w="608329" h="312419">
                <a:moveTo>
                  <a:pt x="608076" y="0"/>
                </a:moveTo>
                <a:lnTo>
                  <a:pt x="0" y="0"/>
                </a:lnTo>
                <a:lnTo>
                  <a:pt x="0" y="312420"/>
                </a:lnTo>
                <a:lnTo>
                  <a:pt x="608076" y="312420"/>
                </a:lnTo>
                <a:lnTo>
                  <a:pt x="6080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20B9BB9-A66C-4364-87E3-2AF18DD71631}"/>
              </a:ext>
            </a:extLst>
          </p:cNvPr>
          <p:cNvSpPr txBox="1"/>
          <p:nvPr/>
        </p:nvSpPr>
        <p:spPr>
          <a:xfrm>
            <a:off x="2196896" y="1589684"/>
            <a:ext cx="1322070" cy="76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Secure</a:t>
            </a:r>
            <a:r>
              <a:rPr sz="1600" b="1" spc="-1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Channel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rlito"/>
              <a:cs typeface="Carlito"/>
            </a:endParaRPr>
          </a:p>
          <a:p>
            <a:pPr marR="23495" algn="ctr">
              <a:lnSpc>
                <a:spcPct val="100000"/>
              </a:lnSpc>
              <a:tabLst>
                <a:tab pos="652780" algn="l"/>
              </a:tabLst>
            </a:pPr>
            <a:r>
              <a:rPr sz="1600" spc="-10" dirty="0">
                <a:latin typeface="Carlito"/>
                <a:cs typeface="Carlito"/>
              </a:rPr>
              <a:t>Data	</a:t>
            </a:r>
            <a:r>
              <a:rPr sz="1600" spc="-5" dirty="0">
                <a:latin typeface="Carlito"/>
                <a:cs typeface="Carlito"/>
              </a:rPr>
              <a:t>CMD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9452F88-2A52-4069-A434-4AA6F55E37D4}"/>
              </a:ext>
            </a:extLst>
          </p:cNvPr>
          <p:cNvSpPr/>
          <p:nvPr/>
        </p:nvSpPr>
        <p:spPr>
          <a:xfrm>
            <a:off x="3020567" y="1859279"/>
            <a:ext cx="298704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A6BFAEE-A718-4970-BDBC-0F24DB8DB723}"/>
              </a:ext>
            </a:extLst>
          </p:cNvPr>
          <p:cNvSpPr/>
          <p:nvPr/>
        </p:nvSpPr>
        <p:spPr>
          <a:xfrm>
            <a:off x="2354579" y="1859279"/>
            <a:ext cx="298704" cy="29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5D9DD18-AE0C-456C-B444-6713118E01C6}"/>
              </a:ext>
            </a:extLst>
          </p:cNvPr>
          <p:cNvSpPr txBox="1"/>
          <p:nvPr/>
        </p:nvSpPr>
        <p:spPr>
          <a:xfrm>
            <a:off x="5568340" y="1445805"/>
            <a:ext cx="1243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No GPU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HW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Modification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810376B-EA11-4832-B6FB-1B31EE0DB21C}"/>
              </a:ext>
            </a:extLst>
          </p:cNvPr>
          <p:cNvSpPr txBox="1"/>
          <p:nvPr/>
        </p:nvSpPr>
        <p:spPr>
          <a:xfrm>
            <a:off x="899160" y="2865120"/>
            <a:ext cx="1164590" cy="49403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25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Untrusted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2065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OS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B8FC3170-885F-461F-A911-768F701AC26A}"/>
              </a:ext>
            </a:extLst>
          </p:cNvPr>
          <p:cNvGrpSpPr/>
          <p:nvPr/>
        </p:nvGrpSpPr>
        <p:grpSpPr>
          <a:xfrm>
            <a:off x="2045207" y="2409177"/>
            <a:ext cx="1544320" cy="723265"/>
            <a:chOff x="2045207" y="2409177"/>
            <a:chExt cx="1544320" cy="723265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D7FDE55-C1D3-4B2D-B824-EB0D1B67F020}"/>
                </a:ext>
              </a:extLst>
            </p:cNvPr>
            <p:cNvSpPr/>
            <p:nvPr/>
          </p:nvSpPr>
          <p:spPr>
            <a:xfrm>
              <a:off x="2064257" y="2641854"/>
              <a:ext cx="1430020" cy="471170"/>
            </a:xfrm>
            <a:custGeom>
              <a:avLst/>
              <a:gdLst/>
              <a:ahLst/>
              <a:cxnLst/>
              <a:rect l="l" t="t" r="r" b="b"/>
              <a:pathLst>
                <a:path w="1430020" h="471169">
                  <a:moveTo>
                    <a:pt x="0" y="471055"/>
                  </a:moveTo>
                  <a:lnTo>
                    <a:pt x="762355" y="471055"/>
                  </a:lnTo>
                  <a:lnTo>
                    <a:pt x="762355" y="0"/>
                  </a:lnTo>
                  <a:lnTo>
                    <a:pt x="142944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CD9487B3-3B3F-451D-BB80-C0D1B8587DCA}"/>
                </a:ext>
              </a:extLst>
            </p:cNvPr>
            <p:cNvSpPr/>
            <p:nvPr/>
          </p:nvSpPr>
          <p:spPr>
            <a:xfrm>
              <a:off x="3474656" y="258470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299DCEDF-10FD-4F50-9127-0B89DF894930}"/>
                </a:ext>
              </a:extLst>
            </p:cNvPr>
            <p:cNvSpPr/>
            <p:nvPr/>
          </p:nvSpPr>
          <p:spPr>
            <a:xfrm>
              <a:off x="3069335" y="2534412"/>
              <a:ext cx="262255" cy="269875"/>
            </a:xfrm>
            <a:custGeom>
              <a:avLst/>
              <a:gdLst/>
              <a:ahLst/>
              <a:cxnLst/>
              <a:rect l="l" t="t" r="r" b="b"/>
              <a:pathLst>
                <a:path w="262254" h="269875">
                  <a:moveTo>
                    <a:pt x="131064" y="0"/>
                  </a:moveTo>
                  <a:lnTo>
                    <a:pt x="89635" y="6876"/>
                  </a:lnTo>
                  <a:lnTo>
                    <a:pt x="53656" y="26023"/>
                  </a:lnTo>
                  <a:lnTo>
                    <a:pt x="25286" y="55220"/>
                  </a:lnTo>
                  <a:lnTo>
                    <a:pt x="6681" y="92244"/>
                  </a:lnTo>
                  <a:lnTo>
                    <a:pt x="0" y="134874"/>
                  </a:lnTo>
                  <a:lnTo>
                    <a:pt x="6681" y="177503"/>
                  </a:lnTo>
                  <a:lnTo>
                    <a:pt x="25286" y="214527"/>
                  </a:lnTo>
                  <a:lnTo>
                    <a:pt x="53656" y="243724"/>
                  </a:lnTo>
                  <a:lnTo>
                    <a:pt x="89635" y="262871"/>
                  </a:lnTo>
                  <a:lnTo>
                    <a:pt x="131064" y="269748"/>
                  </a:lnTo>
                  <a:lnTo>
                    <a:pt x="172492" y="262871"/>
                  </a:lnTo>
                  <a:lnTo>
                    <a:pt x="208471" y="243724"/>
                  </a:lnTo>
                  <a:lnTo>
                    <a:pt x="230941" y="220599"/>
                  </a:lnTo>
                  <a:lnTo>
                    <a:pt x="131460" y="220599"/>
                  </a:lnTo>
                  <a:lnTo>
                    <a:pt x="111330" y="218074"/>
                  </a:lnTo>
                  <a:lnTo>
                    <a:pt x="92138" y="210299"/>
                  </a:lnTo>
                  <a:lnTo>
                    <a:pt x="67138" y="188512"/>
                  </a:lnTo>
                  <a:lnTo>
                    <a:pt x="52571" y="159397"/>
                  </a:lnTo>
                  <a:lnTo>
                    <a:pt x="49501" y="126692"/>
                  </a:lnTo>
                  <a:lnTo>
                    <a:pt x="58991" y="94132"/>
                  </a:lnTo>
                  <a:lnTo>
                    <a:pt x="124522" y="94132"/>
                  </a:lnTo>
                  <a:lnTo>
                    <a:pt x="91440" y="59842"/>
                  </a:lnTo>
                  <a:lnTo>
                    <a:pt x="110560" y="51872"/>
                  </a:lnTo>
                  <a:lnTo>
                    <a:pt x="130667" y="49149"/>
                  </a:lnTo>
                  <a:lnTo>
                    <a:pt x="230941" y="49149"/>
                  </a:lnTo>
                  <a:lnTo>
                    <a:pt x="208471" y="26023"/>
                  </a:lnTo>
                  <a:lnTo>
                    <a:pt x="172492" y="6876"/>
                  </a:lnTo>
                  <a:lnTo>
                    <a:pt x="131064" y="0"/>
                  </a:lnTo>
                  <a:close/>
                </a:path>
                <a:path w="262254" h="269875">
                  <a:moveTo>
                    <a:pt x="124522" y="94132"/>
                  </a:moveTo>
                  <a:lnTo>
                    <a:pt x="58991" y="94132"/>
                  </a:lnTo>
                  <a:lnTo>
                    <a:pt x="170688" y="209905"/>
                  </a:lnTo>
                  <a:lnTo>
                    <a:pt x="151567" y="217875"/>
                  </a:lnTo>
                  <a:lnTo>
                    <a:pt x="131460" y="220599"/>
                  </a:lnTo>
                  <a:lnTo>
                    <a:pt x="230941" y="220599"/>
                  </a:lnTo>
                  <a:lnTo>
                    <a:pt x="236841" y="214527"/>
                  </a:lnTo>
                  <a:lnTo>
                    <a:pt x="255446" y="177503"/>
                  </a:lnTo>
                  <a:lnTo>
                    <a:pt x="255742" y="175615"/>
                  </a:lnTo>
                  <a:lnTo>
                    <a:pt x="203136" y="175615"/>
                  </a:lnTo>
                  <a:lnTo>
                    <a:pt x="124522" y="94132"/>
                  </a:lnTo>
                  <a:close/>
                </a:path>
                <a:path w="262254" h="269875">
                  <a:moveTo>
                    <a:pt x="230941" y="49149"/>
                  </a:moveTo>
                  <a:lnTo>
                    <a:pt x="130667" y="49149"/>
                  </a:lnTo>
                  <a:lnTo>
                    <a:pt x="150797" y="51673"/>
                  </a:lnTo>
                  <a:lnTo>
                    <a:pt x="169989" y="59448"/>
                  </a:lnTo>
                  <a:lnTo>
                    <a:pt x="194989" y="81235"/>
                  </a:lnTo>
                  <a:lnTo>
                    <a:pt x="209556" y="110350"/>
                  </a:lnTo>
                  <a:lnTo>
                    <a:pt x="212626" y="143055"/>
                  </a:lnTo>
                  <a:lnTo>
                    <a:pt x="203136" y="175615"/>
                  </a:lnTo>
                  <a:lnTo>
                    <a:pt x="255742" y="175615"/>
                  </a:lnTo>
                  <a:lnTo>
                    <a:pt x="262128" y="134874"/>
                  </a:lnTo>
                  <a:lnTo>
                    <a:pt x="255446" y="92244"/>
                  </a:lnTo>
                  <a:lnTo>
                    <a:pt x="236841" y="55220"/>
                  </a:lnTo>
                  <a:lnTo>
                    <a:pt x="230941" y="4914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91DCA57D-8725-4729-85C5-BACFA055A812}"/>
                </a:ext>
              </a:extLst>
            </p:cNvPr>
            <p:cNvSpPr/>
            <p:nvPr/>
          </p:nvSpPr>
          <p:spPr>
            <a:xfrm>
              <a:off x="3069335" y="2534412"/>
              <a:ext cx="262255" cy="269875"/>
            </a:xfrm>
            <a:custGeom>
              <a:avLst/>
              <a:gdLst/>
              <a:ahLst/>
              <a:cxnLst/>
              <a:rect l="l" t="t" r="r" b="b"/>
              <a:pathLst>
                <a:path w="262254" h="269875">
                  <a:moveTo>
                    <a:pt x="0" y="134874"/>
                  </a:moveTo>
                  <a:lnTo>
                    <a:pt x="6681" y="92244"/>
                  </a:lnTo>
                  <a:lnTo>
                    <a:pt x="25286" y="55220"/>
                  </a:lnTo>
                  <a:lnTo>
                    <a:pt x="53656" y="26023"/>
                  </a:lnTo>
                  <a:lnTo>
                    <a:pt x="89635" y="6876"/>
                  </a:lnTo>
                  <a:lnTo>
                    <a:pt x="131064" y="0"/>
                  </a:lnTo>
                  <a:lnTo>
                    <a:pt x="172492" y="6876"/>
                  </a:lnTo>
                  <a:lnTo>
                    <a:pt x="208471" y="26023"/>
                  </a:lnTo>
                  <a:lnTo>
                    <a:pt x="236841" y="55220"/>
                  </a:lnTo>
                  <a:lnTo>
                    <a:pt x="255446" y="92244"/>
                  </a:lnTo>
                  <a:lnTo>
                    <a:pt x="262128" y="134874"/>
                  </a:lnTo>
                  <a:lnTo>
                    <a:pt x="255446" y="177503"/>
                  </a:lnTo>
                  <a:lnTo>
                    <a:pt x="236841" y="214527"/>
                  </a:lnTo>
                  <a:lnTo>
                    <a:pt x="208471" y="243724"/>
                  </a:lnTo>
                  <a:lnTo>
                    <a:pt x="172492" y="262871"/>
                  </a:lnTo>
                  <a:lnTo>
                    <a:pt x="131064" y="269748"/>
                  </a:lnTo>
                  <a:lnTo>
                    <a:pt x="89635" y="262871"/>
                  </a:lnTo>
                  <a:lnTo>
                    <a:pt x="53656" y="243724"/>
                  </a:lnTo>
                  <a:lnTo>
                    <a:pt x="25286" y="214527"/>
                  </a:lnTo>
                  <a:lnTo>
                    <a:pt x="6681" y="177503"/>
                  </a:lnTo>
                  <a:lnTo>
                    <a:pt x="0" y="1348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52BAB522-A466-4600-8EB0-B4438126115A}"/>
                </a:ext>
              </a:extLst>
            </p:cNvPr>
            <p:cNvSpPr/>
            <p:nvPr/>
          </p:nvSpPr>
          <p:spPr>
            <a:xfrm>
              <a:off x="3112740" y="2577465"/>
              <a:ext cx="175317" cy="1836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D8F67780-7925-47A2-8711-4CB046677A89}"/>
                </a:ext>
              </a:extLst>
            </p:cNvPr>
            <p:cNvSpPr/>
            <p:nvPr/>
          </p:nvSpPr>
          <p:spPr>
            <a:xfrm>
              <a:off x="2064257" y="2465070"/>
              <a:ext cx="1430020" cy="1270"/>
            </a:xfrm>
            <a:custGeom>
              <a:avLst/>
              <a:gdLst/>
              <a:ahLst/>
              <a:cxnLst/>
              <a:rect l="l" t="t" r="r" b="b"/>
              <a:pathLst>
                <a:path w="1430020" h="1269">
                  <a:moveTo>
                    <a:pt x="0" y="0"/>
                  </a:moveTo>
                  <a:lnTo>
                    <a:pt x="1429448" y="1270"/>
                  </a:lnTo>
                </a:path>
              </a:pathLst>
            </a:custGeom>
            <a:ln w="380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CDDB9FD-333E-45D0-99DF-B68A2C217D60}"/>
                </a:ext>
              </a:extLst>
            </p:cNvPr>
            <p:cNvSpPr/>
            <p:nvPr/>
          </p:nvSpPr>
          <p:spPr>
            <a:xfrm>
              <a:off x="3474605" y="2409177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101" y="0"/>
                  </a:moveTo>
                  <a:lnTo>
                    <a:pt x="0" y="114300"/>
                  </a:lnTo>
                  <a:lnTo>
                    <a:pt x="114350" y="5725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>
            <a:extLst>
              <a:ext uri="{FF2B5EF4-FFF2-40B4-BE49-F238E27FC236}">
                <a16:creationId xmlns:a16="http://schemas.microsoft.com/office/drawing/2014/main" id="{90E83CEF-2AA4-4B1E-9BC6-A20096698D1F}"/>
              </a:ext>
            </a:extLst>
          </p:cNvPr>
          <p:cNvSpPr/>
          <p:nvPr/>
        </p:nvSpPr>
        <p:spPr>
          <a:xfrm>
            <a:off x="5446014" y="1384553"/>
            <a:ext cx="1454150" cy="1790700"/>
          </a:xfrm>
          <a:custGeom>
            <a:avLst/>
            <a:gdLst/>
            <a:ahLst/>
            <a:cxnLst/>
            <a:rect l="l" t="t" r="r" b="b"/>
            <a:pathLst>
              <a:path w="1454150" h="1790700">
                <a:moveTo>
                  <a:pt x="0" y="0"/>
                </a:moveTo>
                <a:lnTo>
                  <a:pt x="1453895" y="0"/>
                </a:lnTo>
                <a:lnTo>
                  <a:pt x="1453895" y="1790700"/>
                </a:lnTo>
                <a:lnTo>
                  <a:pt x="0" y="1790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11085C4-4CA5-48D5-B039-6BC23EAC1251}"/>
              </a:ext>
            </a:extLst>
          </p:cNvPr>
          <p:cNvSpPr txBox="1"/>
          <p:nvPr/>
        </p:nvSpPr>
        <p:spPr>
          <a:xfrm>
            <a:off x="6977836" y="1893328"/>
            <a:ext cx="20218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Out-of-scope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: GPU </a:t>
            </a:r>
            <a:r>
              <a:rPr sz="1800" b="1" spc="-10" dirty="0">
                <a:latin typeface="Carlito"/>
                <a:cs typeface="Carlito"/>
              </a:rPr>
              <a:t>Physical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Attack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8D289E7-76E1-4340-98CD-8CE450EE4B85}"/>
              </a:ext>
            </a:extLst>
          </p:cNvPr>
          <p:cNvSpPr/>
          <p:nvPr/>
        </p:nvSpPr>
        <p:spPr>
          <a:xfrm>
            <a:off x="723900" y="4831079"/>
            <a:ext cx="1178560" cy="563880"/>
          </a:xfrm>
          <a:custGeom>
            <a:avLst/>
            <a:gdLst/>
            <a:ahLst/>
            <a:cxnLst/>
            <a:rect l="l" t="t" r="r" b="b"/>
            <a:pathLst>
              <a:path w="1178560" h="563879">
                <a:moveTo>
                  <a:pt x="1178052" y="0"/>
                </a:moveTo>
                <a:lnTo>
                  <a:pt x="0" y="0"/>
                </a:lnTo>
                <a:lnTo>
                  <a:pt x="0" y="563880"/>
                </a:lnTo>
                <a:lnTo>
                  <a:pt x="1178052" y="563880"/>
                </a:lnTo>
                <a:lnTo>
                  <a:pt x="117805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3D3CCE9-489C-4D35-9EF3-9DD4E02D9351}"/>
              </a:ext>
            </a:extLst>
          </p:cNvPr>
          <p:cNvSpPr txBox="1"/>
          <p:nvPr/>
        </p:nvSpPr>
        <p:spPr>
          <a:xfrm>
            <a:off x="924863" y="4874298"/>
            <a:ext cx="773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b="1" spc="5" dirty="0">
                <a:solidFill>
                  <a:srgbClr val="FFFFFF"/>
                </a:solidFill>
                <a:latin typeface="Carlito"/>
                <a:cs typeface="Carlito"/>
              </a:rPr>
              <a:t>tr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st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807A8573-FB56-44AE-B12A-D9ED10DD9BD7}"/>
              </a:ext>
            </a:extLst>
          </p:cNvPr>
          <p:cNvSpPr txBox="1"/>
          <p:nvPr/>
        </p:nvSpPr>
        <p:spPr>
          <a:xfrm>
            <a:off x="804505" y="5087732"/>
            <a:ext cx="101409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Device</a:t>
            </a:r>
            <a:r>
              <a:rPr sz="1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Driver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1946AF3-5078-4361-9000-69C77C0E6E90}"/>
              </a:ext>
            </a:extLst>
          </p:cNvPr>
          <p:cNvSpPr/>
          <p:nvPr/>
        </p:nvSpPr>
        <p:spPr>
          <a:xfrm>
            <a:off x="3686555" y="4706111"/>
            <a:ext cx="1205865" cy="814069"/>
          </a:xfrm>
          <a:custGeom>
            <a:avLst/>
            <a:gdLst/>
            <a:ahLst/>
            <a:cxnLst/>
            <a:rect l="l" t="t" r="r" b="b"/>
            <a:pathLst>
              <a:path w="1205864" h="814070">
                <a:moveTo>
                  <a:pt x="1205484" y="0"/>
                </a:moveTo>
                <a:lnTo>
                  <a:pt x="0" y="0"/>
                </a:lnTo>
                <a:lnTo>
                  <a:pt x="0" y="813816"/>
                </a:lnTo>
                <a:lnTo>
                  <a:pt x="1205484" y="813816"/>
                </a:lnTo>
                <a:lnTo>
                  <a:pt x="120548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B802656-9195-4681-BF82-2D86BE3A7E59}"/>
              </a:ext>
            </a:extLst>
          </p:cNvPr>
          <p:cNvSpPr txBox="1"/>
          <p:nvPr/>
        </p:nvSpPr>
        <p:spPr>
          <a:xfrm>
            <a:off x="3686555" y="4706111"/>
            <a:ext cx="1205865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Trusted</a:t>
            </a:r>
            <a:endParaRPr sz="1800">
              <a:latin typeface="Carlito"/>
              <a:cs typeface="Carlito"/>
            </a:endParaRPr>
          </a:p>
          <a:p>
            <a:pPr marL="113664" marR="109220"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mma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Processor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4" name="object 34">
            <a:extLst>
              <a:ext uri="{FF2B5EF4-FFF2-40B4-BE49-F238E27FC236}">
                <a16:creationId xmlns:a16="http://schemas.microsoft.com/office/drawing/2014/main" id="{88E0C386-7A80-454B-8FB5-8921896FE82F}"/>
              </a:ext>
            </a:extLst>
          </p:cNvPr>
          <p:cNvGrpSpPr/>
          <p:nvPr/>
        </p:nvGrpSpPr>
        <p:grpSpPr>
          <a:xfrm>
            <a:off x="1883664" y="5056632"/>
            <a:ext cx="1804035" cy="114300"/>
            <a:chOff x="1883664" y="5056632"/>
            <a:chExt cx="1804035" cy="114300"/>
          </a:xfrm>
        </p:grpSpPr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379C61CB-C72B-475D-B23B-AFB5B3E67CC6}"/>
                </a:ext>
              </a:extLst>
            </p:cNvPr>
            <p:cNvSpPr/>
            <p:nvPr/>
          </p:nvSpPr>
          <p:spPr>
            <a:xfrm>
              <a:off x="1902714" y="5113782"/>
              <a:ext cx="1689735" cy="0"/>
            </a:xfrm>
            <a:custGeom>
              <a:avLst/>
              <a:gdLst/>
              <a:ahLst/>
              <a:cxnLst/>
              <a:rect l="l" t="t" r="r" b="b"/>
              <a:pathLst>
                <a:path w="1689735">
                  <a:moveTo>
                    <a:pt x="0" y="0"/>
                  </a:moveTo>
                  <a:lnTo>
                    <a:pt x="1689531" y="0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F09D2F7C-193F-4F0A-A5E5-5795C33D7482}"/>
                </a:ext>
              </a:extLst>
            </p:cNvPr>
            <p:cNvSpPr/>
            <p:nvPr/>
          </p:nvSpPr>
          <p:spPr>
            <a:xfrm>
              <a:off x="3573195" y="505663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1C0A46C5-2A45-4E92-952F-750CC2EA35D7}"/>
              </a:ext>
            </a:extLst>
          </p:cNvPr>
          <p:cNvSpPr txBox="1"/>
          <p:nvPr/>
        </p:nvSpPr>
        <p:spPr>
          <a:xfrm>
            <a:off x="6047232" y="5157215"/>
            <a:ext cx="1724025" cy="47561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70"/>
              </a:lnSpc>
            </a:pPr>
            <a:r>
              <a:rPr sz="1600" spc="-10" dirty="0">
                <a:latin typeface="Carlito"/>
                <a:cs typeface="Carlito"/>
              </a:rPr>
              <a:t>Unprotected</a:t>
            </a:r>
            <a:endParaRPr sz="1600">
              <a:latin typeface="Carlito"/>
              <a:cs typeface="Carlito"/>
            </a:endParaRPr>
          </a:p>
          <a:p>
            <a:pPr marL="43180" algn="ctr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Memory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Region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8" name="object 38">
            <a:extLst>
              <a:ext uri="{FF2B5EF4-FFF2-40B4-BE49-F238E27FC236}">
                <a16:creationId xmlns:a16="http://schemas.microsoft.com/office/drawing/2014/main" id="{A77E8951-4AB4-408A-B6A4-A5F755845FF6}"/>
              </a:ext>
            </a:extLst>
          </p:cNvPr>
          <p:cNvGrpSpPr/>
          <p:nvPr/>
        </p:nvGrpSpPr>
        <p:grpSpPr>
          <a:xfrm>
            <a:off x="4873752" y="4613147"/>
            <a:ext cx="2897505" cy="840105"/>
            <a:chOff x="4873752" y="4613147"/>
            <a:chExt cx="2897505" cy="840105"/>
          </a:xfrm>
        </p:grpSpPr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DD1812C0-7A82-4804-B4AF-B6931945FF91}"/>
                </a:ext>
              </a:extLst>
            </p:cNvPr>
            <p:cNvSpPr/>
            <p:nvPr/>
          </p:nvSpPr>
          <p:spPr>
            <a:xfrm>
              <a:off x="4892802" y="4853177"/>
              <a:ext cx="1060450" cy="260985"/>
            </a:xfrm>
            <a:custGeom>
              <a:avLst/>
              <a:gdLst/>
              <a:ahLst/>
              <a:cxnLst/>
              <a:rect l="l" t="t" r="r" b="b"/>
              <a:pathLst>
                <a:path w="1060450" h="260985">
                  <a:moveTo>
                    <a:pt x="0" y="260553"/>
                  </a:moveTo>
                  <a:lnTo>
                    <a:pt x="577672" y="260553"/>
                  </a:lnTo>
                  <a:lnTo>
                    <a:pt x="577672" y="0"/>
                  </a:lnTo>
                  <a:lnTo>
                    <a:pt x="1060094" y="0"/>
                  </a:lnTo>
                </a:path>
              </a:pathLst>
            </a:custGeom>
            <a:ln w="3809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DCC7F87F-529B-4772-9D57-3E138F0C513E}"/>
                </a:ext>
              </a:extLst>
            </p:cNvPr>
            <p:cNvSpPr/>
            <p:nvPr/>
          </p:nvSpPr>
          <p:spPr>
            <a:xfrm>
              <a:off x="5933846" y="479602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BD8BEBA0-E741-4343-9750-2F368093B470}"/>
                </a:ext>
              </a:extLst>
            </p:cNvPr>
            <p:cNvSpPr/>
            <p:nvPr/>
          </p:nvSpPr>
          <p:spPr>
            <a:xfrm>
              <a:off x="4892802" y="5113781"/>
              <a:ext cx="1060450" cy="281940"/>
            </a:xfrm>
            <a:custGeom>
              <a:avLst/>
              <a:gdLst/>
              <a:ahLst/>
              <a:cxnLst/>
              <a:rect l="l" t="t" r="r" b="b"/>
              <a:pathLst>
                <a:path w="1060450" h="281939">
                  <a:moveTo>
                    <a:pt x="0" y="0"/>
                  </a:moveTo>
                  <a:lnTo>
                    <a:pt x="577672" y="0"/>
                  </a:lnTo>
                  <a:lnTo>
                    <a:pt x="577672" y="281863"/>
                  </a:lnTo>
                  <a:lnTo>
                    <a:pt x="1060094" y="2818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EC820816-BC02-430A-BE4B-6F4476C9686E}"/>
                </a:ext>
              </a:extLst>
            </p:cNvPr>
            <p:cNvSpPr/>
            <p:nvPr/>
          </p:nvSpPr>
          <p:spPr>
            <a:xfrm>
              <a:off x="5933846" y="533849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781F85E4-9581-472F-9EC3-A5F1CDEBA929}"/>
                </a:ext>
              </a:extLst>
            </p:cNvPr>
            <p:cNvSpPr/>
            <p:nvPr/>
          </p:nvSpPr>
          <p:spPr>
            <a:xfrm>
              <a:off x="6047232" y="4613147"/>
              <a:ext cx="1724025" cy="477520"/>
            </a:xfrm>
            <a:custGeom>
              <a:avLst/>
              <a:gdLst/>
              <a:ahLst/>
              <a:cxnLst/>
              <a:rect l="l" t="t" r="r" b="b"/>
              <a:pathLst>
                <a:path w="1724025" h="477520">
                  <a:moveTo>
                    <a:pt x="1723643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723643" y="477012"/>
                  </a:lnTo>
                  <a:lnTo>
                    <a:pt x="172364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>
            <a:extLst>
              <a:ext uri="{FF2B5EF4-FFF2-40B4-BE49-F238E27FC236}">
                <a16:creationId xmlns:a16="http://schemas.microsoft.com/office/drawing/2014/main" id="{19AB47D6-F93E-4C36-BCA4-0779FBA6E9F3}"/>
              </a:ext>
            </a:extLst>
          </p:cNvPr>
          <p:cNvSpPr txBox="1"/>
          <p:nvPr/>
        </p:nvSpPr>
        <p:spPr>
          <a:xfrm>
            <a:off x="6047232" y="4613147"/>
            <a:ext cx="172402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0"/>
              </a:lnSpc>
            </a:pP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Protected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Memory</a:t>
            </a:r>
            <a:r>
              <a:rPr sz="16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Region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5" name="object 45">
            <a:extLst>
              <a:ext uri="{FF2B5EF4-FFF2-40B4-BE49-F238E27FC236}">
                <a16:creationId xmlns:a16="http://schemas.microsoft.com/office/drawing/2014/main" id="{72BAF2CF-F374-44A7-BB0F-D43167C2CD11}"/>
              </a:ext>
            </a:extLst>
          </p:cNvPr>
          <p:cNvGrpSpPr/>
          <p:nvPr/>
        </p:nvGrpSpPr>
        <p:grpSpPr>
          <a:xfrm>
            <a:off x="1293875" y="4126738"/>
            <a:ext cx="5673090" cy="723265"/>
            <a:chOff x="1293875" y="4126738"/>
            <a:chExt cx="5673090" cy="723265"/>
          </a:xfrm>
        </p:grpSpPr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F9A97822-8783-4EE3-9FA8-0E664851A5B2}"/>
                </a:ext>
              </a:extLst>
            </p:cNvPr>
            <p:cNvSpPr/>
            <p:nvPr/>
          </p:nvSpPr>
          <p:spPr>
            <a:xfrm>
              <a:off x="1312925" y="4232910"/>
              <a:ext cx="5596890" cy="598170"/>
            </a:xfrm>
            <a:custGeom>
              <a:avLst/>
              <a:gdLst/>
              <a:ahLst/>
              <a:cxnLst/>
              <a:rect l="l" t="t" r="r" b="b"/>
              <a:pathLst>
                <a:path w="5596890" h="598170">
                  <a:moveTo>
                    <a:pt x="0" y="597877"/>
                  </a:moveTo>
                  <a:lnTo>
                    <a:pt x="0" y="0"/>
                  </a:lnTo>
                  <a:lnTo>
                    <a:pt x="5596636" y="0"/>
                  </a:lnTo>
                  <a:lnTo>
                    <a:pt x="5596636" y="2857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1FDCC598-EA6E-41B6-9FDE-106E810C08DF}"/>
                </a:ext>
              </a:extLst>
            </p:cNvPr>
            <p:cNvSpPr/>
            <p:nvPr/>
          </p:nvSpPr>
          <p:spPr>
            <a:xfrm>
              <a:off x="6852399" y="449961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A3CCF950-6688-40D6-9932-8BE69602BBB9}"/>
                </a:ext>
              </a:extLst>
            </p:cNvPr>
            <p:cNvSpPr/>
            <p:nvPr/>
          </p:nvSpPr>
          <p:spPr>
            <a:xfrm>
              <a:off x="6251447" y="4133088"/>
              <a:ext cx="273050" cy="264160"/>
            </a:xfrm>
            <a:custGeom>
              <a:avLst/>
              <a:gdLst/>
              <a:ahLst/>
              <a:cxnLst/>
              <a:rect l="l" t="t" r="r" b="b"/>
              <a:pathLst>
                <a:path w="273050" h="264160">
                  <a:moveTo>
                    <a:pt x="136398" y="0"/>
                  </a:moveTo>
                  <a:lnTo>
                    <a:pt x="93283" y="6720"/>
                  </a:lnTo>
                  <a:lnTo>
                    <a:pt x="55840" y="25433"/>
                  </a:lnTo>
                  <a:lnTo>
                    <a:pt x="26315" y="53969"/>
                  </a:lnTo>
                  <a:lnTo>
                    <a:pt x="6953" y="90157"/>
                  </a:lnTo>
                  <a:lnTo>
                    <a:pt x="0" y="131825"/>
                  </a:lnTo>
                  <a:lnTo>
                    <a:pt x="6953" y="173494"/>
                  </a:lnTo>
                  <a:lnTo>
                    <a:pt x="26315" y="209682"/>
                  </a:lnTo>
                  <a:lnTo>
                    <a:pt x="55840" y="238218"/>
                  </a:lnTo>
                  <a:lnTo>
                    <a:pt x="93283" y="256931"/>
                  </a:lnTo>
                  <a:lnTo>
                    <a:pt x="136398" y="263652"/>
                  </a:lnTo>
                  <a:lnTo>
                    <a:pt x="179512" y="256931"/>
                  </a:lnTo>
                  <a:lnTo>
                    <a:pt x="216955" y="238218"/>
                  </a:lnTo>
                  <a:lnTo>
                    <a:pt x="241788" y="214217"/>
                  </a:lnTo>
                  <a:lnTo>
                    <a:pt x="135904" y="214217"/>
                  </a:lnTo>
                  <a:lnTo>
                    <a:pt x="114514" y="211570"/>
                  </a:lnTo>
                  <a:lnTo>
                    <a:pt x="94183" y="203860"/>
                  </a:lnTo>
                  <a:lnTo>
                    <a:pt x="67908" y="182627"/>
                  </a:lnTo>
                  <a:lnTo>
                    <a:pt x="52790" y="154476"/>
                  </a:lnTo>
                  <a:lnTo>
                    <a:pt x="49916" y="123011"/>
                  </a:lnTo>
                  <a:lnTo>
                    <a:pt x="60375" y="91833"/>
                  </a:lnTo>
                  <a:lnTo>
                    <a:pt x="128953" y="91833"/>
                  </a:lnTo>
                  <a:lnTo>
                    <a:pt x="95046" y="59347"/>
                  </a:lnTo>
                  <a:lnTo>
                    <a:pt x="115470" y="51854"/>
                  </a:lnTo>
                  <a:lnTo>
                    <a:pt x="136891" y="49434"/>
                  </a:lnTo>
                  <a:lnTo>
                    <a:pt x="241788" y="49434"/>
                  </a:lnTo>
                  <a:lnTo>
                    <a:pt x="216955" y="25433"/>
                  </a:lnTo>
                  <a:lnTo>
                    <a:pt x="179512" y="6720"/>
                  </a:lnTo>
                  <a:lnTo>
                    <a:pt x="136398" y="0"/>
                  </a:lnTo>
                  <a:close/>
                </a:path>
                <a:path w="273050" h="264160">
                  <a:moveTo>
                    <a:pt x="128953" y="91833"/>
                  </a:moveTo>
                  <a:lnTo>
                    <a:pt x="60375" y="91833"/>
                  </a:lnTo>
                  <a:lnTo>
                    <a:pt x="177749" y="204304"/>
                  </a:lnTo>
                  <a:lnTo>
                    <a:pt x="157325" y="211797"/>
                  </a:lnTo>
                  <a:lnTo>
                    <a:pt x="135904" y="214217"/>
                  </a:lnTo>
                  <a:lnTo>
                    <a:pt x="241788" y="214217"/>
                  </a:lnTo>
                  <a:lnTo>
                    <a:pt x="246480" y="209682"/>
                  </a:lnTo>
                  <a:lnTo>
                    <a:pt x="265842" y="173494"/>
                  </a:lnTo>
                  <a:lnTo>
                    <a:pt x="266122" y="171818"/>
                  </a:lnTo>
                  <a:lnTo>
                    <a:pt x="212432" y="171818"/>
                  </a:lnTo>
                  <a:lnTo>
                    <a:pt x="128953" y="91833"/>
                  </a:lnTo>
                  <a:close/>
                </a:path>
                <a:path w="273050" h="264160">
                  <a:moveTo>
                    <a:pt x="241788" y="49434"/>
                  </a:moveTo>
                  <a:lnTo>
                    <a:pt x="136891" y="49434"/>
                  </a:lnTo>
                  <a:lnTo>
                    <a:pt x="158281" y="52081"/>
                  </a:lnTo>
                  <a:lnTo>
                    <a:pt x="178612" y="59791"/>
                  </a:lnTo>
                  <a:lnTo>
                    <a:pt x="204887" y="81024"/>
                  </a:lnTo>
                  <a:lnTo>
                    <a:pt x="220006" y="109175"/>
                  </a:lnTo>
                  <a:lnTo>
                    <a:pt x="222884" y="140640"/>
                  </a:lnTo>
                  <a:lnTo>
                    <a:pt x="212432" y="171818"/>
                  </a:lnTo>
                  <a:lnTo>
                    <a:pt x="266122" y="171818"/>
                  </a:lnTo>
                  <a:lnTo>
                    <a:pt x="272796" y="131825"/>
                  </a:lnTo>
                  <a:lnTo>
                    <a:pt x="265842" y="90157"/>
                  </a:lnTo>
                  <a:lnTo>
                    <a:pt x="246480" y="53969"/>
                  </a:lnTo>
                  <a:lnTo>
                    <a:pt x="241788" y="4943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FBA6C63E-3784-4934-910C-26C82CDCD587}"/>
                </a:ext>
              </a:extLst>
            </p:cNvPr>
            <p:cNvSpPr/>
            <p:nvPr/>
          </p:nvSpPr>
          <p:spPr>
            <a:xfrm>
              <a:off x="6251447" y="4133088"/>
              <a:ext cx="273050" cy="264160"/>
            </a:xfrm>
            <a:custGeom>
              <a:avLst/>
              <a:gdLst/>
              <a:ahLst/>
              <a:cxnLst/>
              <a:rect l="l" t="t" r="r" b="b"/>
              <a:pathLst>
                <a:path w="273050" h="264160">
                  <a:moveTo>
                    <a:pt x="0" y="131825"/>
                  </a:moveTo>
                  <a:lnTo>
                    <a:pt x="6953" y="90157"/>
                  </a:lnTo>
                  <a:lnTo>
                    <a:pt x="26315" y="53969"/>
                  </a:lnTo>
                  <a:lnTo>
                    <a:pt x="55840" y="25433"/>
                  </a:lnTo>
                  <a:lnTo>
                    <a:pt x="93283" y="6720"/>
                  </a:lnTo>
                  <a:lnTo>
                    <a:pt x="136398" y="0"/>
                  </a:lnTo>
                  <a:lnTo>
                    <a:pt x="179512" y="6720"/>
                  </a:lnTo>
                  <a:lnTo>
                    <a:pt x="216955" y="25433"/>
                  </a:lnTo>
                  <a:lnTo>
                    <a:pt x="246480" y="53969"/>
                  </a:lnTo>
                  <a:lnTo>
                    <a:pt x="265842" y="90157"/>
                  </a:lnTo>
                  <a:lnTo>
                    <a:pt x="272796" y="131825"/>
                  </a:lnTo>
                  <a:lnTo>
                    <a:pt x="265842" y="173494"/>
                  </a:lnTo>
                  <a:lnTo>
                    <a:pt x="246480" y="209682"/>
                  </a:lnTo>
                  <a:lnTo>
                    <a:pt x="216955" y="238218"/>
                  </a:lnTo>
                  <a:lnTo>
                    <a:pt x="179512" y="256931"/>
                  </a:lnTo>
                  <a:lnTo>
                    <a:pt x="136398" y="263652"/>
                  </a:lnTo>
                  <a:lnTo>
                    <a:pt x="93283" y="256931"/>
                  </a:lnTo>
                  <a:lnTo>
                    <a:pt x="55840" y="238218"/>
                  </a:lnTo>
                  <a:lnTo>
                    <a:pt x="26315" y="209682"/>
                  </a:lnTo>
                  <a:lnTo>
                    <a:pt x="6953" y="173494"/>
                  </a:lnTo>
                  <a:lnTo>
                    <a:pt x="0" y="13182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46BBED69-A3EE-4B3C-9116-5BFD0954D75B}"/>
                </a:ext>
              </a:extLst>
            </p:cNvPr>
            <p:cNvSpPr/>
            <p:nvPr/>
          </p:nvSpPr>
          <p:spPr>
            <a:xfrm>
              <a:off x="6295268" y="4176426"/>
              <a:ext cx="185159" cy="176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>
            <a:extLst>
              <a:ext uri="{FF2B5EF4-FFF2-40B4-BE49-F238E27FC236}">
                <a16:creationId xmlns:a16="http://schemas.microsoft.com/office/drawing/2014/main" id="{B8E90A4A-8491-4899-9B37-0882BD76AF8F}"/>
              </a:ext>
            </a:extLst>
          </p:cNvPr>
          <p:cNvSpPr txBox="1"/>
          <p:nvPr/>
        </p:nvSpPr>
        <p:spPr>
          <a:xfrm>
            <a:off x="247750" y="3477747"/>
            <a:ext cx="7510780" cy="65979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latin typeface="Arial"/>
                <a:cs typeface="Arial"/>
              </a:rPr>
              <a:t>Graviton</a:t>
            </a:r>
            <a:r>
              <a:rPr sz="2200" b="1" spc="5" dirty="0">
                <a:latin typeface="Arial"/>
                <a:cs typeface="Arial"/>
              </a:rPr>
              <a:t>: </a:t>
            </a:r>
            <a:r>
              <a:rPr lang="zh-CN" altLang="en-US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改变</a:t>
            </a:r>
            <a:r>
              <a:rPr lang="en-US" altLang="zh-CN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GPU</a:t>
            </a:r>
            <a:r>
              <a:rPr lang="zh-CN" altLang="en-US" sz="2200" spc="-55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硬件</a:t>
            </a:r>
            <a:endParaRPr lang="en-US" altLang="zh-CN" sz="2200" spc="-55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240665" algn="l"/>
                <a:tab pos="241300" algn="l"/>
              </a:tabLst>
            </a:pPr>
            <a:r>
              <a:rPr lang="zh-CN" altLang="en-US" sz="16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         </a:t>
            </a:r>
            <a:r>
              <a:rPr lang="en-US" altLang="zh-CN" sz="16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GPU</a:t>
            </a:r>
            <a:r>
              <a:rPr lang="zh-CN" altLang="en-US" sz="16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管理操作：</a:t>
            </a:r>
            <a:r>
              <a:rPr lang="en-US" altLang="zh-CN" sz="16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CPU</a:t>
            </a:r>
            <a:r>
              <a:rPr lang="zh-CN" altLang="en-US" sz="16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端驱动程序</a:t>
            </a:r>
            <a:r>
              <a:rPr lang="en-US" altLang="zh-CN" sz="16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 -&gt; GPU</a:t>
            </a:r>
            <a:r>
              <a:rPr lang="zh-CN" altLang="en-US" sz="1600" spc="-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rlito"/>
              </a:rPr>
              <a:t>端命令处理单元</a:t>
            </a:r>
            <a:endParaRPr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arlito"/>
            </a:endParaRPr>
          </a:p>
        </p:txBody>
      </p:sp>
      <p:grpSp>
        <p:nvGrpSpPr>
          <p:cNvPr id="52" name="object 52">
            <a:extLst>
              <a:ext uri="{FF2B5EF4-FFF2-40B4-BE49-F238E27FC236}">
                <a16:creationId xmlns:a16="http://schemas.microsoft.com/office/drawing/2014/main" id="{E0253358-F906-4CD8-8960-8071DEB9C4A8}"/>
              </a:ext>
            </a:extLst>
          </p:cNvPr>
          <p:cNvGrpSpPr/>
          <p:nvPr/>
        </p:nvGrpSpPr>
        <p:grpSpPr>
          <a:xfrm>
            <a:off x="1973579" y="4495672"/>
            <a:ext cx="5927090" cy="1227455"/>
            <a:chOff x="1973579" y="4495672"/>
            <a:chExt cx="5927090" cy="1227455"/>
          </a:xfrm>
        </p:grpSpPr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71ECA927-2921-4E63-8B05-23873044BB70}"/>
                </a:ext>
              </a:extLst>
            </p:cNvPr>
            <p:cNvSpPr/>
            <p:nvPr/>
          </p:nvSpPr>
          <p:spPr>
            <a:xfrm>
              <a:off x="5933694" y="4510277"/>
              <a:ext cx="1952625" cy="1198245"/>
            </a:xfrm>
            <a:custGeom>
              <a:avLst/>
              <a:gdLst/>
              <a:ahLst/>
              <a:cxnLst/>
              <a:rect l="l" t="t" r="r" b="b"/>
              <a:pathLst>
                <a:path w="1952625" h="1198245">
                  <a:moveTo>
                    <a:pt x="0" y="0"/>
                  </a:moveTo>
                  <a:lnTo>
                    <a:pt x="1952244" y="0"/>
                  </a:lnTo>
                  <a:lnTo>
                    <a:pt x="1952244" y="1197864"/>
                  </a:lnTo>
                  <a:lnTo>
                    <a:pt x="0" y="1197864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D38A0BB7-7D77-4476-8741-B88600D63898}"/>
                </a:ext>
              </a:extLst>
            </p:cNvPr>
            <p:cNvSpPr/>
            <p:nvPr/>
          </p:nvSpPr>
          <p:spPr>
            <a:xfrm>
              <a:off x="1973580" y="4725923"/>
              <a:ext cx="1272540" cy="312420"/>
            </a:xfrm>
            <a:custGeom>
              <a:avLst/>
              <a:gdLst/>
              <a:ahLst/>
              <a:cxnLst/>
              <a:rect l="l" t="t" r="r" b="b"/>
              <a:pathLst>
                <a:path w="1272539" h="312420">
                  <a:moveTo>
                    <a:pt x="608076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608076" y="312420"/>
                  </a:lnTo>
                  <a:lnTo>
                    <a:pt x="608076" y="0"/>
                  </a:lnTo>
                  <a:close/>
                </a:path>
                <a:path w="1272539" h="312420">
                  <a:moveTo>
                    <a:pt x="1272540" y="0"/>
                  </a:moveTo>
                  <a:lnTo>
                    <a:pt x="664464" y="0"/>
                  </a:lnTo>
                  <a:lnTo>
                    <a:pt x="664464" y="312420"/>
                  </a:lnTo>
                  <a:lnTo>
                    <a:pt x="1272540" y="312420"/>
                  </a:lnTo>
                  <a:lnTo>
                    <a:pt x="127254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>
            <a:extLst>
              <a:ext uri="{FF2B5EF4-FFF2-40B4-BE49-F238E27FC236}">
                <a16:creationId xmlns:a16="http://schemas.microsoft.com/office/drawing/2014/main" id="{C4C83714-0346-48BA-A06C-67B242420FC9}"/>
              </a:ext>
            </a:extLst>
          </p:cNvPr>
          <p:cNvSpPr txBox="1"/>
          <p:nvPr/>
        </p:nvSpPr>
        <p:spPr>
          <a:xfrm>
            <a:off x="2010384" y="4598365"/>
            <a:ext cx="1322070" cy="78486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170"/>
              </a:spcBef>
              <a:tabLst>
                <a:tab pos="727075" algn="l"/>
              </a:tabLst>
            </a:pPr>
            <a:r>
              <a:rPr sz="1600" spc="-10" dirty="0">
                <a:latin typeface="Carlito"/>
                <a:cs typeface="Carlito"/>
              </a:rPr>
              <a:t>Data	</a:t>
            </a:r>
            <a:r>
              <a:rPr sz="1600" spc="-5" dirty="0">
                <a:latin typeface="Carlito"/>
                <a:cs typeface="Carlito"/>
              </a:rPr>
              <a:t>CMD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b="1" spc="-10" dirty="0">
                <a:latin typeface="Carlito"/>
                <a:cs typeface="Carlito"/>
              </a:rPr>
              <a:t>Secure</a:t>
            </a:r>
            <a:r>
              <a:rPr sz="1600" b="1" spc="-1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Channel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56" name="object 56">
            <a:extLst>
              <a:ext uri="{FF2B5EF4-FFF2-40B4-BE49-F238E27FC236}">
                <a16:creationId xmlns:a16="http://schemas.microsoft.com/office/drawing/2014/main" id="{4BC64C41-2985-4D8F-BF04-682626B8856E}"/>
              </a:ext>
            </a:extLst>
          </p:cNvPr>
          <p:cNvGrpSpPr/>
          <p:nvPr/>
        </p:nvGrpSpPr>
        <p:grpSpPr>
          <a:xfrm>
            <a:off x="2144267" y="4386071"/>
            <a:ext cx="5962015" cy="1699260"/>
            <a:chOff x="2144267" y="4386071"/>
            <a:chExt cx="5962015" cy="1699260"/>
          </a:xfrm>
        </p:grpSpPr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74A48A3C-C015-40CF-BA39-07F419C921D3}"/>
                </a:ext>
              </a:extLst>
            </p:cNvPr>
            <p:cNvSpPr/>
            <p:nvPr/>
          </p:nvSpPr>
          <p:spPr>
            <a:xfrm>
              <a:off x="2144267" y="4520183"/>
              <a:ext cx="298704" cy="298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56BE21BB-D3E9-4CAB-98CC-21E93DF69F62}"/>
                </a:ext>
              </a:extLst>
            </p:cNvPr>
            <p:cNvSpPr/>
            <p:nvPr/>
          </p:nvSpPr>
          <p:spPr>
            <a:xfrm>
              <a:off x="2798063" y="4520183"/>
              <a:ext cx="298704" cy="298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52B45571-819F-45EB-BDFB-912D8C2501C8}"/>
                </a:ext>
              </a:extLst>
            </p:cNvPr>
            <p:cNvSpPr/>
            <p:nvPr/>
          </p:nvSpPr>
          <p:spPr>
            <a:xfrm>
              <a:off x="3406901" y="4405121"/>
              <a:ext cx="4680585" cy="1661160"/>
            </a:xfrm>
            <a:custGeom>
              <a:avLst/>
              <a:gdLst/>
              <a:ahLst/>
              <a:cxnLst/>
              <a:rect l="l" t="t" r="r" b="b"/>
              <a:pathLst>
                <a:path w="4680584" h="1661160">
                  <a:moveTo>
                    <a:pt x="0" y="0"/>
                  </a:moveTo>
                  <a:lnTo>
                    <a:pt x="4680204" y="0"/>
                  </a:lnTo>
                  <a:lnTo>
                    <a:pt x="4680204" y="1661160"/>
                  </a:lnTo>
                  <a:lnTo>
                    <a:pt x="0" y="166116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>
            <a:extLst>
              <a:ext uri="{FF2B5EF4-FFF2-40B4-BE49-F238E27FC236}">
                <a16:creationId xmlns:a16="http://schemas.microsoft.com/office/drawing/2014/main" id="{188C8A32-5B2B-4C00-ADEB-03426B0DDFD8}"/>
              </a:ext>
            </a:extLst>
          </p:cNvPr>
          <p:cNvSpPr txBox="1"/>
          <p:nvPr/>
        </p:nvSpPr>
        <p:spPr>
          <a:xfrm>
            <a:off x="5418937" y="5654686"/>
            <a:ext cx="2496820" cy="7289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Carlito"/>
                <a:cs typeface="Carlito"/>
              </a:rPr>
              <a:t>Stacked </a:t>
            </a:r>
            <a:r>
              <a:rPr sz="1800" b="1" dirty="0">
                <a:latin typeface="Carlito"/>
                <a:cs typeface="Carlito"/>
              </a:rPr>
              <a:t>GPU</a:t>
            </a:r>
            <a:r>
              <a:rPr sz="1800" b="1" spc="-9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Memory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spc="-10" dirty="0">
                <a:latin typeface="Carlito"/>
                <a:cs typeface="Carlito"/>
              </a:rPr>
              <a:t>GPU</a:t>
            </a:r>
            <a:endParaRPr sz="24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85598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9A5CDA-4DC0-4637-9F8D-7CAF9A03A811}"/>
              </a:ext>
            </a:extLst>
          </p:cNvPr>
          <p:cNvSpPr txBox="1"/>
          <p:nvPr/>
        </p:nvSpPr>
        <p:spPr>
          <a:xfrm>
            <a:off x="247750" y="4313197"/>
            <a:ext cx="7986395" cy="157607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240665" algn="l"/>
                <a:tab pos="241300" algn="l"/>
              </a:tabLst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主要贡献：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240665" algn="l"/>
                <a:tab pos="241300" algn="l"/>
              </a:tabLs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    ·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以较低的性能开销实现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GPU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内存安全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240665" algn="l"/>
                <a:tab pos="241300" algn="l"/>
              </a:tabLs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    ·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利用了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GPU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应用独特的内存更新行为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240665" algn="l"/>
                <a:tab pos="241300" algn="l"/>
              </a:tabLs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·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将平均性能开销降低到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2.9% 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240665" algn="l"/>
                <a:tab pos="2413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D18FE2-0461-48D8-BBDF-420B71CA2C58}"/>
              </a:ext>
            </a:extLst>
          </p:cNvPr>
          <p:cNvSpPr txBox="1">
            <a:spLocks/>
          </p:cNvSpPr>
          <p:nvPr/>
        </p:nvSpPr>
        <p:spPr>
          <a:xfrm>
            <a:off x="247751" y="108737"/>
            <a:ext cx="56946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-114" dirty="0">
                <a:latin typeface="宋体" panose="02010600030101010101" pitchFamily="2" charset="-122"/>
                <a:ea typeface="宋体" panose="02010600030101010101" pitchFamily="2" charset="-122"/>
              </a:rPr>
              <a:t>目标：</a:t>
            </a:r>
            <a:r>
              <a:rPr lang="en-US" altLang="zh-CN" sz="4000" spc="-114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4000" spc="-114" dirty="0">
                <a:latin typeface="宋体" panose="02010600030101010101" pitchFamily="2" charset="-122"/>
                <a:ea typeface="宋体" panose="02010600030101010101" pitchFamily="2" charset="-122"/>
              </a:rPr>
              <a:t>内存安全</a:t>
            </a:r>
            <a:endParaRPr lang="en-US" sz="4000" spc="9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EB4D419-CC1C-4BC6-AF59-A5680931CEC1}"/>
              </a:ext>
            </a:extLst>
          </p:cNvPr>
          <p:cNvSpPr txBox="1"/>
          <p:nvPr/>
        </p:nvSpPr>
        <p:spPr>
          <a:xfrm>
            <a:off x="560831" y="2424683"/>
            <a:ext cx="730250" cy="67246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45720" rIns="0" bIns="0" rtlCol="0">
            <a:spAutoFit/>
          </a:bodyPr>
          <a:lstStyle/>
          <a:p>
            <a:pPr marL="171450" marR="137795" indent="-26034">
              <a:lnSpc>
                <a:spcPct val="100000"/>
              </a:lnSpc>
              <a:spcBef>
                <a:spcPts val="36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Us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r  App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A156A467-B072-4A8B-8C7D-0A9AA943EC13}"/>
              </a:ext>
            </a:extLst>
          </p:cNvPr>
          <p:cNvGrpSpPr/>
          <p:nvPr/>
        </p:nvGrpSpPr>
        <p:grpSpPr>
          <a:xfrm>
            <a:off x="328929" y="1833117"/>
            <a:ext cx="7980045" cy="1656080"/>
            <a:chOff x="328929" y="1833117"/>
            <a:chExt cx="7980045" cy="165608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B2CBE30-CC0B-4711-945F-D80C9A78C2C9}"/>
                </a:ext>
              </a:extLst>
            </p:cNvPr>
            <p:cNvSpPr/>
            <p:nvPr/>
          </p:nvSpPr>
          <p:spPr>
            <a:xfrm>
              <a:off x="2340863" y="1839467"/>
              <a:ext cx="2729865" cy="1643380"/>
            </a:xfrm>
            <a:custGeom>
              <a:avLst/>
              <a:gdLst/>
              <a:ahLst/>
              <a:cxnLst/>
              <a:rect l="l" t="t" r="r" b="b"/>
              <a:pathLst>
                <a:path w="2729865" h="1643379">
                  <a:moveTo>
                    <a:pt x="0" y="0"/>
                  </a:moveTo>
                  <a:lnTo>
                    <a:pt x="2729484" y="0"/>
                  </a:lnTo>
                  <a:lnTo>
                    <a:pt x="2729484" y="1642872"/>
                  </a:lnTo>
                  <a:lnTo>
                    <a:pt x="0" y="164287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C8937AD-0787-4098-8EB4-73D927D23ACA}"/>
                </a:ext>
              </a:extLst>
            </p:cNvPr>
            <p:cNvSpPr/>
            <p:nvPr/>
          </p:nvSpPr>
          <p:spPr>
            <a:xfrm>
              <a:off x="6390894" y="1907285"/>
              <a:ext cx="1899285" cy="1511935"/>
            </a:xfrm>
            <a:custGeom>
              <a:avLst/>
              <a:gdLst/>
              <a:ahLst/>
              <a:cxnLst/>
              <a:rect l="l" t="t" r="r" b="b"/>
              <a:pathLst>
                <a:path w="1899284" h="1511935">
                  <a:moveTo>
                    <a:pt x="0" y="0"/>
                  </a:moveTo>
                  <a:lnTo>
                    <a:pt x="1898903" y="0"/>
                  </a:lnTo>
                  <a:lnTo>
                    <a:pt x="1898903" y="1511808"/>
                  </a:lnTo>
                  <a:lnTo>
                    <a:pt x="0" y="151180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DED32141-EE0E-4DD8-9388-722145D7BC49}"/>
                </a:ext>
              </a:extLst>
            </p:cNvPr>
            <p:cNvSpPr/>
            <p:nvPr/>
          </p:nvSpPr>
          <p:spPr>
            <a:xfrm>
              <a:off x="335279" y="2043683"/>
              <a:ext cx="1236345" cy="1234440"/>
            </a:xfrm>
            <a:custGeom>
              <a:avLst/>
              <a:gdLst/>
              <a:ahLst/>
              <a:cxnLst/>
              <a:rect l="l" t="t" r="r" b="b"/>
              <a:pathLst>
                <a:path w="1236345" h="1234439">
                  <a:moveTo>
                    <a:pt x="0" y="0"/>
                  </a:moveTo>
                  <a:lnTo>
                    <a:pt x="1235964" y="0"/>
                  </a:lnTo>
                  <a:lnTo>
                    <a:pt x="1235964" y="1234439"/>
                  </a:lnTo>
                  <a:lnTo>
                    <a:pt x="0" y="123443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9BFA3FC4-17AE-4A05-9BA5-F9B50659F23D}"/>
              </a:ext>
            </a:extLst>
          </p:cNvPr>
          <p:cNvSpPr txBox="1"/>
          <p:nvPr/>
        </p:nvSpPr>
        <p:spPr>
          <a:xfrm>
            <a:off x="591485" y="2154859"/>
            <a:ext cx="72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n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25" dirty="0">
                <a:latin typeface="Carlito"/>
                <a:cs typeface="Carlito"/>
              </a:rPr>
              <a:t>a</a:t>
            </a:r>
            <a:r>
              <a:rPr sz="1800" spc="-10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958C00C-7430-4575-8EF6-A086F44FB9E1}"/>
              </a:ext>
            </a:extLst>
          </p:cNvPr>
          <p:cNvSpPr txBox="1"/>
          <p:nvPr/>
        </p:nvSpPr>
        <p:spPr>
          <a:xfrm>
            <a:off x="771851" y="1737893"/>
            <a:ext cx="41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</a:t>
            </a: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U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D1E89A1-C99E-4C3C-B701-D89D13A9B016}"/>
              </a:ext>
            </a:extLst>
          </p:cNvPr>
          <p:cNvSpPr txBox="1"/>
          <p:nvPr/>
        </p:nvSpPr>
        <p:spPr>
          <a:xfrm>
            <a:off x="3434812" y="1568272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G</a:t>
            </a: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U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061BFAF-5A2B-4E1D-9E35-8ADF8CED8562}"/>
              </a:ext>
            </a:extLst>
          </p:cNvPr>
          <p:cNvSpPr txBox="1"/>
          <p:nvPr/>
        </p:nvSpPr>
        <p:spPr>
          <a:xfrm>
            <a:off x="3974591" y="1973579"/>
            <a:ext cx="1005840" cy="5353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989"/>
              </a:lnSpc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Crypto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Engine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9AFB227-59F3-46F5-BFCC-7422A0A048C1}"/>
              </a:ext>
            </a:extLst>
          </p:cNvPr>
          <p:cNvSpPr txBox="1"/>
          <p:nvPr/>
        </p:nvSpPr>
        <p:spPr>
          <a:xfrm>
            <a:off x="3974591" y="2798064"/>
            <a:ext cx="1005840" cy="53530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985"/>
              </a:lnSpc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Integrity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Engine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3E9C841-6565-4AE9-847F-705414F81531}"/>
              </a:ext>
            </a:extLst>
          </p:cNvPr>
          <p:cNvSpPr txBox="1"/>
          <p:nvPr/>
        </p:nvSpPr>
        <p:spPr>
          <a:xfrm>
            <a:off x="5901906" y="1502409"/>
            <a:ext cx="269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GDDRx </a:t>
            </a:r>
            <a:r>
              <a:rPr sz="2400" b="1" spc="-10" dirty="0">
                <a:latin typeface="Carlito"/>
                <a:cs typeface="Carlito"/>
              </a:rPr>
              <a:t>GPU</a:t>
            </a:r>
            <a:r>
              <a:rPr sz="2400" b="1" spc="-9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Memory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23E6084F-C920-45EA-80DB-8C58D238AAEF}"/>
              </a:ext>
            </a:extLst>
          </p:cNvPr>
          <p:cNvGrpSpPr/>
          <p:nvPr/>
        </p:nvGrpSpPr>
        <p:grpSpPr>
          <a:xfrm>
            <a:off x="1291589" y="1441703"/>
            <a:ext cx="7453630" cy="2329180"/>
            <a:chOff x="1291589" y="1441703"/>
            <a:chExt cx="7453630" cy="2329180"/>
          </a:xfrm>
        </p:grpSpPr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4A1AAED4-1044-4D66-B576-538CF1CB8D8A}"/>
                </a:ext>
              </a:extLst>
            </p:cNvPr>
            <p:cNvSpPr/>
            <p:nvPr/>
          </p:nvSpPr>
          <p:spPr>
            <a:xfrm>
              <a:off x="3902201" y="1460753"/>
              <a:ext cx="4823460" cy="2291080"/>
            </a:xfrm>
            <a:custGeom>
              <a:avLst/>
              <a:gdLst/>
              <a:ahLst/>
              <a:cxnLst/>
              <a:rect l="l" t="t" r="r" b="b"/>
              <a:pathLst>
                <a:path w="4823459" h="2291079">
                  <a:moveTo>
                    <a:pt x="0" y="0"/>
                  </a:moveTo>
                  <a:lnTo>
                    <a:pt x="4823459" y="0"/>
                  </a:lnTo>
                  <a:lnTo>
                    <a:pt x="4823459" y="2290572"/>
                  </a:lnTo>
                  <a:lnTo>
                    <a:pt x="0" y="229057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825582D1-4A12-4D51-B644-622BFCE8B678}"/>
                </a:ext>
              </a:extLst>
            </p:cNvPr>
            <p:cNvSpPr/>
            <p:nvPr/>
          </p:nvSpPr>
          <p:spPr>
            <a:xfrm>
              <a:off x="1386839" y="2760725"/>
              <a:ext cx="934719" cy="0"/>
            </a:xfrm>
            <a:custGeom>
              <a:avLst/>
              <a:gdLst/>
              <a:ahLst/>
              <a:cxnLst/>
              <a:rect l="l" t="t" r="r" b="b"/>
              <a:pathLst>
                <a:path w="934719">
                  <a:moveTo>
                    <a:pt x="0" y="0"/>
                  </a:moveTo>
                  <a:lnTo>
                    <a:pt x="93464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5B348BC0-3673-42D2-87C2-63884347CD6D}"/>
                </a:ext>
              </a:extLst>
            </p:cNvPr>
            <p:cNvSpPr/>
            <p:nvPr/>
          </p:nvSpPr>
          <p:spPr>
            <a:xfrm>
              <a:off x="1291590" y="2703575"/>
              <a:ext cx="1125220" cy="114935"/>
            </a:xfrm>
            <a:custGeom>
              <a:avLst/>
              <a:gdLst/>
              <a:ahLst/>
              <a:cxnLst/>
              <a:rect l="l" t="t" r="r" b="b"/>
              <a:pathLst>
                <a:path w="1125220" h="114935">
                  <a:moveTo>
                    <a:pt x="114300" y="12"/>
                  </a:moveTo>
                  <a:lnTo>
                    <a:pt x="0" y="57162"/>
                  </a:lnTo>
                  <a:lnTo>
                    <a:pt x="114300" y="114312"/>
                  </a:lnTo>
                  <a:lnTo>
                    <a:pt x="114300" y="12"/>
                  </a:lnTo>
                  <a:close/>
                </a:path>
                <a:path w="1125220" h="114935">
                  <a:moveTo>
                    <a:pt x="1125156" y="57150"/>
                  </a:moveTo>
                  <a:lnTo>
                    <a:pt x="1010856" y="0"/>
                  </a:lnTo>
                  <a:lnTo>
                    <a:pt x="1010856" y="114300"/>
                  </a:lnTo>
                  <a:lnTo>
                    <a:pt x="1125156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F2CDDC56-6633-410E-B013-14472C533D52}"/>
                </a:ext>
              </a:extLst>
            </p:cNvPr>
            <p:cNvSpPr/>
            <p:nvPr/>
          </p:nvSpPr>
          <p:spPr>
            <a:xfrm>
              <a:off x="5166360" y="2661780"/>
              <a:ext cx="1129030" cy="1905"/>
            </a:xfrm>
            <a:custGeom>
              <a:avLst/>
              <a:gdLst/>
              <a:ahLst/>
              <a:cxnLst/>
              <a:rect l="l" t="t" r="r" b="b"/>
              <a:pathLst>
                <a:path w="1129029" h="1905">
                  <a:moveTo>
                    <a:pt x="0" y="0"/>
                  </a:moveTo>
                  <a:lnTo>
                    <a:pt x="1128903" y="1295"/>
                  </a:lnTo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A156465-BA1B-4984-B0D0-A6EDEBBA1BCD}"/>
                </a:ext>
              </a:extLst>
            </p:cNvPr>
            <p:cNvSpPr/>
            <p:nvPr/>
          </p:nvSpPr>
          <p:spPr>
            <a:xfrm>
              <a:off x="5071110" y="2604642"/>
              <a:ext cx="1319530" cy="115570"/>
            </a:xfrm>
            <a:custGeom>
              <a:avLst/>
              <a:gdLst/>
              <a:ahLst/>
              <a:cxnLst/>
              <a:rect l="l" t="t" r="r" b="b"/>
              <a:pathLst>
                <a:path w="1319529" h="115569">
                  <a:moveTo>
                    <a:pt x="114363" y="0"/>
                  </a:moveTo>
                  <a:lnTo>
                    <a:pt x="0" y="57023"/>
                  </a:lnTo>
                  <a:lnTo>
                    <a:pt x="114236" y="114300"/>
                  </a:lnTo>
                  <a:lnTo>
                    <a:pt x="114363" y="0"/>
                  </a:lnTo>
                  <a:close/>
                </a:path>
                <a:path w="1319529" h="115569">
                  <a:moveTo>
                    <a:pt x="1319415" y="58534"/>
                  </a:moveTo>
                  <a:lnTo>
                    <a:pt x="1205179" y="1244"/>
                  </a:lnTo>
                  <a:lnTo>
                    <a:pt x="1205039" y="115544"/>
                  </a:lnTo>
                  <a:lnTo>
                    <a:pt x="1319415" y="58534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451F0C68-A86D-453A-AEF8-EFD5A80F1DA5}"/>
              </a:ext>
            </a:extLst>
          </p:cNvPr>
          <p:cNvSpPr txBox="1"/>
          <p:nvPr/>
        </p:nvSpPr>
        <p:spPr>
          <a:xfrm>
            <a:off x="5564492" y="952436"/>
            <a:ext cx="149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471C4"/>
                </a:solidFill>
                <a:latin typeface="Carlito"/>
                <a:cs typeface="Carlito"/>
              </a:rPr>
              <a:t>Our</a:t>
            </a:r>
            <a:r>
              <a:rPr sz="2800" b="1" spc="-60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2800" b="1" spc="-15" dirty="0">
                <a:solidFill>
                  <a:srgbClr val="4471C4"/>
                </a:solidFill>
                <a:latin typeface="Carlito"/>
                <a:cs typeface="Carlito"/>
              </a:rPr>
              <a:t>Focus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64118F8-9F50-4F89-86A1-5EC8FFD707AF}"/>
              </a:ext>
            </a:extLst>
          </p:cNvPr>
          <p:cNvSpPr txBox="1"/>
          <p:nvPr/>
        </p:nvSpPr>
        <p:spPr>
          <a:xfrm>
            <a:off x="6524243" y="1997964"/>
            <a:ext cx="1655445" cy="55499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0" rIns="0" bIns="0" rtlCol="0">
            <a:spAutoFit/>
          </a:bodyPr>
          <a:lstStyle/>
          <a:p>
            <a:pPr marL="454025">
              <a:lnSpc>
                <a:spcPts val="2065"/>
              </a:lnSpc>
            </a:pPr>
            <a:r>
              <a:rPr sz="1800" spc="-5" dirty="0">
                <a:latin typeface="Carlito"/>
                <a:cs typeface="Carlito"/>
              </a:rPr>
              <a:t>Security</a:t>
            </a:r>
            <a:endParaRPr sz="1800">
              <a:latin typeface="Carlito"/>
              <a:cs typeface="Carlito"/>
            </a:endParaRPr>
          </a:p>
          <a:p>
            <a:pPr marL="340995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Meta-data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D787FE1-20C0-4EF3-84E4-EA3739A68EE7}"/>
              </a:ext>
            </a:extLst>
          </p:cNvPr>
          <p:cNvSpPr txBox="1"/>
          <p:nvPr/>
        </p:nvSpPr>
        <p:spPr>
          <a:xfrm>
            <a:off x="6524243" y="2689860"/>
            <a:ext cx="1655445" cy="53086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1123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885"/>
              </a:spcBef>
            </a:pPr>
            <a:r>
              <a:rPr sz="1800" spc="-10" dirty="0">
                <a:latin typeface="Carlito"/>
                <a:cs typeface="Carlito"/>
              </a:rPr>
              <a:t>Encrypted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F3A968FE-87E8-4AFA-BABC-6C872B1BEE3F}"/>
              </a:ext>
            </a:extLst>
          </p:cNvPr>
          <p:cNvSpPr txBox="1"/>
          <p:nvPr/>
        </p:nvSpPr>
        <p:spPr>
          <a:xfrm>
            <a:off x="5192648" y="2664993"/>
            <a:ext cx="1099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Encryption  </a:t>
            </a:r>
            <a:r>
              <a:rPr sz="1800" b="1" dirty="0">
                <a:latin typeface="Carlito"/>
                <a:cs typeface="Carlito"/>
              </a:rPr>
              <a:t>&amp; </a:t>
            </a:r>
            <a:r>
              <a:rPr sz="1800" b="1" spc="-5" dirty="0">
                <a:latin typeface="Carlito"/>
                <a:cs typeface="Carlito"/>
              </a:rPr>
              <a:t>Integrity  </a:t>
            </a:r>
            <a:r>
              <a:rPr sz="1800" b="1" spc="-15" dirty="0">
                <a:latin typeface="Carlito"/>
                <a:cs typeface="Carlito"/>
              </a:rPr>
              <a:t>v</a:t>
            </a:r>
            <a:r>
              <a:rPr sz="1800" b="1" spc="5" dirty="0">
                <a:latin typeface="Carlito"/>
                <a:cs typeface="Carlito"/>
              </a:rPr>
              <a:t>e</a:t>
            </a:r>
            <a:r>
              <a:rPr sz="1800" b="1" spc="-5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-5" dirty="0">
                <a:latin typeface="Carlito"/>
                <a:cs typeface="Carlito"/>
              </a:rPr>
              <a:t>f</a:t>
            </a: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-10" dirty="0">
                <a:latin typeface="Carlito"/>
                <a:cs typeface="Carlito"/>
              </a:rPr>
              <a:t>c</a:t>
            </a:r>
            <a:r>
              <a:rPr sz="1800" b="1" spc="-15" dirty="0">
                <a:latin typeface="Carlito"/>
                <a:cs typeface="Carlito"/>
              </a:rPr>
              <a:t>a</a:t>
            </a:r>
            <a:r>
              <a:rPr sz="1800" b="1" spc="-5" dirty="0">
                <a:latin typeface="Carlito"/>
                <a:cs typeface="Carlito"/>
              </a:rPr>
              <a:t>t</a:t>
            </a:r>
            <a:r>
              <a:rPr sz="1800" b="1" dirty="0">
                <a:latin typeface="Carlito"/>
                <a:cs typeface="Carlito"/>
              </a:rPr>
              <a:t>i</a:t>
            </a:r>
            <a:r>
              <a:rPr sz="1800" b="1" spc="-10" dirty="0">
                <a:latin typeface="Carlito"/>
                <a:cs typeface="Carlito"/>
              </a:rPr>
              <a:t>o</a:t>
            </a:r>
            <a:r>
              <a:rPr sz="1800" b="1" dirty="0"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0AC718C-0E56-48A3-B41A-E958E379CC57}"/>
              </a:ext>
            </a:extLst>
          </p:cNvPr>
          <p:cNvSpPr txBox="1"/>
          <p:nvPr/>
        </p:nvSpPr>
        <p:spPr>
          <a:xfrm>
            <a:off x="1730501" y="2251227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CIe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7AA4986-A682-4637-BB04-2C6FE82F9BC2}"/>
              </a:ext>
            </a:extLst>
          </p:cNvPr>
          <p:cNvSpPr/>
          <p:nvPr/>
        </p:nvSpPr>
        <p:spPr>
          <a:xfrm>
            <a:off x="287274" y="1608582"/>
            <a:ext cx="3101340" cy="2143125"/>
          </a:xfrm>
          <a:custGeom>
            <a:avLst/>
            <a:gdLst/>
            <a:ahLst/>
            <a:cxnLst/>
            <a:rect l="l" t="t" r="r" b="b"/>
            <a:pathLst>
              <a:path w="3101340" h="2143125">
                <a:moveTo>
                  <a:pt x="0" y="0"/>
                </a:moveTo>
                <a:lnTo>
                  <a:pt x="3101340" y="0"/>
                </a:lnTo>
                <a:lnTo>
                  <a:pt x="3101340" y="2142744"/>
                </a:lnTo>
                <a:lnTo>
                  <a:pt x="0" y="21427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2E549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DE20B54-FE96-48F1-8E50-2BD399045985}"/>
              </a:ext>
            </a:extLst>
          </p:cNvPr>
          <p:cNvSpPr txBox="1"/>
          <p:nvPr/>
        </p:nvSpPr>
        <p:spPr>
          <a:xfrm>
            <a:off x="357336" y="1159370"/>
            <a:ext cx="303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rlito"/>
                <a:cs typeface="Carlito"/>
              </a:rPr>
              <a:t>Protected </a:t>
            </a:r>
            <a:r>
              <a:rPr sz="2400" b="1" spc="-10" dirty="0">
                <a:latin typeface="Carlito"/>
                <a:cs typeface="Carlito"/>
              </a:rPr>
              <a:t>by </a:t>
            </a:r>
            <a:r>
              <a:rPr sz="2400" b="1" spc="-5" dirty="0">
                <a:latin typeface="Carlito"/>
                <a:cs typeface="Carlito"/>
              </a:rPr>
              <a:t>prior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work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29C0E015-1F05-4BDA-83A8-65BE8EA4A6DF}"/>
              </a:ext>
            </a:extLst>
          </p:cNvPr>
          <p:cNvSpPr txBox="1">
            <a:spLocks/>
          </p:cNvSpPr>
          <p:nvPr/>
        </p:nvSpPr>
        <p:spPr>
          <a:xfrm>
            <a:off x="8562276" y="6345425"/>
            <a:ext cx="351154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>
              <a:spcBef>
                <a:spcPts val="260"/>
              </a:spcBef>
            </a:pPr>
            <a:fld id="{81D60167-4931-47E6-BA6A-407CBD079E47}" type="slidenum">
              <a:rPr lang="en-US" altLang="zh-CN" spc="-254" smtClean="0"/>
              <a:pPr marL="174625">
                <a:spcBef>
                  <a:spcPts val="260"/>
                </a:spcBef>
              </a:pPr>
              <a:t>4</a:t>
            </a:fld>
            <a:endParaRPr lang="en-US" altLang="zh-CN" spc="-254" dirty="0"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D61E2D6A-8F5D-4B85-948D-6366FDC04A8F}"/>
              </a:ext>
            </a:extLst>
          </p:cNvPr>
          <p:cNvSpPr txBox="1"/>
          <p:nvPr/>
        </p:nvSpPr>
        <p:spPr>
          <a:xfrm>
            <a:off x="2417064" y="2353055"/>
            <a:ext cx="904240" cy="814069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96520">
              <a:lnSpc>
                <a:spcPts val="2005"/>
              </a:lnSpc>
            </a:pP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Trusted</a:t>
            </a:r>
            <a:endParaRPr sz="1800">
              <a:latin typeface="Carlito"/>
              <a:cs typeface="Carlito"/>
            </a:endParaRPr>
          </a:p>
          <a:p>
            <a:pPr marL="158115" marR="127635" indent="-2476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vice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Driver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0530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30BDCF-702B-4304-8185-69449950FAC5}"/>
              </a:ext>
            </a:extLst>
          </p:cNvPr>
          <p:cNvSpPr txBox="1">
            <a:spLocks/>
          </p:cNvSpPr>
          <p:nvPr/>
        </p:nvSpPr>
        <p:spPr>
          <a:xfrm>
            <a:off x="247751" y="108737"/>
            <a:ext cx="63309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-95" dirty="0">
                <a:latin typeface="宋体" panose="02010600030101010101" pitchFamily="2" charset="-122"/>
                <a:ea typeface="宋体" panose="02010600030101010101" pitchFamily="2" charset="-122"/>
              </a:rPr>
              <a:t>威胁模型与假设</a:t>
            </a:r>
            <a:endParaRPr lang="en-US" sz="4000" spc="-9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A3EEB0-19A4-4840-AE4D-CC23D9B2288A}"/>
              </a:ext>
            </a:extLst>
          </p:cNvPr>
          <p:cNvSpPr txBox="1"/>
          <p:nvPr/>
        </p:nvSpPr>
        <p:spPr>
          <a:xfrm>
            <a:off x="247751" y="1249637"/>
            <a:ext cx="784884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威胁模型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- 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攻击者可以完全控制操作系统和其他特权软件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-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攻击者可以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对暴露的系统组件进行物理攻击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可信计算前提</a:t>
            </a:r>
            <a:endParaRPr lang="en-US" altLang="zh-CN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- GPU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软件运行在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用户应用程序运行在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CPU Enclave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14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0F5CFD6A-EE80-48FD-A1B0-511CF9B3A7F7}"/>
              </a:ext>
            </a:extLst>
          </p:cNvPr>
          <p:cNvGrpSpPr/>
          <p:nvPr/>
        </p:nvGrpSpPr>
        <p:grpSpPr>
          <a:xfrm>
            <a:off x="2566225" y="3358641"/>
            <a:ext cx="4919980" cy="1565910"/>
            <a:chOff x="2566225" y="3358641"/>
            <a:chExt cx="4919980" cy="156591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423E355D-C47C-4714-A1CD-50AC2DB9167B}"/>
                </a:ext>
              </a:extLst>
            </p:cNvPr>
            <p:cNvSpPr/>
            <p:nvPr/>
          </p:nvSpPr>
          <p:spPr>
            <a:xfrm>
              <a:off x="2570988" y="4915661"/>
              <a:ext cx="4910455" cy="5080"/>
            </a:xfrm>
            <a:custGeom>
              <a:avLst/>
              <a:gdLst/>
              <a:ahLst/>
              <a:cxnLst/>
              <a:rect l="l" t="t" r="r" b="b"/>
              <a:pathLst>
                <a:path w="4910455" h="5079">
                  <a:moveTo>
                    <a:pt x="0" y="0"/>
                  </a:moveTo>
                  <a:lnTo>
                    <a:pt x="1635252" y="0"/>
                  </a:lnTo>
                </a:path>
                <a:path w="4910455" h="5079">
                  <a:moveTo>
                    <a:pt x="2357628" y="0"/>
                  </a:moveTo>
                  <a:lnTo>
                    <a:pt x="2552700" y="0"/>
                  </a:lnTo>
                </a:path>
                <a:path w="4910455" h="5079">
                  <a:moveTo>
                    <a:pt x="3275076" y="0"/>
                  </a:moveTo>
                  <a:lnTo>
                    <a:pt x="3470148" y="0"/>
                  </a:lnTo>
                </a:path>
                <a:path w="4910455" h="5079">
                  <a:moveTo>
                    <a:pt x="4192524" y="0"/>
                  </a:moveTo>
                  <a:lnTo>
                    <a:pt x="4910327" y="0"/>
                  </a:lnTo>
                </a:path>
                <a:path w="4910455" h="5079">
                  <a:moveTo>
                    <a:pt x="0" y="4572"/>
                  </a:moveTo>
                  <a:lnTo>
                    <a:pt x="4910327" y="4572"/>
                  </a:lnTo>
                </a:path>
              </a:pathLst>
            </a:custGeom>
            <a:ln w="457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D1C60F0-55DB-4AE8-AF18-AC29FD4C9AF1}"/>
                </a:ext>
              </a:extLst>
            </p:cNvPr>
            <p:cNvSpPr/>
            <p:nvPr/>
          </p:nvSpPr>
          <p:spPr>
            <a:xfrm>
              <a:off x="2570988" y="3406139"/>
              <a:ext cx="4910455" cy="1007744"/>
            </a:xfrm>
            <a:custGeom>
              <a:avLst/>
              <a:gdLst/>
              <a:ahLst/>
              <a:cxnLst/>
              <a:rect l="l" t="t" r="r" b="b"/>
              <a:pathLst>
                <a:path w="4910455" h="1007745">
                  <a:moveTo>
                    <a:pt x="0" y="1007364"/>
                  </a:moveTo>
                  <a:lnTo>
                    <a:pt x="719327" y="1007364"/>
                  </a:lnTo>
                </a:path>
                <a:path w="4910455" h="1007745">
                  <a:moveTo>
                    <a:pt x="1440167" y="1007364"/>
                  </a:moveTo>
                  <a:lnTo>
                    <a:pt x="1635252" y="1007364"/>
                  </a:lnTo>
                </a:path>
                <a:path w="4910455" h="1007745">
                  <a:moveTo>
                    <a:pt x="0" y="504444"/>
                  </a:moveTo>
                  <a:lnTo>
                    <a:pt x="719327" y="504444"/>
                  </a:lnTo>
                </a:path>
                <a:path w="4910455" h="1007745">
                  <a:moveTo>
                    <a:pt x="1440167" y="504444"/>
                  </a:moveTo>
                  <a:lnTo>
                    <a:pt x="1635252" y="504444"/>
                  </a:lnTo>
                </a:path>
                <a:path w="4910455" h="1007745">
                  <a:moveTo>
                    <a:pt x="0" y="0"/>
                  </a:moveTo>
                  <a:lnTo>
                    <a:pt x="719327" y="0"/>
                  </a:lnTo>
                </a:path>
                <a:path w="4910455" h="1007745">
                  <a:moveTo>
                    <a:pt x="1440167" y="0"/>
                  </a:moveTo>
                  <a:lnTo>
                    <a:pt x="491032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44E5E91-8F3C-425C-A250-69FE412F0E7E}"/>
                </a:ext>
              </a:extLst>
            </p:cNvPr>
            <p:cNvSpPr/>
            <p:nvPr/>
          </p:nvSpPr>
          <p:spPr>
            <a:xfrm>
              <a:off x="3290316" y="3364991"/>
              <a:ext cx="721360" cy="1553210"/>
            </a:xfrm>
            <a:custGeom>
              <a:avLst/>
              <a:gdLst/>
              <a:ahLst/>
              <a:cxnLst/>
              <a:rect l="l" t="t" r="r" b="b"/>
              <a:pathLst>
                <a:path w="721360" h="1553210">
                  <a:moveTo>
                    <a:pt x="720839" y="0"/>
                  </a:moveTo>
                  <a:lnTo>
                    <a:pt x="0" y="0"/>
                  </a:lnTo>
                  <a:lnTo>
                    <a:pt x="0" y="1552955"/>
                  </a:lnTo>
                  <a:lnTo>
                    <a:pt x="720839" y="1552955"/>
                  </a:lnTo>
                  <a:lnTo>
                    <a:pt x="720839" y="0"/>
                  </a:lnTo>
                  <a:close/>
                </a:path>
              </a:pathLst>
            </a:custGeom>
            <a:solidFill>
              <a:srgbClr val="F6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60E300A-0879-4662-A173-1D0CE3707699}"/>
                </a:ext>
              </a:extLst>
            </p:cNvPr>
            <p:cNvSpPr/>
            <p:nvPr/>
          </p:nvSpPr>
          <p:spPr>
            <a:xfrm>
              <a:off x="3290316" y="3364991"/>
              <a:ext cx="721360" cy="1553210"/>
            </a:xfrm>
            <a:custGeom>
              <a:avLst/>
              <a:gdLst/>
              <a:ahLst/>
              <a:cxnLst/>
              <a:rect l="l" t="t" r="r" b="b"/>
              <a:pathLst>
                <a:path w="721360" h="1553210">
                  <a:moveTo>
                    <a:pt x="0" y="0"/>
                  </a:moveTo>
                  <a:lnTo>
                    <a:pt x="720851" y="0"/>
                  </a:lnTo>
                  <a:lnTo>
                    <a:pt x="720851" y="1552956"/>
                  </a:lnTo>
                  <a:lnTo>
                    <a:pt x="0" y="15529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0EF86D7-2D20-487D-84E1-4E7C264380D7}"/>
                </a:ext>
              </a:extLst>
            </p:cNvPr>
            <p:cNvSpPr/>
            <p:nvPr/>
          </p:nvSpPr>
          <p:spPr>
            <a:xfrm>
              <a:off x="4928616" y="3910583"/>
              <a:ext cx="195580" cy="502920"/>
            </a:xfrm>
            <a:custGeom>
              <a:avLst/>
              <a:gdLst/>
              <a:ahLst/>
              <a:cxnLst/>
              <a:rect l="l" t="t" r="r" b="b"/>
              <a:pathLst>
                <a:path w="195579" h="502920">
                  <a:moveTo>
                    <a:pt x="0" y="502919"/>
                  </a:moveTo>
                  <a:lnTo>
                    <a:pt x="195072" y="502919"/>
                  </a:lnTo>
                </a:path>
                <a:path w="195579" h="502920">
                  <a:moveTo>
                    <a:pt x="0" y="0"/>
                  </a:moveTo>
                  <a:lnTo>
                    <a:pt x="1950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4186C4C-FCA0-4C21-8812-2F3E672B4169}"/>
                </a:ext>
              </a:extLst>
            </p:cNvPr>
            <p:cNvSpPr/>
            <p:nvPr/>
          </p:nvSpPr>
          <p:spPr>
            <a:xfrm>
              <a:off x="4206239" y="3505199"/>
              <a:ext cx="722630" cy="1412875"/>
            </a:xfrm>
            <a:custGeom>
              <a:avLst/>
              <a:gdLst/>
              <a:ahLst/>
              <a:cxnLst/>
              <a:rect l="l" t="t" r="r" b="b"/>
              <a:pathLst>
                <a:path w="722629" h="1412875">
                  <a:moveTo>
                    <a:pt x="722376" y="0"/>
                  </a:moveTo>
                  <a:lnTo>
                    <a:pt x="0" y="0"/>
                  </a:lnTo>
                  <a:lnTo>
                    <a:pt x="0" y="1412748"/>
                  </a:lnTo>
                  <a:lnTo>
                    <a:pt x="722376" y="1412748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D2DF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33E018E4-3FEE-4F01-B1D3-DCADFE8B7ABC}"/>
                </a:ext>
              </a:extLst>
            </p:cNvPr>
            <p:cNvSpPr/>
            <p:nvPr/>
          </p:nvSpPr>
          <p:spPr>
            <a:xfrm>
              <a:off x="4206239" y="3505199"/>
              <a:ext cx="722630" cy="1412875"/>
            </a:xfrm>
            <a:custGeom>
              <a:avLst/>
              <a:gdLst/>
              <a:ahLst/>
              <a:cxnLst/>
              <a:rect l="l" t="t" r="r" b="b"/>
              <a:pathLst>
                <a:path w="722629" h="1412875">
                  <a:moveTo>
                    <a:pt x="0" y="0"/>
                  </a:moveTo>
                  <a:lnTo>
                    <a:pt x="722376" y="0"/>
                  </a:lnTo>
                  <a:lnTo>
                    <a:pt x="722376" y="1412748"/>
                  </a:lnTo>
                  <a:lnTo>
                    <a:pt x="0" y="141274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DB546EA-2D34-4822-A137-5F6642F2FD78}"/>
                </a:ext>
              </a:extLst>
            </p:cNvPr>
            <p:cNvSpPr/>
            <p:nvPr/>
          </p:nvSpPr>
          <p:spPr>
            <a:xfrm>
              <a:off x="5846064" y="3910583"/>
              <a:ext cx="1635760" cy="502920"/>
            </a:xfrm>
            <a:custGeom>
              <a:avLst/>
              <a:gdLst/>
              <a:ahLst/>
              <a:cxnLst/>
              <a:rect l="l" t="t" r="r" b="b"/>
              <a:pathLst>
                <a:path w="1635759" h="502920">
                  <a:moveTo>
                    <a:pt x="0" y="502919"/>
                  </a:moveTo>
                  <a:lnTo>
                    <a:pt x="195072" y="502919"/>
                  </a:lnTo>
                </a:path>
                <a:path w="1635759" h="502920">
                  <a:moveTo>
                    <a:pt x="0" y="0"/>
                  </a:moveTo>
                  <a:lnTo>
                    <a:pt x="1635251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80FA596-93FE-4EAB-A8F9-CF5B72F562EF}"/>
                </a:ext>
              </a:extLst>
            </p:cNvPr>
            <p:cNvSpPr/>
            <p:nvPr/>
          </p:nvSpPr>
          <p:spPr>
            <a:xfrm>
              <a:off x="5123688" y="3823703"/>
              <a:ext cx="722630" cy="1094740"/>
            </a:xfrm>
            <a:custGeom>
              <a:avLst/>
              <a:gdLst/>
              <a:ahLst/>
              <a:cxnLst/>
              <a:rect l="l" t="t" r="r" b="b"/>
              <a:pathLst>
                <a:path w="722629" h="1094739">
                  <a:moveTo>
                    <a:pt x="722376" y="0"/>
                  </a:moveTo>
                  <a:lnTo>
                    <a:pt x="0" y="0"/>
                  </a:lnTo>
                  <a:lnTo>
                    <a:pt x="0" y="1094244"/>
                  </a:lnTo>
                  <a:lnTo>
                    <a:pt x="722376" y="109424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158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DF51174-F139-42D7-9860-57D92362C38A}"/>
                </a:ext>
              </a:extLst>
            </p:cNvPr>
            <p:cNvSpPr/>
            <p:nvPr/>
          </p:nvSpPr>
          <p:spPr>
            <a:xfrm>
              <a:off x="5123688" y="3823715"/>
              <a:ext cx="722630" cy="1094740"/>
            </a:xfrm>
            <a:custGeom>
              <a:avLst/>
              <a:gdLst/>
              <a:ahLst/>
              <a:cxnLst/>
              <a:rect l="l" t="t" r="r" b="b"/>
              <a:pathLst>
                <a:path w="722629" h="1094739">
                  <a:moveTo>
                    <a:pt x="0" y="0"/>
                  </a:moveTo>
                  <a:lnTo>
                    <a:pt x="722376" y="0"/>
                  </a:lnTo>
                  <a:lnTo>
                    <a:pt x="722376" y="1094231"/>
                  </a:lnTo>
                  <a:lnTo>
                    <a:pt x="0" y="109423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14E357D-E5A1-4FEC-97D7-30204BA3A4E4}"/>
                </a:ext>
              </a:extLst>
            </p:cNvPr>
            <p:cNvSpPr/>
            <p:nvPr/>
          </p:nvSpPr>
          <p:spPr>
            <a:xfrm>
              <a:off x="6763511" y="4413503"/>
              <a:ext cx="718185" cy="0"/>
            </a:xfrm>
            <a:custGeom>
              <a:avLst/>
              <a:gdLst/>
              <a:ahLst/>
              <a:cxnLst/>
              <a:rect l="l" t="t" r="r" b="b"/>
              <a:pathLst>
                <a:path w="718184">
                  <a:moveTo>
                    <a:pt x="0" y="0"/>
                  </a:moveTo>
                  <a:lnTo>
                    <a:pt x="717803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26AD5EBF-163B-4AF6-84D5-05658979CE65}"/>
                </a:ext>
              </a:extLst>
            </p:cNvPr>
            <p:cNvSpPr/>
            <p:nvPr/>
          </p:nvSpPr>
          <p:spPr>
            <a:xfrm>
              <a:off x="6041135" y="4226039"/>
              <a:ext cx="722630" cy="692150"/>
            </a:xfrm>
            <a:custGeom>
              <a:avLst/>
              <a:gdLst/>
              <a:ahLst/>
              <a:cxnLst/>
              <a:rect l="l" t="t" r="r" b="b"/>
              <a:pathLst>
                <a:path w="722629" h="692150">
                  <a:moveTo>
                    <a:pt x="722376" y="0"/>
                  </a:moveTo>
                  <a:lnTo>
                    <a:pt x="0" y="0"/>
                  </a:lnTo>
                  <a:lnTo>
                    <a:pt x="0" y="691908"/>
                  </a:lnTo>
                  <a:lnTo>
                    <a:pt x="722376" y="691908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2766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B041DB57-4649-441E-A95B-CA2FA5C30785}"/>
                </a:ext>
              </a:extLst>
            </p:cNvPr>
            <p:cNvSpPr/>
            <p:nvPr/>
          </p:nvSpPr>
          <p:spPr>
            <a:xfrm>
              <a:off x="6041135" y="4226051"/>
              <a:ext cx="722630" cy="692150"/>
            </a:xfrm>
            <a:custGeom>
              <a:avLst/>
              <a:gdLst/>
              <a:ahLst/>
              <a:cxnLst/>
              <a:rect l="l" t="t" r="r" b="b"/>
              <a:pathLst>
                <a:path w="722629" h="692150">
                  <a:moveTo>
                    <a:pt x="0" y="0"/>
                  </a:moveTo>
                  <a:lnTo>
                    <a:pt x="722376" y="0"/>
                  </a:lnTo>
                  <a:lnTo>
                    <a:pt x="722376" y="691895"/>
                  </a:lnTo>
                  <a:lnTo>
                    <a:pt x="0" y="69189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52B6DB87-EF3B-4000-ADC0-7C19405425A3}"/>
              </a:ext>
            </a:extLst>
          </p:cNvPr>
          <p:cNvSpPr/>
          <p:nvPr/>
        </p:nvSpPr>
        <p:spPr>
          <a:xfrm>
            <a:off x="2570988" y="2398776"/>
            <a:ext cx="4910455" cy="0"/>
          </a:xfrm>
          <a:custGeom>
            <a:avLst/>
            <a:gdLst/>
            <a:ahLst/>
            <a:cxnLst/>
            <a:rect l="l" t="t" r="r" b="b"/>
            <a:pathLst>
              <a:path w="4910455">
                <a:moveTo>
                  <a:pt x="0" y="0"/>
                </a:moveTo>
                <a:lnTo>
                  <a:pt x="491032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5426012-EC54-4D95-993B-0B83DECC7F66}"/>
              </a:ext>
            </a:extLst>
          </p:cNvPr>
          <p:cNvSpPr txBox="1"/>
          <p:nvPr/>
        </p:nvSpPr>
        <p:spPr>
          <a:xfrm>
            <a:off x="3457689" y="3038716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0</a:t>
            </a:r>
            <a:r>
              <a:rPr sz="1600" b="1" dirty="0">
                <a:latin typeface="Carlito"/>
                <a:cs typeface="Carlito"/>
              </a:rPr>
              <a:t>.</a:t>
            </a:r>
            <a:r>
              <a:rPr sz="1600" b="1" spc="-10" dirty="0">
                <a:latin typeface="Carlito"/>
                <a:cs typeface="Carlito"/>
              </a:rPr>
              <a:t>62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CB54180-B736-4FFC-B860-C2EAAA9CA757}"/>
              </a:ext>
            </a:extLst>
          </p:cNvPr>
          <p:cNvSpPr txBox="1"/>
          <p:nvPr/>
        </p:nvSpPr>
        <p:spPr>
          <a:xfrm>
            <a:off x="4191761" y="3177762"/>
            <a:ext cx="753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0.56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0D62C29-8582-4848-A6F9-955405D0D15F}"/>
              </a:ext>
            </a:extLst>
          </p:cNvPr>
          <p:cNvSpPr txBox="1"/>
          <p:nvPr/>
        </p:nvSpPr>
        <p:spPr>
          <a:xfrm>
            <a:off x="5291646" y="3496192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0</a:t>
            </a:r>
            <a:r>
              <a:rPr sz="1600" b="1" dirty="0">
                <a:latin typeface="Carlito"/>
                <a:cs typeface="Carlito"/>
              </a:rPr>
              <a:t>.</a:t>
            </a:r>
            <a:r>
              <a:rPr sz="1600" b="1" spc="-10" dirty="0">
                <a:latin typeface="Carlito"/>
                <a:cs typeface="Carlito"/>
              </a:rPr>
              <a:t>43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9E47C2F-E5C2-432F-8AE3-5044FA4E5F6C}"/>
              </a:ext>
            </a:extLst>
          </p:cNvPr>
          <p:cNvSpPr txBox="1"/>
          <p:nvPr/>
        </p:nvSpPr>
        <p:spPr>
          <a:xfrm>
            <a:off x="6208625" y="3898738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0</a:t>
            </a:r>
            <a:r>
              <a:rPr sz="1600" b="1" dirty="0">
                <a:latin typeface="Carlito"/>
                <a:cs typeface="Carlito"/>
              </a:rPr>
              <a:t>.</a:t>
            </a:r>
            <a:r>
              <a:rPr sz="1600" b="1" spc="-10" dirty="0">
                <a:latin typeface="Carlito"/>
                <a:cs typeface="Carlito"/>
              </a:rPr>
              <a:t>27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45DC926-193B-4B9D-A045-BC49C2476F3F}"/>
              </a:ext>
            </a:extLst>
          </p:cNvPr>
          <p:cNvSpPr txBox="1"/>
          <p:nvPr/>
        </p:nvSpPr>
        <p:spPr>
          <a:xfrm>
            <a:off x="2109382" y="375280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rlito"/>
                <a:cs typeface="Carlito"/>
              </a:rPr>
              <a:t>0</a:t>
            </a:r>
            <a:r>
              <a:rPr sz="1600" b="1" spc="-15" dirty="0">
                <a:latin typeface="Carlito"/>
                <a:cs typeface="Carlito"/>
              </a:rPr>
              <a:t>.4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F44F29C-92C4-4103-A6A2-EF16DA3AF2BE}"/>
              </a:ext>
            </a:extLst>
          </p:cNvPr>
          <p:cNvSpPr txBox="1"/>
          <p:nvPr/>
        </p:nvSpPr>
        <p:spPr>
          <a:xfrm>
            <a:off x="2109382" y="324911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rlito"/>
                <a:cs typeface="Carlito"/>
              </a:rPr>
              <a:t>0</a:t>
            </a:r>
            <a:r>
              <a:rPr sz="1600" b="1" spc="-15" dirty="0">
                <a:latin typeface="Carlito"/>
                <a:cs typeface="Carlito"/>
              </a:rPr>
              <a:t>.6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98650F0-C3F9-4EE2-A508-CCFB4DE1BBFE}"/>
              </a:ext>
            </a:extLst>
          </p:cNvPr>
          <p:cNvSpPr txBox="1"/>
          <p:nvPr/>
        </p:nvSpPr>
        <p:spPr>
          <a:xfrm>
            <a:off x="2109382" y="274542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rlito"/>
                <a:cs typeface="Carlito"/>
              </a:rPr>
              <a:t>0</a:t>
            </a:r>
            <a:r>
              <a:rPr sz="1600" b="1" spc="-15" dirty="0">
                <a:latin typeface="Carlito"/>
                <a:cs typeface="Carlito"/>
              </a:rPr>
              <a:t>.8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788FD6CC-0F18-4A37-9CF5-1DDDCC811A95}"/>
              </a:ext>
            </a:extLst>
          </p:cNvPr>
          <p:cNvSpPr txBox="1"/>
          <p:nvPr/>
        </p:nvSpPr>
        <p:spPr>
          <a:xfrm>
            <a:off x="1578889" y="2258227"/>
            <a:ext cx="476884" cy="2368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600" b="1" spc="-20" dirty="0">
                <a:latin typeface="Carlito"/>
                <a:cs typeface="Carlito"/>
              </a:rPr>
              <a:t>Average </a:t>
            </a:r>
            <a:r>
              <a:rPr sz="1600" b="1" spc="-10" dirty="0">
                <a:latin typeface="Carlito"/>
                <a:cs typeface="Carlito"/>
              </a:rPr>
              <a:t>Uniformly</a:t>
            </a:r>
            <a:r>
              <a:rPr sz="1600" b="1" spc="-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Updated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600" b="1" spc="-10" dirty="0">
                <a:latin typeface="Carlito"/>
                <a:cs typeface="Carlito"/>
              </a:rPr>
              <a:t>Segment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Ratio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6628372F-D94B-4C6E-8A7F-FF7F7943B2E0}"/>
              </a:ext>
            </a:extLst>
          </p:cNvPr>
          <p:cNvGrpSpPr/>
          <p:nvPr/>
        </p:nvGrpSpPr>
        <p:grpSpPr>
          <a:xfrm>
            <a:off x="3268979" y="2061972"/>
            <a:ext cx="139065" cy="139065"/>
            <a:chOff x="3268979" y="2061972"/>
            <a:chExt cx="139065" cy="139065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7C1DA90A-792B-46A4-BA32-E03F8AA2DDE4}"/>
                </a:ext>
              </a:extLst>
            </p:cNvPr>
            <p:cNvSpPr/>
            <p:nvPr/>
          </p:nvSpPr>
          <p:spPr>
            <a:xfrm>
              <a:off x="3275075" y="2068068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6491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6491" y="126491"/>
                  </a:lnTo>
                  <a:lnTo>
                    <a:pt x="126491" y="0"/>
                  </a:lnTo>
                  <a:close/>
                </a:path>
              </a:pathLst>
            </a:custGeom>
            <a:solidFill>
              <a:srgbClr val="F6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996E94E9-F517-4B85-A946-39F6A40C38B6}"/>
                </a:ext>
              </a:extLst>
            </p:cNvPr>
            <p:cNvSpPr/>
            <p:nvPr/>
          </p:nvSpPr>
          <p:spPr>
            <a:xfrm>
              <a:off x="3275075" y="2068068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126491" y="0"/>
                  </a:lnTo>
                  <a:lnTo>
                    <a:pt x="126491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F5CB1EE9-1ABB-4DAD-A344-C6ADEE84FDFE}"/>
              </a:ext>
            </a:extLst>
          </p:cNvPr>
          <p:cNvGrpSpPr/>
          <p:nvPr/>
        </p:nvGrpSpPr>
        <p:grpSpPr>
          <a:xfrm>
            <a:off x="4131564" y="2061972"/>
            <a:ext cx="137160" cy="139065"/>
            <a:chOff x="4131564" y="2061972"/>
            <a:chExt cx="137160" cy="139065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8017C968-97B9-4707-B165-1BAF00EBD9F1}"/>
                </a:ext>
              </a:extLst>
            </p:cNvPr>
            <p:cNvSpPr/>
            <p:nvPr/>
          </p:nvSpPr>
          <p:spPr>
            <a:xfrm>
              <a:off x="4137660" y="2068068"/>
              <a:ext cx="125095" cy="127000"/>
            </a:xfrm>
            <a:custGeom>
              <a:avLst/>
              <a:gdLst/>
              <a:ahLst/>
              <a:cxnLst/>
              <a:rect l="l" t="t" r="r" b="b"/>
              <a:pathLst>
                <a:path w="125095" h="127000">
                  <a:moveTo>
                    <a:pt x="124967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4967" y="126491"/>
                  </a:lnTo>
                  <a:lnTo>
                    <a:pt x="124967" y="0"/>
                  </a:lnTo>
                  <a:close/>
                </a:path>
              </a:pathLst>
            </a:custGeom>
            <a:solidFill>
              <a:srgbClr val="D2DF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167B8C0E-6EB8-4A10-B923-8D73A9ADBFCE}"/>
                </a:ext>
              </a:extLst>
            </p:cNvPr>
            <p:cNvSpPr/>
            <p:nvPr/>
          </p:nvSpPr>
          <p:spPr>
            <a:xfrm>
              <a:off x="4137660" y="2068068"/>
              <a:ext cx="125095" cy="127000"/>
            </a:xfrm>
            <a:custGeom>
              <a:avLst/>
              <a:gdLst/>
              <a:ahLst/>
              <a:cxnLst/>
              <a:rect l="l" t="t" r="r" b="b"/>
              <a:pathLst>
                <a:path w="125095" h="127000">
                  <a:moveTo>
                    <a:pt x="0" y="0"/>
                  </a:moveTo>
                  <a:lnTo>
                    <a:pt x="124967" y="0"/>
                  </a:lnTo>
                  <a:lnTo>
                    <a:pt x="124967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>
            <a:extLst>
              <a:ext uri="{FF2B5EF4-FFF2-40B4-BE49-F238E27FC236}">
                <a16:creationId xmlns:a16="http://schemas.microsoft.com/office/drawing/2014/main" id="{134C9451-6495-4053-8551-7E419418B8D0}"/>
              </a:ext>
            </a:extLst>
          </p:cNvPr>
          <p:cNvGrpSpPr/>
          <p:nvPr/>
        </p:nvGrpSpPr>
        <p:grpSpPr>
          <a:xfrm>
            <a:off x="5109971" y="2061972"/>
            <a:ext cx="137160" cy="139065"/>
            <a:chOff x="5109971" y="2061972"/>
            <a:chExt cx="137160" cy="139065"/>
          </a:xfrm>
        </p:grpSpPr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593C5008-7516-4945-81DD-B671E4E37076}"/>
                </a:ext>
              </a:extLst>
            </p:cNvPr>
            <p:cNvSpPr/>
            <p:nvPr/>
          </p:nvSpPr>
          <p:spPr>
            <a:xfrm>
              <a:off x="5116067" y="2068068"/>
              <a:ext cx="125095" cy="127000"/>
            </a:xfrm>
            <a:custGeom>
              <a:avLst/>
              <a:gdLst/>
              <a:ahLst/>
              <a:cxnLst/>
              <a:rect l="l" t="t" r="r" b="b"/>
              <a:pathLst>
                <a:path w="125095" h="127000">
                  <a:moveTo>
                    <a:pt x="124967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4967" y="126491"/>
                  </a:lnTo>
                  <a:lnTo>
                    <a:pt x="124967" y="0"/>
                  </a:lnTo>
                  <a:close/>
                </a:path>
              </a:pathLst>
            </a:custGeom>
            <a:solidFill>
              <a:srgbClr val="158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A94EBE14-B1AD-4886-A0EB-05D4A7FF7290}"/>
                </a:ext>
              </a:extLst>
            </p:cNvPr>
            <p:cNvSpPr/>
            <p:nvPr/>
          </p:nvSpPr>
          <p:spPr>
            <a:xfrm>
              <a:off x="5116067" y="2068068"/>
              <a:ext cx="125095" cy="127000"/>
            </a:xfrm>
            <a:custGeom>
              <a:avLst/>
              <a:gdLst/>
              <a:ahLst/>
              <a:cxnLst/>
              <a:rect l="l" t="t" r="r" b="b"/>
              <a:pathLst>
                <a:path w="125095" h="127000">
                  <a:moveTo>
                    <a:pt x="0" y="0"/>
                  </a:moveTo>
                  <a:lnTo>
                    <a:pt x="124967" y="0"/>
                  </a:lnTo>
                  <a:lnTo>
                    <a:pt x="124967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>
            <a:extLst>
              <a:ext uri="{FF2B5EF4-FFF2-40B4-BE49-F238E27FC236}">
                <a16:creationId xmlns:a16="http://schemas.microsoft.com/office/drawing/2014/main" id="{2E6E8181-0A52-465A-864A-0F72EE9BE6E8}"/>
              </a:ext>
            </a:extLst>
          </p:cNvPr>
          <p:cNvGrpSpPr/>
          <p:nvPr/>
        </p:nvGrpSpPr>
        <p:grpSpPr>
          <a:xfrm>
            <a:off x="6086855" y="2061972"/>
            <a:ext cx="139065" cy="139065"/>
            <a:chOff x="6086855" y="2061972"/>
            <a:chExt cx="139065" cy="139065"/>
          </a:xfrm>
        </p:grpSpPr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4A8C005A-CE40-47C0-BFF0-558B419A7CF5}"/>
                </a:ext>
              </a:extLst>
            </p:cNvPr>
            <p:cNvSpPr/>
            <p:nvPr/>
          </p:nvSpPr>
          <p:spPr>
            <a:xfrm>
              <a:off x="6092951" y="2068068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126491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126491" y="126491"/>
                  </a:lnTo>
                  <a:lnTo>
                    <a:pt x="126491" y="0"/>
                  </a:lnTo>
                  <a:close/>
                </a:path>
              </a:pathLst>
            </a:custGeom>
            <a:solidFill>
              <a:srgbClr val="2766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7C5FC488-D2BE-482D-9B4F-9B7A70E5A6DC}"/>
                </a:ext>
              </a:extLst>
            </p:cNvPr>
            <p:cNvSpPr/>
            <p:nvPr/>
          </p:nvSpPr>
          <p:spPr>
            <a:xfrm>
              <a:off x="6092951" y="2068068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126491" y="0"/>
                  </a:lnTo>
                  <a:lnTo>
                    <a:pt x="126491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C70E642B-BAD7-4839-8706-9B1AB4B5CB47}"/>
              </a:ext>
            </a:extLst>
          </p:cNvPr>
          <p:cNvSpPr txBox="1"/>
          <p:nvPr/>
        </p:nvSpPr>
        <p:spPr>
          <a:xfrm>
            <a:off x="275691" y="1318260"/>
            <a:ext cx="8464550" cy="1232389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743200">
              <a:lnSpc>
                <a:spcPct val="100000"/>
              </a:lnSpc>
              <a:spcBef>
                <a:spcPts val="1590"/>
              </a:spcBef>
            </a:pPr>
            <a:r>
              <a:rPr sz="2400" b="1" spc="-10" dirty="0">
                <a:latin typeface="Carlito"/>
                <a:cs typeface="Carlito"/>
              </a:rPr>
              <a:t>Result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10" dirty="0">
                <a:latin typeface="Carlito"/>
                <a:cs typeface="Carlito"/>
              </a:rPr>
              <a:t>GPU </a:t>
            </a:r>
            <a:r>
              <a:rPr sz="2400" b="1" spc="-5" dirty="0">
                <a:latin typeface="Carlito"/>
                <a:cs typeface="Carlito"/>
              </a:rPr>
              <a:t>Benchmark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Suite</a:t>
            </a:r>
            <a:endParaRPr sz="2400" dirty="0">
              <a:latin typeface="Carlito"/>
              <a:cs typeface="Carlito"/>
            </a:endParaRPr>
          </a:p>
          <a:p>
            <a:pPr marL="3211195">
              <a:lnSpc>
                <a:spcPct val="100000"/>
              </a:lnSpc>
              <a:spcBef>
                <a:spcPts val="975"/>
              </a:spcBef>
              <a:tabLst>
                <a:tab pos="4072890" algn="l"/>
                <a:tab pos="5050790" algn="l"/>
                <a:tab pos="6028690" algn="l"/>
              </a:tabLst>
            </a:pPr>
            <a:r>
              <a:rPr sz="1800" b="1" dirty="0">
                <a:latin typeface="Carlito"/>
                <a:cs typeface="Carlito"/>
              </a:rPr>
              <a:t>32KB	128KB	512KB	</a:t>
            </a:r>
            <a:r>
              <a:rPr sz="1800" b="1" spc="-5" dirty="0">
                <a:latin typeface="Carlito"/>
                <a:cs typeface="Carlito"/>
              </a:rPr>
              <a:t>2MB</a:t>
            </a:r>
            <a:endParaRPr sz="1800" dirty="0">
              <a:latin typeface="Carlito"/>
              <a:cs typeface="Carlito"/>
            </a:endParaRPr>
          </a:p>
          <a:p>
            <a:pPr marL="2031364">
              <a:lnSpc>
                <a:spcPct val="100000"/>
              </a:lnSpc>
              <a:spcBef>
                <a:spcPts val="85"/>
              </a:spcBef>
            </a:pPr>
            <a:r>
              <a:rPr sz="1600" b="1" spc="-5" dirty="0">
                <a:latin typeface="Carlito"/>
                <a:cs typeface="Carlito"/>
              </a:rPr>
              <a:t>1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10244963-9296-4E39-A67B-E16F786C7E76}"/>
              </a:ext>
            </a:extLst>
          </p:cNvPr>
          <p:cNvSpPr txBox="1">
            <a:spLocks/>
          </p:cNvSpPr>
          <p:nvPr/>
        </p:nvSpPr>
        <p:spPr>
          <a:xfrm>
            <a:off x="247750" y="108737"/>
            <a:ext cx="846454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-35" dirty="0">
                <a:latin typeface="宋体" panose="02010600030101010101" pitchFamily="2" charset="-122"/>
                <a:ea typeface="宋体" panose="02010600030101010101" pitchFamily="2" charset="-122"/>
              </a:rPr>
              <a:t>观察</a:t>
            </a:r>
            <a:r>
              <a:rPr lang="en-US" sz="4000" spc="-225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sz="4000" spc="-15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4000" spc="-85" dirty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4000" spc="80" dirty="0"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en-US" sz="4000" spc="-55" dirty="0">
                <a:latin typeface="宋体" panose="02010600030101010101" pitchFamily="2" charset="-122"/>
                <a:ea typeface="宋体" panose="02010600030101010101" pitchFamily="2" charset="-122"/>
              </a:rPr>
              <a:t>特性</a:t>
            </a:r>
            <a:endParaRPr lang="en-US" sz="4000" spc="-5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99627CD-575C-49E8-9B6C-D65D2FEB8F81}"/>
              </a:ext>
            </a:extLst>
          </p:cNvPr>
          <p:cNvSpPr/>
          <p:nvPr/>
        </p:nvSpPr>
        <p:spPr>
          <a:xfrm>
            <a:off x="4152138" y="3144773"/>
            <a:ext cx="835660" cy="1828800"/>
          </a:xfrm>
          <a:custGeom>
            <a:avLst/>
            <a:gdLst/>
            <a:ahLst/>
            <a:cxnLst/>
            <a:rect l="l" t="t" r="r" b="b"/>
            <a:pathLst>
              <a:path w="835660" h="1828800">
                <a:moveTo>
                  <a:pt x="0" y="0"/>
                </a:moveTo>
                <a:lnTo>
                  <a:pt x="835151" y="0"/>
                </a:lnTo>
                <a:lnTo>
                  <a:pt x="835151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6395CB0-2DD0-441F-88A1-4591AFE2491C}"/>
              </a:ext>
            </a:extLst>
          </p:cNvPr>
          <p:cNvSpPr txBox="1"/>
          <p:nvPr/>
        </p:nvSpPr>
        <p:spPr>
          <a:xfrm>
            <a:off x="2558288" y="2664028"/>
            <a:ext cx="546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8575" algn="l"/>
              </a:tabLst>
            </a:pPr>
            <a:r>
              <a:rPr sz="1800" b="1" u="sng" dirty="0">
                <a:uFill>
                  <a:solidFill>
                    <a:srgbClr val="D9D9D9"/>
                  </a:solidFill>
                </a:uFill>
                <a:latin typeface="Carlito"/>
                <a:cs typeface="Carlito"/>
              </a:rPr>
              <a:t> 	</a:t>
            </a:r>
            <a:r>
              <a:rPr sz="1800" b="1" u="sng" spc="-30" dirty="0">
                <a:uFill>
                  <a:solidFill>
                    <a:srgbClr val="D9D9D9"/>
                  </a:solidFill>
                </a:uFill>
                <a:latin typeface="Carlito"/>
                <a:cs typeface="Carlito"/>
              </a:rPr>
              <a:t>We </a:t>
            </a:r>
            <a:r>
              <a:rPr sz="1800" b="1" u="sng" dirty="0">
                <a:uFill>
                  <a:solidFill>
                    <a:srgbClr val="D9D9D9"/>
                  </a:solidFill>
                </a:uFill>
                <a:latin typeface="Carlito"/>
                <a:cs typeface="Carlito"/>
              </a:rPr>
              <a:t>choose 128KB </a:t>
            </a:r>
            <a:r>
              <a:rPr sz="1800" b="1" u="sng" spc="-5" dirty="0">
                <a:uFill>
                  <a:solidFill>
                    <a:srgbClr val="D9D9D9"/>
                  </a:solidFill>
                </a:uFill>
                <a:latin typeface="Carlito"/>
                <a:cs typeface="Carlito"/>
              </a:rPr>
              <a:t>granularity </a:t>
            </a:r>
            <a:r>
              <a:rPr sz="1800" b="1" u="sng" spc="-10" dirty="0">
                <a:uFill>
                  <a:solidFill>
                    <a:srgbClr val="D9D9D9"/>
                  </a:solidFill>
                </a:uFill>
                <a:latin typeface="Carlito"/>
                <a:cs typeface="Carlito"/>
              </a:rPr>
              <a:t>for</a:t>
            </a:r>
            <a:r>
              <a:rPr sz="1800" b="1" u="sng" spc="-85" dirty="0">
                <a:uFill>
                  <a:solidFill>
                    <a:srgbClr val="D9D9D9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sng" spc="-10" dirty="0">
                <a:uFill>
                  <a:solidFill>
                    <a:srgbClr val="D9D9D9"/>
                  </a:solidFill>
                </a:uFill>
                <a:latin typeface="Carlito"/>
                <a:cs typeface="Carlito"/>
              </a:rPr>
              <a:t>evalu</a:t>
            </a:r>
            <a:r>
              <a:rPr sz="1800" b="1" spc="-10" dirty="0">
                <a:latin typeface="Carlito"/>
                <a:cs typeface="Carlito"/>
              </a:rPr>
              <a:t>ation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CB140C1-1BA4-473B-A344-EFB1C3ABBB95}"/>
              </a:ext>
            </a:extLst>
          </p:cNvPr>
          <p:cNvSpPr/>
          <p:nvPr/>
        </p:nvSpPr>
        <p:spPr>
          <a:xfrm>
            <a:off x="0" y="5320284"/>
            <a:ext cx="9144000" cy="829310"/>
          </a:xfrm>
          <a:custGeom>
            <a:avLst/>
            <a:gdLst/>
            <a:ahLst/>
            <a:cxnLst/>
            <a:rect l="l" t="t" r="r" b="b"/>
            <a:pathLst>
              <a:path w="9144000" h="829310">
                <a:moveTo>
                  <a:pt x="9144000" y="0"/>
                </a:moveTo>
                <a:lnTo>
                  <a:pt x="0" y="0"/>
                </a:lnTo>
                <a:lnTo>
                  <a:pt x="0" y="829055"/>
                </a:lnTo>
                <a:lnTo>
                  <a:pt x="9144000" y="829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7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EBF824C-29EE-43B0-BB18-2FEADAE50F46}"/>
              </a:ext>
            </a:extLst>
          </p:cNvPr>
          <p:cNvSpPr txBox="1">
            <a:spLocks/>
          </p:cNvSpPr>
          <p:nvPr/>
        </p:nvSpPr>
        <p:spPr>
          <a:xfrm>
            <a:off x="8562276" y="6345425"/>
            <a:ext cx="351154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60"/>
              </a:spcBef>
            </a:pPr>
            <a:fld id="{81D60167-4931-47E6-BA6A-407CBD079E47}" type="slidenum">
              <a:rPr lang="en-US" altLang="zh-CN" spc="-254" smtClean="0"/>
              <a:pPr marL="38100">
                <a:spcBef>
                  <a:spcPts val="260"/>
                </a:spcBef>
              </a:pPr>
              <a:t>6</a:t>
            </a:fld>
            <a:endParaRPr lang="en-US" altLang="zh-CN" spc="-254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5417BF-547C-436C-BC6A-CCAFE1A00B86}"/>
              </a:ext>
            </a:extLst>
          </p:cNvPr>
          <p:cNvSpPr txBox="1"/>
          <p:nvPr/>
        </p:nvSpPr>
        <p:spPr>
          <a:xfrm>
            <a:off x="2790189" y="5437154"/>
            <a:ext cx="4651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</a:t>
            </a:r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应用倾向于统一更新内存</a:t>
            </a:r>
            <a:endParaRPr lang="en-US" altLang="zh-CN" sz="16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</a:t>
            </a:r>
            <a:r>
              <a:rPr lang="en-US" altLang="zh-CN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：有不同计数器值的块数量很少</a:t>
            </a:r>
          </a:p>
        </p:txBody>
      </p:sp>
    </p:spTree>
    <p:extLst>
      <p:ext uri="{BB962C8B-B14F-4D97-AF65-F5344CB8AC3E}">
        <p14:creationId xmlns:p14="http://schemas.microsoft.com/office/powerpoint/2010/main" val="120274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>
            <a:extLst>
              <a:ext uri="{FF2B5EF4-FFF2-40B4-BE49-F238E27FC236}">
                <a16:creationId xmlns:a16="http://schemas.microsoft.com/office/drawing/2014/main" id="{A3F01E32-A5B0-4562-A48C-A8F5B839ED03}"/>
              </a:ext>
            </a:extLst>
          </p:cNvPr>
          <p:cNvGrpSpPr/>
          <p:nvPr/>
        </p:nvGrpSpPr>
        <p:grpSpPr>
          <a:xfrm>
            <a:off x="2093976" y="4440935"/>
            <a:ext cx="1025525" cy="798830"/>
            <a:chOff x="2093976" y="4440935"/>
            <a:chExt cx="1025525" cy="798830"/>
          </a:xfrm>
        </p:grpSpPr>
        <p:sp>
          <p:nvSpPr>
            <p:cNvPr id="46" name="object 3">
              <a:extLst>
                <a:ext uri="{FF2B5EF4-FFF2-40B4-BE49-F238E27FC236}">
                  <a16:creationId xmlns:a16="http://schemas.microsoft.com/office/drawing/2014/main" id="{F4870ABB-B874-46C5-86A8-7CB6F60D42B2}"/>
                </a:ext>
              </a:extLst>
            </p:cNvPr>
            <p:cNvSpPr/>
            <p:nvPr/>
          </p:nvSpPr>
          <p:spPr>
            <a:xfrm>
              <a:off x="2391918" y="4810505"/>
              <a:ext cx="624840" cy="391160"/>
            </a:xfrm>
            <a:custGeom>
              <a:avLst/>
              <a:gdLst/>
              <a:ahLst/>
              <a:cxnLst/>
              <a:rect l="l" t="t" r="r" b="b"/>
              <a:pathLst>
                <a:path w="624839" h="391160">
                  <a:moveTo>
                    <a:pt x="0" y="0"/>
                  </a:moveTo>
                  <a:lnTo>
                    <a:pt x="624814" y="39063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">
              <a:extLst>
                <a:ext uri="{FF2B5EF4-FFF2-40B4-BE49-F238E27FC236}">
                  <a16:creationId xmlns:a16="http://schemas.microsoft.com/office/drawing/2014/main" id="{29E35D6A-223A-4496-903B-3EFEFD8575ED}"/>
                </a:ext>
              </a:extLst>
            </p:cNvPr>
            <p:cNvSpPr/>
            <p:nvPr/>
          </p:nvSpPr>
          <p:spPr>
            <a:xfrm>
              <a:off x="2981439" y="5156644"/>
              <a:ext cx="97155" cy="83185"/>
            </a:xfrm>
            <a:custGeom>
              <a:avLst/>
              <a:gdLst/>
              <a:ahLst/>
              <a:cxnLst/>
              <a:rect l="l" t="t" r="r" b="b"/>
              <a:pathLst>
                <a:path w="97155" h="83185">
                  <a:moveTo>
                    <a:pt x="46050" y="0"/>
                  </a:moveTo>
                  <a:lnTo>
                    <a:pt x="0" y="73660"/>
                  </a:lnTo>
                  <a:lnTo>
                    <a:pt x="96672" y="82880"/>
                  </a:lnTo>
                  <a:lnTo>
                    <a:pt x="46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">
              <a:extLst>
                <a:ext uri="{FF2B5EF4-FFF2-40B4-BE49-F238E27FC236}">
                  <a16:creationId xmlns:a16="http://schemas.microsoft.com/office/drawing/2014/main" id="{E179DF66-F561-4695-92A3-A1338F98C831}"/>
                </a:ext>
              </a:extLst>
            </p:cNvPr>
            <p:cNvSpPr/>
            <p:nvPr/>
          </p:nvSpPr>
          <p:spPr>
            <a:xfrm>
              <a:off x="3071507" y="4809743"/>
              <a:ext cx="0" cy="372110"/>
            </a:xfrm>
            <a:custGeom>
              <a:avLst/>
              <a:gdLst/>
              <a:ahLst/>
              <a:cxnLst/>
              <a:rect l="l" t="t" r="r" b="b"/>
              <a:pathLst>
                <a:path h="372110">
                  <a:moveTo>
                    <a:pt x="0" y="0"/>
                  </a:moveTo>
                  <a:lnTo>
                    <a:pt x="0" y="371894"/>
                  </a:lnTo>
                </a:path>
              </a:pathLst>
            </a:custGeom>
            <a:ln w="37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6">
              <a:extLst>
                <a:ext uri="{FF2B5EF4-FFF2-40B4-BE49-F238E27FC236}">
                  <a16:creationId xmlns:a16="http://schemas.microsoft.com/office/drawing/2014/main" id="{04A1198A-8370-4FB5-BB43-DA15A19929CF}"/>
                </a:ext>
              </a:extLst>
            </p:cNvPr>
            <p:cNvSpPr/>
            <p:nvPr/>
          </p:nvSpPr>
          <p:spPr>
            <a:xfrm>
              <a:off x="3032188" y="5151602"/>
              <a:ext cx="86995" cy="88265"/>
            </a:xfrm>
            <a:custGeom>
              <a:avLst/>
              <a:gdLst/>
              <a:ahLst/>
              <a:cxnLst/>
              <a:rect l="l" t="t" r="r" b="b"/>
              <a:pathLst>
                <a:path w="86994" h="88264">
                  <a:moveTo>
                    <a:pt x="86842" y="0"/>
                  </a:moveTo>
                  <a:lnTo>
                    <a:pt x="0" y="2171"/>
                  </a:lnTo>
                  <a:lnTo>
                    <a:pt x="45592" y="87922"/>
                  </a:lnTo>
                  <a:lnTo>
                    <a:pt x="86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7">
              <a:extLst>
                <a:ext uri="{FF2B5EF4-FFF2-40B4-BE49-F238E27FC236}">
                  <a16:creationId xmlns:a16="http://schemas.microsoft.com/office/drawing/2014/main" id="{0BFE93D1-A15A-432C-AE09-049BC332FCE8}"/>
                </a:ext>
              </a:extLst>
            </p:cNvPr>
            <p:cNvSpPr/>
            <p:nvPr/>
          </p:nvSpPr>
          <p:spPr>
            <a:xfrm>
              <a:off x="2093976" y="4440935"/>
              <a:ext cx="594360" cy="368935"/>
            </a:xfrm>
            <a:custGeom>
              <a:avLst/>
              <a:gdLst/>
              <a:ahLst/>
              <a:cxnLst/>
              <a:rect l="l" t="t" r="r" b="b"/>
              <a:pathLst>
                <a:path w="594360" h="368935">
                  <a:moveTo>
                    <a:pt x="59436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594360" y="368807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5996DC6B-4466-400A-9CA1-4FC5D86AA911}"/>
              </a:ext>
            </a:extLst>
          </p:cNvPr>
          <p:cNvSpPr txBox="1">
            <a:spLocks/>
          </p:cNvSpPr>
          <p:nvPr/>
        </p:nvSpPr>
        <p:spPr>
          <a:xfrm>
            <a:off x="247751" y="108737"/>
            <a:ext cx="63455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spc="-35" dirty="0"/>
              <a:t>主要思想</a:t>
            </a:r>
            <a:endParaRPr lang="en-US" sz="4000" spc="5" dirty="0"/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FBDF7C47-B346-43C6-8199-6EAB693C4187}"/>
              </a:ext>
            </a:extLst>
          </p:cNvPr>
          <p:cNvSpPr txBox="1"/>
          <p:nvPr/>
        </p:nvSpPr>
        <p:spPr>
          <a:xfrm>
            <a:off x="247750" y="929563"/>
            <a:ext cx="801052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Arial Black"/>
              </a:rPr>
              <a:t>为一致更新的段使用粗粒度计数器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Arial Black"/>
            </a:endParaRPr>
          </a:p>
        </p:txBody>
      </p:sp>
      <p:grpSp>
        <p:nvGrpSpPr>
          <p:cNvPr id="53" name="object 10">
            <a:extLst>
              <a:ext uri="{FF2B5EF4-FFF2-40B4-BE49-F238E27FC236}">
                <a16:creationId xmlns:a16="http://schemas.microsoft.com/office/drawing/2014/main" id="{D5BC9B5A-31AB-4C3A-AF63-9D3B58D3E2BE}"/>
              </a:ext>
            </a:extLst>
          </p:cNvPr>
          <p:cNvGrpSpPr/>
          <p:nvPr/>
        </p:nvGrpSpPr>
        <p:grpSpPr>
          <a:xfrm>
            <a:off x="2093976" y="1869948"/>
            <a:ext cx="2875915" cy="2068195"/>
            <a:chOff x="2093976" y="1869948"/>
            <a:chExt cx="2875915" cy="2068195"/>
          </a:xfrm>
        </p:grpSpPr>
        <p:sp>
          <p:nvSpPr>
            <p:cNvPr id="54" name="object 11">
              <a:extLst>
                <a:ext uri="{FF2B5EF4-FFF2-40B4-BE49-F238E27FC236}">
                  <a16:creationId xmlns:a16="http://schemas.microsoft.com/office/drawing/2014/main" id="{25880AD3-A160-4396-804D-7D319CDE0ECD}"/>
                </a:ext>
              </a:extLst>
            </p:cNvPr>
            <p:cNvSpPr/>
            <p:nvPr/>
          </p:nvSpPr>
          <p:spPr>
            <a:xfrm>
              <a:off x="4239768" y="2988564"/>
              <a:ext cx="730250" cy="949960"/>
            </a:xfrm>
            <a:custGeom>
              <a:avLst/>
              <a:gdLst/>
              <a:ahLst/>
              <a:cxnLst/>
              <a:rect l="l" t="t" r="r" b="b"/>
              <a:pathLst>
                <a:path w="730250" h="949960">
                  <a:moveTo>
                    <a:pt x="547497" y="0"/>
                  </a:moveTo>
                  <a:lnTo>
                    <a:pt x="182499" y="0"/>
                  </a:lnTo>
                  <a:lnTo>
                    <a:pt x="182499" y="584453"/>
                  </a:lnTo>
                  <a:lnTo>
                    <a:pt x="0" y="584453"/>
                  </a:lnTo>
                  <a:lnTo>
                    <a:pt x="364998" y="949451"/>
                  </a:lnTo>
                  <a:lnTo>
                    <a:pt x="729996" y="584453"/>
                  </a:lnTo>
                  <a:lnTo>
                    <a:pt x="547497" y="584453"/>
                  </a:lnTo>
                  <a:lnTo>
                    <a:pt x="547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2">
              <a:extLst>
                <a:ext uri="{FF2B5EF4-FFF2-40B4-BE49-F238E27FC236}">
                  <a16:creationId xmlns:a16="http://schemas.microsoft.com/office/drawing/2014/main" id="{B67ADAB6-C992-4E0A-96EC-30225F5146A7}"/>
                </a:ext>
              </a:extLst>
            </p:cNvPr>
            <p:cNvSpPr/>
            <p:nvPr/>
          </p:nvSpPr>
          <p:spPr>
            <a:xfrm>
              <a:off x="4229861" y="3214878"/>
              <a:ext cx="624840" cy="391160"/>
            </a:xfrm>
            <a:custGeom>
              <a:avLst/>
              <a:gdLst/>
              <a:ahLst/>
              <a:cxnLst/>
              <a:rect l="l" t="t" r="r" b="b"/>
              <a:pathLst>
                <a:path w="624839" h="391160">
                  <a:moveTo>
                    <a:pt x="0" y="0"/>
                  </a:moveTo>
                  <a:lnTo>
                    <a:pt x="624814" y="390639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3">
              <a:extLst>
                <a:ext uri="{FF2B5EF4-FFF2-40B4-BE49-F238E27FC236}">
                  <a16:creationId xmlns:a16="http://schemas.microsoft.com/office/drawing/2014/main" id="{E8980ADD-911F-4E41-B1CA-69BFE043E501}"/>
                </a:ext>
              </a:extLst>
            </p:cNvPr>
            <p:cNvSpPr/>
            <p:nvPr/>
          </p:nvSpPr>
          <p:spPr>
            <a:xfrm>
              <a:off x="4819383" y="3561016"/>
              <a:ext cx="97155" cy="83185"/>
            </a:xfrm>
            <a:custGeom>
              <a:avLst/>
              <a:gdLst/>
              <a:ahLst/>
              <a:cxnLst/>
              <a:rect l="l" t="t" r="r" b="b"/>
              <a:pathLst>
                <a:path w="97154" h="83185">
                  <a:moveTo>
                    <a:pt x="46050" y="0"/>
                  </a:moveTo>
                  <a:lnTo>
                    <a:pt x="0" y="73660"/>
                  </a:lnTo>
                  <a:lnTo>
                    <a:pt x="96672" y="82880"/>
                  </a:lnTo>
                  <a:lnTo>
                    <a:pt x="46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4">
              <a:extLst>
                <a:ext uri="{FF2B5EF4-FFF2-40B4-BE49-F238E27FC236}">
                  <a16:creationId xmlns:a16="http://schemas.microsoft.com/office/drawing/2014/main" id="{D00B6046-9A34-4743-BEC4-5F0C35A482FE}"/>
                </a:ext>
              </a:extLst>
            </p:cNvPr>
            <p:cNvSpPr/>
            <p:nvPr/>
          </p:nvSpPr>
          <p:spPr>
            <a:xfrm>
              <a:off x="4566666" y="3214878"/>
              <a:ext cx="9525" cy="356870"/>
            </a:xfrm>
            <a:custGeom>
              <a:avLst/>
              <a:gdLst/>
              <a:ahLst/>
              <a:cxnLst/>
              <a:rect l="l" t="t" r="r" b="b"/>
              <a:pathLst>
                <a:path w="9525" h="356870">
                  <a:moveTo>
                    <a:pt x="0" y="0"/>
                  </a:moveTo>
                  <a:lnTo>
                    <a:pt x="8915" y="35665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77CE3AD7-C7A1-4ED4-8F15-03558E1B415F}"/>
                </a:ext>
              </a:extLst>
            </p:cNvPr>
            <p:cNvSpPr/>
            <p:nvPr/>
          </p:nvSpPr>
          <p:spPr>
            <a:xfrm>
              <a:off x="4531804" y="3555974"/>
              <a:ext cx="86995" cy="88265"/>
            </a:xfrm>
            <a:custGeom>
              <a:avLst/>
              <a:gdLst/>
              <a:ahLst/>
              <a:cxnLst/>
              <a:rect l="l" t="t" r="r" b="b"/>
              <a:pathLst>
                <a:path w="86995" h="88264">
                  <a:moveTo>
                    <a:pt x="86842" y="0"/>
                  </a:moveTo>
                  <a:lnTo>
                    <a:pt x="0" y="2171"/>
                  </a:lnTo>
                  <a:lnTo>
                    <a:pt x="45593" y="87922"/>
                  </a:lnTo>
                  <a:lnTo>
                    <a:pt x="86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6">
              <a:extLst>
                <a:ext uri="{FF2B5EF4-FFF2-40B4-BE49-F238E27FC236}">
                  <a16:creationId xmlns:a16="http://schemas.microsoft.com/office/drawing/2014/main" id="{45232799-94F9-4E86-B067-7426313B9119}"/>
                </a:ext>
              </a:extLst>
            </p:cNvPr>
            <p:cNvSpPr/>
            <p:nvPr/>
          </p:nvSpPr>
          <p:spPr>
            <a:xfrm>
              <a:off x="2093976" y="1869948"/>
              <a:ext cx="594360" cy="370840"/>
            </a:xfrm>
            <a:custGeom>
              <a:avLst/>
              <a:gdLst/>
              <a:ahLst/>
              <a:cxnLst/>
              <a:rect l="l" t="t" r="r" b="b"/>
              <a:pathLst>
                <a:path w="594360" h="370839">
                  <a:moveTo>
                    <a:pt x="59436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94360" y="370332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7">
            <a:extLst>
              <a:ext uri="{FF2B5EF4-FFF2-40B4-BE49-F238E27FC236}">
                <a16:creationId xmlns:a16="http://schemas.microsoft.com/office/drawing/2014/main" id="{53E840F8-6C2D-4204-9152-91D335FBEE4E}"/>
              </a:ext>
            </a:extLst>
          </p:cNvPr>
          <p:cNvSpPr txBox="1"/>
          <p:nvPr/>
        </p:nvSpPr>
        <p:spPr>
          <a:xfrm>
            <a:off x="1208849" y="1749539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Data  </a:t>
            </a:r>
            <a:r>
              <a:rPr sz="1800" spc="5" dirty="0">
                <a:latin typeface="Carlito"/>
                <a:cs typeface="Carlito"/>
              </a:rPr>
              <a:t>B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15" dirty="0">
                <a:latin typeface="Carlito"/>
                <a:cs typeface="Carlito"/>
              </a:rPr>
              <a:t>k</a:t>
            </a:r>
            <a:r>
              <a:rPr sz="1800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18">
            <a:extLst>
              <a:ext uri="{FF2B5EF4-FFF2-40B4-BE49-F238E27FC236}">
                <a16:creationId xmlns:a16="http://schemas.microsoft.com/office/drawing/2014/main" id="{A26A753A-CC98-4293-A62D-D86C8A1CAF08}"/>
              </a:ext>
            </a:extLst>
          </p:cNvPr>
          <p:cNvSpPr txBox="1"/>
          <p:nvPr/>
        </p:nvSpPr>
        <p:spPr>
          <a:xfrm>
            <a:off x="1046543" y="2460256"/>
            <a:ext cx="9410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Per-block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Ctr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Blocks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2" name="object 19">
            <a:extLst>
              <a:ext uri="{FF2B5EF4-FFF2-40B4-BE49-F238E27FC236}">
                <a16:creationId xmlns:a16="http://schemas.microsoft.com/office/drawing/2014/main" id="{57EB4F06-9FEC-43A1-BFAF-4F022453F52F}"/>
              </a:ext>
            </a:extLst>
          </p:cNvPr>
          <p:cNvSpPr txBox="1"/>
          <p:nvPr/>
        </p:nvSpPr>
        <p:spPr>
          <a:xfrm>
            <a:off x="1929663" y="3397758"/>
            <a:ext cx="19678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Use 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a common</a:t>
            </a:r>
            <a:r>
              <a:rPr sz="16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b="1" spc="-15" dirty="0">
                <a:solidFill>
                  <a:srgbClr val="FF0000"/>
                </a:solidFill>
                <a:latin typeface="Carlito"/>
                <a:cs typeface="Carlito"/>
              </a:rPr>
              <a:t>counter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BA644A9D-9E18-4553-A14D-E5FD30241E60}"/>
              </a:ext>
            </a:extLst>
          </p:cNvPr>
          <p:cNvSpPr txBox="1"/>
          <p:nvPr/>
        </p:nvSpPr>
        <p:spPr>
          <a:xfrm>
            <a:off x="2538983" y="5239511"/>
            <a:ext cx="1077595" cy="547370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2035"/>
              </a:lnSpc>
            </a:pPr>
            <a:r>
              <a:rPr sz="1800" b="1" spc="-5" dirty="0">
                <a:latin typeface="Carlito"/>
                <a:cs typeface="Carlito"/>
              </a:rPr>
              <a:t>Common</a:t>
            </a:r>
            <a:endParaRPr sz="1800">
              <a:latin typeface="Carlito"/>
              <a:cs typeface="Carlito"/>
            </a:endParaRPr>
          </a:p>
          <a:p>
            <a:pPr marL="15748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Counter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79AA8783-C7F3-439D-9543-87078D8A674A}"/>
              </a:ext>
            </a:extLst>
          </p:cNvPr>
          <p:cNvSpPr txBox="1"/>
          <p:nvPr/>
        </p:nvSpPr>
        <p:spPr>
          <a:xfrm>
            <a:off x="1224089" y="4358792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Data  </a:t>
            </a:r>
            <a:r>
              <a:rPr sz="1800" spc="5" dirty="0">
                <a:latin typeface="Carlito"/>
                <a:cs typeface="Carlito"/>
              </a:rPr>
              <a:t>B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15" dirty="0">
                <a:latin typeface="Carlito"/>
                <a:cs typeface="Carlito"/>
              </a:rPr>
              <a:t>k</a:t>
            </a:r>
            <a:r>
              <a:rPr sz="1800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5" name="object 22">
            <a:extLst>
              <a:ext uri="{FF2B5EF4-FFF2-40B4-BE49-F238E27FC236}">
                <a16:creationId xmlns:a16="http://schemas.microsoft.com/office/drawing/2014/main" id="{8BA145C9-D9D1-49E1-B01B-86C84E1BAD69}"/>
              </a:ext>
            </a:extLst>
          </p:cNvPr>
          <p:cNvSpPr/>
          <p:nvPr/>
        </p:nvSpPr>
        <p:spPr>
          <a:xfrm>
            <a:off x="2769107" y="4440935"/>
            <a:ext cx="594360" cy="368935"/>
          </a:xfrm>
          <a:custGeom>
            <a:avLst/>
            <a:gdLst/>
            <a:ahLst/>
            <a:cxnLst/>
            <a:rect l="l" t="t" r="r" b="b"/>
            <a:pathLst>
              <a:path w="594360" h="368935">
                <a:moveTo>
                  <a:pt x="594359" y="0"/>
                </a:moveTo>
                <a:lnTo>
                  <a:pt x="0" y="0"/>
                </a:lnTo>
                <a:lnTo>
                  <a:pt x="0" y="368807"/>
                </a:lnTo>
                <a:lnTo>
                  <a:pt x="594359" y="368807"/>
                </a:lnTo>
                <a:lnTo>
                  <a:pt x="59435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54438103-3449-4CDB-B05E-BDDC17642812}"/>
              </a:ext>
            </a:extLst>
          </p:cNvPr>
          <p:cNvSpPr txBox="1"/>
          <p:nvPr/>
        </p:nvSpPr>
        <p:spPr>
          <a:xfrm>
            <a:off x="2177554" y="4494174"/>
            <a:ext cx="1102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705" algn="l"/>
              </a:tabLst>
            </a:pPr>
            <a:r>
              <a:rPr sz="1400" b="1" spc="5" dirty="0">
                <a:latin typeface="Carlito"/>
                <a:cs typeface="Carlito"/>
              </a:rPr>
              <a:t>B</a:t>
            </a:r>
            <a:r>
              <a:rPr sz="1400" b="1" dirty="0">
                <a:latin typeface="Carlito"/>
                <a:cs typeface="Carlito"/>
              </a:rPr>
              <a:t>lock	</a:t>
            </a:r>
            <a:r>
              <a:rPr sz="1400" b="1" spc="5" dirty="0">
                <a:latin typeface="Carlito"/>
                <a:cs typeface="Carlito"/>
              </a:rPr>
              <a:t>B</a:t>
            </a:r>
            <a:r>
              <a:rPr sz="1400" b="1" dirty="0">
                <a:latin typeface="Carlito"/>
                <a:cs typeface="Carlito"/>
              </a:rPr>
              <a:t>lock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7" name="object 24">
            <a:extLst>
              <a:ext uri="{FF2B5EF4-FFF2-40B4-BE49-F238E27FC236}">
                <a16:creationId xmlns:a16="http://schemas.microsoft.com/office/drawing/2014/main" id="{4194F241-5486-4D17-8693-A5F43AD4B29F}"/>
              </a:ext>
            </a:extLst>
          </p:cNvPr>
          <p:cNvSpPr txBox="1"/>
          <p:nvPr/>
        </p:nvSpPr>
        <p:spPr>
          <a:xfrm>
            <a:off x="3616452" y="4440935"/>
            <a:ext cx="604520" cy="36893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660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20"/>
              </a:spcBef>
            </a:pPr>
            <a:r>
              <a:rPr sz="1400" b="1" dirty="0">
                <a:latin typeface="Carlito"/>
                <a:cs typeface="Carlito"/>
              </a:rPr>
              <a:t>Block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8" name="object 25">
            <a:extLst>
              <a:ext uri="{FF2B5EF4-FFF2-40B4-BE49-F238E27FC236}">
                <a16:creationId xmlns:a16="http://schemas.microsoft.com/office/drawing/2014/main" id="{7AB51FA5-606B-4D7D-AC23-FE1E22CC9A31}"/>
              </a:ext>
            </a:extLst>
          </p:cNvPr>
          <p:cNvGrpSpPr/>
          <p:nvPr/>
        </p:nvGrpSpPr>
        <p:grpSpPr>
          <a:xfrm>
            <a:off x="3077717" y="4795901"/>
            <a:ext cx="850900" cy="443865"/>
            <a:chOff x="3077717" y="4795901"/>
            <a:chExt cx="850900" cy="443865"/>
          </a:xfrm>
        </p:grpSpPr>
        <p:sp>
          <p:nvSpPr>
            <p:cNvPr id="69" name="object 26">
              <a:extLst>
                <a:ext uri="{FF2B5EF4-FFF2-40B4-BE49-F238E27FC236}">
                  <a16:creationId xmlns:a16="http://schemas.microsoft.com/office/drawing/2014/main" id="{1D99FE1D-97E6-44E5-A87D-FACD30050D98}"/>
                </a:ext>
              </a:extLst>
            </p:cNvPr>
            <p:cNvSpPr/>
            <p:nvPr/>
          </p:nvSpPr>
          <p:spPr>
            <a:xfrm>
              <a:off x="3142132" y="4810506"/>
              <a:ext cx="772160" cy="396240"/>
            </a:xfrm>
            <a:custGeom>
              <a:avLst/>
              <a:gdLst/>
              <a:ahLst/>
              <a:cxnLst/>
              <a:rect l="l" t="t" r="r" b="b"/>
              <a:pathLst>
                <a:path w="772160" h="396239">
                  <a:moveTo>
                    <a:pt x="771791" y="0"/>
                  </a:moveTo>
                  <a:lnTo>
                    <a:pt x="0" y="395973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7">
              <a:extLst>
                <a:ext uri="{FF2B5EF4-FFF2-40B4-BE49-F238E27FC236}">
                  <a16:creationId xmlns:a16="http://schemas.microsoft.com/office/drawing/2014/main" id="{B42E2506-6FA6-46B3-93D6-14EFF8EC699E}"/>
                </a:ext>
              </a:extLst>
            </p:cNvPr>
            <p:cNvSpPr/>
            <p:nvPr/>
          </p:nvSpPr>
          <p:spPr>
            <a:xfrm>
              <a:off x="3077717" y="5161229"/>
              <a:ext cx="97155" cy="78740"/>
            </a:xfrm>
            <a:custGeom>
              <a:avLst/>
              <a:gdLst/>
              <a:ahLst/>
              <a:cxnLst/>
              <a:rect l="l" t="t" r="r" b="b"/>
              <a:pathLst>
                <a:path w="97155" h="78739">
                  <a:moveTo>
                    <a:pt x="57454" y="0"/>
                  </a:moveTo>
                  <a:lnTo>
                    <a:pt x="0" y="78295"/>
                  </a:lnTo>
                  <a:lnTo>
                    <a:pt x="97116" y="77292"/>
                  </a:lnTo>
                  <a:lnTo>
                    <a:pt x="57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28">
            <a:extLst>
              <a:ext uri="{FF2B5EF4-FFF2-40B4-BE49-F238E27FC236}">
                <a16:creationId xmlns:a16="http://schemas.microsoft.com/office/drawing/2014/main" id="{57E9DF05-7731-4A3F-9A81-D005BE50D4C5}"/>
              </a:ext>
            </a:extLst>
          </p:cNvPr>
          <p:cNvSpPr txBox="1"/>
          <p:nvPr/>
        </p:nvSpPr>
        <p:spPr>
          <a:xfrm>
            <a:off x="2177554" y="1923529"/>
            <a:ext cx="426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Carlito"/>
                <a:cs typeface="Carlito"/>
              </a:rPr>
              <a:t>B</a:t>
            </a:r>
            <a:r>
              <a:rPr sz="1400" b="1" dirty="0">
                <a:latin typeface="Carlito"/>
                <a:cs typeface="Carlito"/>
              </a:rPr>
              <a:t>lock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2" name="object 29">
            <a:extLst>
              <a:ext uri="{FF2B5EF4-FFF2-40B4-BE49-F238E27FC236}">
                <a16:creationId xmlns:a16="http://schemas.microsoft.com/office/drawing/2014/main" id="{54E4F7F3-E26B-4AD4-A170-741AC0898A69}"/>
              </a:ext>
            </a:extLst>
          </p:cNvPr>
          <p:cNvSpPr txBox="1"/>
          <p:nvPr/>
        </p:nvSpPr>
        <p:spPr>
          <a:xfrm>
            <a:off x="2244851" y="2616707"/>
            <a:ext cx="294640" cy="2927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115"/>
              </a:lnSpc>
            </a:pPr>
            <a:r>
              <a:rPr sz="1800" b="1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3" name="object 30">
            <a:extLst>
              <a:ext uri="{FF2B5EF4-FFF2-40B4-BE49-F238E27FC236}">
                <a16:creationId xmlns:a16="http://schemas.microsoft.com/office/drawing/2014/main" id="{64B9F39A-7CA2-4436-A938-FC0EBD7F85D1}"/>
              </a:ext>
            </a:extLst>
          </p:cNvPr>
          <p:cNvGrpSpPr/>
          <p:nvPr/>
        </p:nvGrpSpPr>
        <p:grpSpPr>
          <a:xfrm>
            <a:off x="2348483" y="1869948"/>
            <a:ext cx="1015365" cy="748665"/>
            <a:chOff x="2348483" y="1869948"/>
            <a:chExt cx="1015365" cy="748665"/>
          </a:xfrm>
        </p:grpSpPr>
        <p:sp>
          <p:nvSpPr>
            <p:cNvPr id="74" name="object 31">
              <a:extLst>
                <a:ext uri="{FF2B5EF4-FFF2-40B4-BE49-F238E27FC236}">
                  <a16:creationId xmlns:a16="http://schemas.microsoft.com/office/drawing/2014/main" id="{52EEDA00-58C9-495D-9C44-43040F7CCDFE}"/>
                </a:ext>
              </a:extLst>
            </p:cNvPr>
            <p:cNvSpPr/>
            <p:nvPr/>
          </p:nvSpPr>
          <p:spPr>
            <a:xfrm>
              <a:off x="2391917" y="2241042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51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2">
              <a:extLst>
                <a:ext uri="{FF2B5EF4-FFF2-40B4-BE49-F238E27FC236}">
                  <a16:creationId xmlns:a16="http://schemas.microsoft.com/office/drawing/2014/main" id="{1AE27727-5CBF-4228-83AA-5C5557CD8DFB}"/>
                </a:ext>
              </a:extLst>
            </p:cNvPr>
            <p:cNvSpPr/>
            <p:nvPr/>
          </p:nvSpPr>
          <p:spPr>
            <a:xfrm>
              <a:off x="2348483" y="2531719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86868" y="0"/>
                  </a:moveTo>
                  <a:lnTo>
                    <a:pt x="0" y="0"/>
                  </a:lnTo>
                  <a:lnTo>
                    <a:pt x="43434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33">
              <a:extLst>
                <a:ext uri="{FF2B5EF4-FFF2-40B4-BE49-F238E27FC236}">
                  <a16:creationId xmlns:a16="http://schemas.microsoft.com/office/drawing/2014/main" id="{5A571F8E-60F0-4946-B8AB-986744B3694A}"/>
                </a:ext>
              </a:extLst>
            </p:cNvPr>
            <p:cNvSpPr/>
            <p:nvPr/>
          </p:nvSpPr>
          <p:spPr>
            <a:xfrm>
              <a:off x="2769107" y="1869948"/>
              <a:ext cx="594360" cy="370840"/>
            </a:xfrm>
            <a:custGeom>
              <a:avLst/>
              <a:gdLst/>
              <a:ahLst/>
              <a:cxnLst/>
              <a:rect l="l" t="t" r="r" b="b"/>
              <a:pathLst>
                <a:path w="594360" h="370839">
                  <a:moveTo>
                    <a:pt x="594359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94359" y="370332"/>
                  </a:lnTo>
                  <a:lnTo>
                    <a:pt x="59435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34">
            <a:extLst>
              <a:ext uri="{FF2B5EF4-FFF2-40B4-BE49-F238E27FC236}">
                <a16:creationId xmlns:a16="http://schemas.microsoft.com/office/drawing/2014/main" id="{64A19A8C-F94A-46C0-9658-A232E069989D}"/>
              </a:ext>
            </a:extLst>
          </p:cNvPr>
          <p:cNvSpPr txBox="1"/>
          <p:nvPr/>
        </p:nvSpPr>
        <p:spPr>
          <a:xfrm>
            <a:off x="2853016" y="1923529"/>
            <a:ext cx="426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Carlito"/>
                <a:cs typeface="Carlito"/>
              </a:rPr>
              <a:t>B</a:t>
            </a:r>
            <a:r>
              <a:rPr sz="1400" b="1" dirty="0">
                <a:latin typeface="Carlito"/>
                <a:cs typeface="Carlito"/>
              </a:rPr>
              <a:t>lock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8" name="object 35">
            <a:extLst>
              <a:ext uri="{FF2B5EF4-FFF2-40B4-BE49-F238E27FC236}">
                <a16:creationId xmlns:a16="http://schemas.microsoft.com/office/drawing/2014/main" id="{E3B3316B-19AC-4C9B-9048-BDCABFFB8782}"/>
              </a:ext>
            </a:extLst>
          </p:cNvPr>
          <p:cNvSpPr txBox="1"/>
          <p:nvPr/>
        </p:nvSpPr>
        <p:spPr>
          <a:xfrm>
            <a:off x="3616452" y="1869948"/>
            <a:ext cx="604520" cy="37084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6667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525"/>
              </a:spcBef>
            </a:pPr>
            <a:r>
              <a:rPr sz="1400" b="1" dirty="0">
                <a:latin typeface="Carlito"/>
                <a:cs typeface="Carlito"/>
              </a:rPr>
              <a:t>Block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9" name="object 36">
            <a:extLst>
              <a:ext uri="{FF2B5EF4-FFF2-40B4-BE49-F238E27FC236}">
                <a16:creationId xmlns:a16="http://schemas.microsoft.com/office/drawing/2014/main" id="{0CBC7DC1-75BA-4CF4-AAD6-55815B207689}"/>
              </a:ext>
            </a:extLst>
          </p:cNvPr>
          <p:cNvSpPr txBox="1"/>
          <p:nvPr/>
        </p:nvSpPr>
        <p:spPr>
          <a:xfrm>
            <a:off x="2919983" y="2616707"/>
            <a:ext cx="294640" cy="2927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115"/>
              </a:lnSpc>
            </a:pPr>
            <a:r>
              <a:rPr sz="1800" b="1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0" name="object 37">
            <a:extLst>
              <a:ext uri="{FF2B5EF4-FFF2-40B4-BE49-F238E27FC236}">
                <a16:creationId xmlns:a16="http://schemas.microsoft.com/office/drawing/2014/main" id="{E4823AE3-925D-4BEE-BEBF-9CE163DB26E3}"/>
              </a:ext>
            </a:extLst>
          </p:cNvPr>
          <p:cNvSpPr txBox="1"/>
          <p:nvPr/>
        </p:nvSpPr>
        <p:spPr>
          <a:xfrm>
            <a:off x="3767328" y="2616707"/>
            <a:ext cx="292735" cy="2927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ts val="2115"/>
              </a:lnSpc>
            </a:pPr>
            <a:r>
              <a:rPr sz="1800" b="1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1" name="object 38">
            <a:extLst>
              <a:ext uri="{FF2B5EF4-FFF2-40B4-BE49-F238E27FC236}">
                <a16:creationId xmlns:a16="http://schemas.microsoft.com/office/drawing/2014/main" id="{28D236A9-C506-43D0-B4FE-59AFDDA5F422}"/>
              </a:ext>
            </a:extLst>
          </p:cNvPr>
          <p:cNvSpPr txBox="1"/>
          <p:nvPr/>
        </p:nvSpPr>
        <p:spPr>
          <a:xfrm>
            <a:off x="3378237" y="2558173"/>
            <a:ext cx="198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3C89B03-04B1-4B27-B1BD-BC189F63B471}"/>
              </a:ext>
            </a:extLst>
          </p:cNvPr>
          <p:cNvSpPr txBox="1"/>
          <p:nvPr/>
        </p:nvSpPr>
        <p:spPr>
          <a:xfrm>
            <a:off x="3378237" y="1853856"/>
            <a:ext cx="198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3" name="object 40">
            <a:extLst>
              <a:ext uri="{FF2B5EF4-FFF2-40B4-BE49-F238E27FC236}">
                <a16:creationId xmlns:a16="http://schemas.microsoft.com/office/drawing/2014/main" id="{D9D1DD2D-C361-41E1-8ACA-351C4A137C44}"/>
              </a:ext>
            </a:extLst>
          </p:cNvPr>
          <p:cNvGrpSpPr/>
          <p:nvPr/>
        </p:nvGrpSpPr>
        <p:grpSpPr>
          <a:xfrm>
            <a:off x="2075688" y="2241042"/>
            <a:ext cx="2184400" cy="810260"/>
            <a:chOff x="2075688" y="2241042"/>
            <a:chExt cx="2184400" cy="810260"/>
          </a:xfrm>
        </p:grpSpPr>
        <p:sp>
          <p:nvSpPr>
            <p:cNvPr id="84" name="object 41">
              <a:extLst>
                <a:ext uri="{FF2B5EF4-FFF2-40B4-BE49-F238E27FC236}">
                  <a16:creationId xmlns:a16="http://schemas.microsoft.com/office/drawing/2014/main" id="{CD8F9A7A-A0FE-4FE6-865B-121729F86EDA}"/>
                </a:ext>
              </a:extLst>
            </p:cNvPr>
            <p:cNvSpPr/>
            <p:nvPr/>
          </p:nvSpPr>
          <p:spPr>
            <a:xfrm>
              <a:off x="3070098" y="2241042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51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42">
              <a:extLst>
                <a:ext uri="{FF2B5EF4-FFF2-40B4-BE49-F238E27FC236}">
                  <a16:creationId xmlns:a16="http://schemas.microsoft.com/office/drawing/2014/main" id="{B891E769-F2FB-43C8-900C-9D4A41A457FA}"/>
                </a:ext>
              </a:extLst>
            </p:cNvPr>
            <p:cNvSpPr/>
            <p:nvPr/>
          </p:nvSpPr>
          <p:spPr>
            <a:xfrm>
              <a:off x="3026663" y="2531719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4" h="86994">
                  <a:moveTo>
                    <a:pt x="86868" y="0"/>
                  </a:moveTo>
                  <a:lnTo>
                    <a:pt x="0" y="0"/>
                  </a:lnTo>
                  <a:lnTo>
                    <a:pt x="43434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43">
              <a:extLst>
                <a:ext uri="{FF2B5EF4-FFF2-40B4-BE49-F238E27FC236}">
                  <a16:creationId xmlns:a16="http://schemas.microsoft.com/office/drawing/2014/main" id="{9F2F4C91-E5A2-4E08-9E7A-DD4B45E0D56C}"/>
                </a:ext>
              </a:extLst>
            </p:cNvPr>
            <p:cNvSpPr/>
            <p:nvPr/>
          </p:nvSpPr>
          <p:spPr>
            <a:xfrm>
              <a:off x="3914394" y="2241042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51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4">
              <a:extLst>
                <a:ext uri="{FF2B5EF4-FFF2-40B4-BE49-F238E27FC236}">
                  <a16:creationId xmlns:a16="http://schemas.microsoft.com/office/drawing/2014/main" id="{CAE96345-3201-41B8-9FEA-A1ED26AA4F60}"/>
                </a:ext>
              </a:extLst>
            </p:cNvPr>
            <p:cNvSpPr/>
            <p:nvPr/>
          </p:nvSpPr>
          <p:spPr>
            <a:xfrm>
              <a:off x="3870960" y="2531719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67" y="0"/>
                  </a:moveTo>
                  <a:lnTo>
                    <a:pt x="0" y="0"/>
                  </a:lnTo>
                  <a:lnTo>
                    <a:pt x="43433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45">
              <a:extLst>
                <a:ext uri="{FF2B5EF4-FFF2-40B4-BE49-F238E27FC236}">
                  <a16:creationId xmlns:a16="http://schemas.microsoft.com/office/drawing/2014/main" id="{73533B0E-E6D0-4FDC-997B-981C86C375E9}"/>
                </a:ext>
              </a:extLst>
            </p:cNvPr>
            <p:cNvSpPr/>
            <p:nvPr/>
          </p:nvSpPr>
          <p:spPr>
            <a:xfrm>
              <a:off x="2094738" y="2431542"/>
              <a:ext cx="2146300" cy="600710"/>
            </a:xfrm>
            <a:custGeom>
              <a:avLst/>
              <a:gdLst/>
              <a:ahLst/>
              <a:cxnLst/>
              <a:rect l="l" t="t" r="r" b="b"/>
              <a:pathLst>
                <a:path w="2146300" h="600710">
                  <a:moveTo>
                    <a:pt x="0" y="0"/>
                  </a:moveTo>
                  <a:lnTo>
                    <a:pt x="2145791" y="0"/>
                  </a:lnTo>
                  <a:lnTo>
                    <a:pt x="2145791" y="600456"/>
                  </a:lnTo>
                  <a:lnTo>
                    <a:pt x="0" y="6004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46">
            <a:extLst>
              <a:ext uri="{FF2B5EF4-FFF2-40B4-BE49-F238E27FC236}">
                <a16:creationId xmlns:a16="http://schemas.microsoft.com/office/drawing/2014/main" id="{F4E092C3-9894-4728-9CD7-9D35A025B828}"/>
              </a:ext>
            </a:extLst>
          </p:cNvPr>
          <p:cNvSpPr txBox="1"/>
          <p:nvPr/>
        </p:nvSpPr>
        <p:spPr>
          <a:xfrm>
            <a:off x="3378225" y="4458855"/>
            <a:ext cx="198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0" name="object 47">
            <a:extLst>
              <a:ext uri="{FF2B5EF4-FFF2-40B4-BE49-F238E27FC236}">
                <a16:creationId xmlns:a16="http://schemas.microsoft.com/office/drawing/2014/main" id="{ACF2AF69-2F7A-4A94-8F17-D01A3B980764}"/>
              </a:ext>
            </a:extLst>
          </p:cNvPr>
          <p:cNvSpPr/>
          <p:nvPr/>
        </p:nvSpPr>
        <p:spPr>
          <a:xfrm>
            <a:off x="5105400" y="1857755"/>
            <a:ext cx="594360" cy="368935"/>
          </a:xfrm>
          <a:custGeom>
            <a:avLst/>
            <a:gdLst/>
            <a:ahLst/>
            <a:cxnLst/>
            <a:rect l="l" t="t" r="r" b="b"/>
            <a:pathLst>
              <a:path w="594360" h="368935">
                <a:moveTo>
                  <a:pt x="594360" y="0"/>
                </a:moveTo>
                <a:lnTo>
                  <a:pt x="0" y="0"/>
                </a:lnTo>
                <a:lnTo>
                  <a:pt x="0" y="368808"/>
                </a:lnTo>
                <a:lnTo>
                  <a:pt x="594360" y="368808"/>
                </a:lnTo>
                <a:lnTo>
                  <a:pt x="59436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48">
            <a:extLst>
              <a:ext uri="{FF2B5EF4-FFF2-40B4-BE49-F238E27FC236}">
                <a16:creationId xmlns:a16="http://schemas.microsoft.com/office/drawing/2014/main" id="{7C226FF6-025A-4BF3-83C9-6E5D6B041A94}"/>
              </a:ext>
            </a:extLst>
          </p:cNvPr>
          <p:cNvSpPr txBox="1"/>
          <p:nvPr/>
        </p:nvSpPr>
        <p:spPr>
          <a:xfrm>
            <a:off x="5188280" y="1910321"/>
            <a:ext cx="426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Carlito"/>
                <a:cs typeface="Carlito"/>
              </a:rPr>
              <a:t>B</a:t>
            </a:r>
            <a:r>
              <a:rPr sz="1400" b="1" dirty="0">
                <a:latin typeface="Carlito"/>
                <a:cs typeface="Carlito"/>
              </a:rPr>
              <a:t>lock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2" name="object 49">
            <a:extLst>
              <a:ext uri="{FF2B5EF4-FFF2-40B4-BE49-F238E27FC236}">
                <a16:creationId xmlns:a16="http://schemas.microsoft.com/office/drawing/2014/main" id="{85032AA0-F2EB-4355-B167-4372B678392B}"/>
              </a:ext>
            </a:extLst>
          </p:cNvPr>
          <p:cNvSpPr txBox="1"/>
          <p:nvPr/>
        </p:nvSpPr>
        <p:spPr>
          <a:xfrm>
            <a:off x="5254752" y="2604516"/>
            <a:ext cx="294640" cy="2927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110"/>
              </a:lnSpc>
            </a:pPr>
            <a:r>
              <a:rPr sz="1800" b="1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3" name="object 50">
            <a:extLst>
              <a:ext uri="{FF2B5EF4-FFF2-40B4-BE49-F238E27FC236}">
                <a16:creationId xmlns:a16="http://schemas.microsoft.com/office/drawing/2014/main" id="{C992BC19-3DB8-4651-A4DE-0F8E8B3018AC}"/>
              </a:ext>
            </a:extLst>
          </p:cNvPr>
          <p:cNvGrpSpPr/>
          <p:nvPr/>
        </p:nvGrpSpPr>
        <p:grpSpPr>
          <a:xfrm>
            <a:off x="5359908" y="1857755"/>
            <a:ext cx="1015365" cy="747395"/>
            <a:chOff x="5359908" y="1857755"/>
            <a:chExt cx="1015365" cy="747395"/>
          </a:xfrm>
        </p:grpSpPr>
        <p:sp>
          <p:nvSpPr>
            <p:cNvPr id="94" name="object 51">
              <a:extLst>
                <a:ext uri="{FF2B5EF4-FFF2-40B4-BE49-F238E27FC236}">
                  <a16:creationId xmlns:a16="http://schemas.microsoft.com/office/drawing/2014/main" id="{FACBE66B-FA20-4AB4-BB87-C278887A3C60}"/>
                </a:ext>
              </a:extLst>
            </p:cNvPr>
            <p:cNvSpPr/>
            <p:nvPr/>
          </p:nvSpPr>
          <p:spPr>
            <a:xfrm>
              <a:off x="5403342" y="2227325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51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52">
              <a:extLst>
                <a:ext uri="{FF2B5EF4-FFF2-40B4-BE49-F238E27FC236}">
                  <a16:creationId xmlns:a16="http://schemas.microsoft.com/office/drawing/2014/main" id="{C299C607-4BF0-47C3-8680-C3BABC2EE6C1}"/>
                </a:ext>
              </a:extLst>
            </p:cNvPr>
            <p:cNvSpPr/>
            <p:nvPr/>
          </p:nvSpPr>
          <p:spPr>
            <a:xfrm>
              <a:off x="5359908" y="251800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67" y="0"/>
                  </a:moveTo>
                  <a:lnTo>
                    <a:pt x="0" y="0"/>
                  </a:lnTo>
                  <a:lnTo>
                    <a:pt x="43433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53">
              <a:extLst>
                <a:ext uri="{FF2B5EF4-FFF2-40B4-BE49-F238E27FC236}">
                  <a16:creationId xmlns:a16="http://schemas.microsoft.com/office/drawing/2014/main" id="{8318884B-B1CF-47DC-AFA6-A02EEEA0B854}"/>
                </a:ext>
              </a:extLst>
            </p:cNvPr>
            <p:cNvSpPr/>
            <p:nvPr/>
          </p:nvSpPr>
          <p:spPr>
            <a:xfrm>
              <a:off x="5780532" y="1857755"/>
              <a:ext cx="594360" cy="368935"/>
            </a:xfrm>
            <a:custGeom>
              <a:avLst/>
              <a:gdLst/>
              <a:ahLst/>
              <a:cxnLst/>
              <a:rect l="l" t="t" r="r" b="b"/>
              <a:pathLst>
                <a:path w="594360" h="368935">
                  <a:moveTo>
                    <a:pt x="59436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594360" y="368808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54">
            <a:extLst>
              <a:ext uri="{FF2B5EF4-FFF2-40B4-BE49-F238E27FC236}">
                <a16:creationId xmlns:a16="http://schemas.microsoft.com/office/drawing/2014/main" id="{E98AAD52-381C-4943-9F28-C2CA0A7A7F16}"/>
              </a:ext>
            </a:extLst>
          </p:cNvPr>
          <p:cNvSpPr txBox="1"/>
          <p:nvPr/>
        </p:nvSpPr>
        <p:spPr>
          <a:xfrm>
            <a:off x="5863742" y="1910321"/>
            <a:ext cx="426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latin typeface="Carlito"/>
                <a:cs typeface="Carlito"/>
              </a:rPr>
              <a:t>B</a:t>
            </a:r>
            <a:r>
              <a:rPr sz="1400" b="1" dirty="0">
                <a:latin typeface="Carlito"/>
                <a:cs typeface="Carlito"/>
              </a:rPr>
              <a:t>lock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8" name="object 55">
            <a:extLst>
              <a:ext uri="{FF2B5EF4-FFF2-40B4-BE49-F238E27FC236}">
                <a16:creationId xmlns:a16="http://schemas.microsoft.com/office/drawing/2014/main" id="{6925EBED-D4FE-4434-B124-1790DFB38765}"/>
              </a:ext>
            </a:extLst>
          </p:cNvPr>
          <p:cNvSpPr txBox="1"/>
          <p:nvPr/>
        </p:nvSpPr>
        <p:spPr>
          <a:xfrm>
            <a:off x="6627876" y="1857755"/>
            <a:ext cx="598170" cy="36893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6540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515"/>
              </a:spcBef>
            </a:pPr>
            <a:r>
              <a:rPr sz="1400" b="1" dirty="0">
                <a:latin typeface="Carlito"/>
                <a:cs typeface="Carlito"/>
              </a:rPr>
              <a:t>Block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9" name="object 56">
            <a:extLst>
              <a:ext uri="{FF2B5EF4-FFF2-40B4-BE49-F238E27FC236}">
                <a16:creationId xmlns:a16="http://schemas.microsoft.com/office/drawing/2014/main" id="{E93D06B3-A543-4AA1-AF9F-4C2481FE7C06}"/>
              </a:ext>
            </a:extLst>
          </p:cNvPr>
          <p:cNvSpPr txBox="1"/>
          <p:nvPr/>
        </p:nvSpPr>
        <p:spPr>
          <a:xfrm>
            <a:off x="5929884" y="2604516"/>
            <a:ext cx="294640" cy="2927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110"/>
              </a:lnSpc>
            </a:pPr>
            <a:r>
              <a:rPr sz="1800" b="1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0" name="object 57">
            <a:extLst>
              <a:ext uri="{FF2B5EF4-FFF2-40B4-BE49-F238E27FC236}">
                <a16:creationId xmlns:a16="http://schemas.microsoft.com/office/drawing/2014/main" id="{F39914EA-3ABD-42C4-BE65-1F9FF16FC33B}"/>
              </a:ext>
            </a:extLst>
          </p:cNvPr>
          <p:cNvSpPr txBox="1"/>
          <p:nvPr/>
        </p:nvSpPr>
        <p:spPr>
          <a:xfrm>
            <a:off x="6777228" y="2604516"/>
            <a:ext cx="294640" cy="2927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110"/>
              </a:lnSpc>
            </a:pPr>
            <a:r>
              <a:rPr sz="1800" b="1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1" name="object 58">
            <a:extLst>
              <a:ext uri="{FF2B5EF4-FFF2-40B4-BE49-F238E27FC236}">
                <a16:creationId xmlns:a16="http://schemas.microsoft.com/office/drawing/2014/main" id="{79D5CC97-46B9-453B-8798-FC0465A39398}"/>
              </a:ext>
            </a:extLst>
          </p:cNvPr>
          <p:cNvSpPr txBox="1"/>
          <p:nvPr/>
        </p:nvSpPr>
        <p:spPr>
          <a:xfrm>
            <a:off x="6388963" y="2544965"/>
            <a:ext cx="198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2" name="object 59">
            <a:extLst>
              <a:ext uri="{FF2B5EF4-FFF2-40B4-BE49-F238E27FC236}">
                <a16:creationId xmlns:a16="http://schemas.microsoft.com/office/drawing/2014/main" id="{9693673A-7F6C-4950-A3DA-44FC51D1A9B9}"/>
              </a:ext>
            </a:extLst>
          </p:cNvPr>
          <p:cNvSpPr txBox="1"/>
          <p:nvPr/>
        </p:nvSpPr>
        <p:spPr>
          <a:xfrm>
            <a:off x="6388963" y="1840649"/>
            <a:ext cx="198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3" name="object 60">
            <a:extLst>
              <a:ext uri="{FF2B5EF4-FFF2-40B4-BE49-F238E27FC236}">
                <a16:creationId xmlns:a16="http://schemas.microsoft.com/office/drawing/2014/main" id="{7608B981-A923-4AA3-BC5B-F562DC35B6DD}"/>
              </a:ext>
            </a:extLst>
          </p:cNvPr>
          <p:cNvGrpSpPr/>
          <p:nvPr/>
        </p:nvGrpSpPr>
        <p:grpSpPr>
          <a:xfrm>
            <a:off x="5067300" y="2227326"/>
            <a:ext cx="2182495" cy="824230"/>
            <a:chOff x="5067300" y="2227326"/>
            <a:chExt cx="2182495" cy="824230"/>
          </a:xfrm>
        </p:grpSpPr>
        <p:sp>
          <p:nvSpPr>
            <p:cNvPr id="104" name="object 61">
              <a:extLst>
                <a:ext uri="{FF2B5EF4-FFF2-40B4-BE49-F238E27FC236}">
                  <a16:creationId xmlns:a16="http://schemas.microsoft.com/office/drawing/2014/main" id="{A1B1AD0D-79DE-4401-80EF-C134D703FD11}"/>
                </a:ext>
              </a:extLst>
            </p:cNvPr>
            <p:cNvSpPr/>
            <p:nvPr/>
          </p:nvSpPr>
          <p:spPr>
            <a:xfrm>
              <a:off x="6078474" y="2227326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51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62">
              <a:extLst>
                <a:ext uri="{FF2B5EF4-FFF2-40B4-BE49-F238E27FC236}">
                  <a16:creationId xmlns:a16="http://schemas.microsoft.com/office/drawing/2014/main" id="{458EB723-97E5-4EA0-BA74-B6CB8054B466}"/>
                </a:ext>
              </a:extLst>
            </p:cNvPr>
            <p:cNvSpPr/>
            <p:nvPr/>
          </p:nvSpPr>
          <p:spPr>
            <a:xfrm>
              <a:off x="6035039" y="251800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67" y="0"/>
                  </a:moveTo>
                  <a:lnTo>
                    <a:pt x="0" y="0"/>
                  </a:lnTo>
                  <a:lnTo>
                    <a:pt x="43433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63">
              <a:extLst>
                <a:ext uri="{FF2B5EF4-FFF2-40B4-BE49-F238E27FC236}">
                  <a16:creationId xmlns:a16="http://schemas.microsoft.com/office/drawing/2014/main" id="{F0A5DE99-AEFC-4BFE-A079-2221084DFE91}"/>
                </a:ext>
              </a:extLst>
            </p:cNvPr>
            <p:cNvSpPr/>
            <p:nvPr/>
          </p:nvSpPr>
          <p:spPr>
            <a:xfrm>
              <a:off x="6925817" y="2227326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51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64">
              <a:extLst>
                <a:ext uri="{FF2B5EF4-FFF2-40B4-BE49-F238E27FC236}">
                  <a16:creationId xmlns:a16="http://schemas.microsoft.com/office/drawing/2014/main" id="{6BF230F4-E08A-4ACB-9E89-E224195DFD57}"/>
                </a:ext>
              </a:extLst>
            </p:cNvPr>
            <p:cNvSpPr/>
            <p:nvPr/>
          </p:nvSpPr>
          <p:spPr>
            <a:xfrm>
              <a:off x="6882383" y="251800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68" y="0"/>
                  </a:moveTo>
                  <a:lnTo>
                    <a:pt x="0" y="0"/>
                  </a:lnTo>
                  <a:lnTo>
                    <a:pt x="43434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65">
              <a:extLst>
                <a:ext uri="{FF2B5EF4-FFF2-40B4-BE49-F238E27FC236}">
                  <a16:creationId xmlns:a16="http://schemas.microsoft.com/office/drawing/2014/main" id="{1DE38D78-2D98-41AB-A5E8-5A30CF8B5D8C}"/>
                </a:ext>
              </a:extLst>
            </p:cNvPr>
            <p:cNvSpPr/>
            <p:nvPr/>
          </p:nvSpPr>
          <p:spPr>
            <a:xfrm>
              <a:off x="5086350" y="2431542"/>
              <a:ext cx="2144395" cy="600710"/>
            </a:xfrm>
            <a:custGeom>
              <a:avLst/>
              <a:gdLst/>
              <a:ahLst/>
              <a:cxnLst/>
              <a:rect l="l" t="t" r="r" b="b"/>
              <a:pathLst>
                <a:path w="2144395" h="600710">
                  <a:moveTo>
                    <a:pt x="0" y="0"/>
                  </a:moveTo>
                  <a:lnTo>
                    <a:pt x="2144268" y="0"/>
                  </a:lnTo>
                  <a:lnTo>
                    <a:pt x="2144268" y="600456"/>
                  </a:lnTo>
                  <a:lnTo>
                    <a:pt x="0" y="60045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66">
            <a:extLst>
              <a:ext uri="{FF2B5EF4-FFF2-40B4-BE49-F238E27FC236}">
                <a16:creationId xmlns:a16="http://schemas.microsoft.com/office/drawing/2014/main" id="{5313EAD3-2FEE-47BE-97F1-42A9462659F4}"/>
              </a:ext>
            </a:extLst>
          </p:cNvPr>
          <p:cNvSpPr/>
          <p:nvPr/>
        </p:nvSpPr>
        <p:spPr>
          <a:xfrm>
            <a:off x="1953005" y="4347209"/>
            <a:ext cx="2376170" cy="608330"/>
          </a:xfrm>
          <a:custGeom>
            <a:avLst/>
            <a:gdLst/>
            <a:ahLst/>
            <a:cxnLst/>
            <a:rect l="l" t="t" r="r" b="b"/>
            <a:pathLst>
              <a:path w="2376170" h="608329">
                <a:moveTo>
                  <a:pt x="0" y="0"/>
                </a:moveTo>
                <a:lnTo>
                  <a:pt x="2375916" y="0"/>
                </a:lnTo>
                <a:lnTo>
                  <a:pt x="2375916" y="608076"/>
                </a:lnTo>
                <a:lnTo>
                  <a:pt x="0" y="608076"/>
                </a:lnTo>
                <a:lnTo>
                  <a:pt x="0" y="0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67">
            <a:extLst>
              <a:ext uri="{FF2B5EF4-FFF2-40B4-BE49-F238E27FC236}">
                <a16:creationId xmlns:a16="http://schemas.microsoft.com/office/drawing/2014/main" id="{BD680396-0597-4A36-AE06-43D02B7F437F}"/>
              </a:ext>
            </a:extLst>
          </p:cNvPr>
          <p:cNvSpPr txBox="1"/>
          <p:nvPr/>
        </p:nvSpPr>
        <p:spPr>
          <a:xfrm>
            <a:off x="1848192" y="4044950"/>
            <a:ext cx="273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Uniformly Updated</a:t>
            </a:r>
            <a:r>
              <a:rPr sz="1800" b="1" spc="-10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Segment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1" name="object 68">
            <a:extLst>
              <a:ext uri="{FF2B5EF4-FFF2-40B4-BE49-F238E27FC236}">
                <a16:creationId xmlns:a16="http://schemas.microsoft.com/office/drawing/2014/main" id="{FFFC1C9F-3EC9-4E00-BD90-743AA24A8FED}"/>
              </a:ext>
            </a:extLst>
          </p:cNvPr>
          <p:cNvSpPr/>
          <p:nvPr/>
        </p:nvSpPr>
        <p:spPr>
          <a:xfrm>
            <a:off x="5105400" y="4440935"/>
            <a:ext cx="594360" cy="368935"/>
          </a:xfrm>
          <a:custGeom>
            <a:avLst/>
            <a:gdLst/>
            <a:ahLst/>
            <a:cxnLst/>
            <a:rect l="l" t="t" r="r" b="b"/>
            <a:pathLst>
              <a:path w="594360" h="368935">
                <a:moveTo>
                  <a:pt x="594360" y="0"/>
                </a:moveTo>
                <a:lnTo>
                  <a:pt x="0" y="0"/>
                </a:lnTo>
                <a:lnTo>
                  <a:pt x="0" y="368807"/>
                </a:lnTo>
                <a:lnTo>
                  <a:pt x="594360" y="368807"/>
                </a:lnTo>
                <a:lnTo>
                  <a:pt x="59436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69">
            <a:extLst>
              <a:ext uri="{FF2B5EF4-FFF2-40B4-BE49-F238E27FC236}">
                <a16:creationId xmlns:a16="http://schemas.microsoft.com/office/drawing/2014/main" id="{5300E282-FF5C-4199-9DE4-4D8FBE96155F}"/>
              </a:ext>
            </a:extLst>
          </p:cNvPr>
          <p:cNvSpPr txBox="1"/>
          <p:nvPr/>
        </p:nvSpPr>
        <p:spPr>
          <a:xfrm>
            <a:off x="5254752" y="5187696"/>
            <a:ext cx="294640" cy="2927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115"/>
              </a:lnSpc>
            </a:pPr>
            <a:r>
              <a:rPr sz="1800" b="1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3" name="object 70">
            <a:extLst>
              <a:ext uri="{FF2B5EF4-FFF2-40B4-BE49-F238E27FC236}">
                <a16:creationId xmlns:a16="http://schemas.microsoft.com/office/drawing/2014/main" id="{92293711-1B89-43EC-A116-ACF852FB51F5}"/>
              </a:ext>
            </a:extLst>
          </p:cNvPr>
          <p:cNvGrpSpPr/>
          <p:nvPr/>
        </p:nvGrpSpPr>
        <p:grpSpPr>
          <a:xfrm>
            <a:off x="5359908" y="4440935"/>
            <a:ext cx="1015365" cy="747395"/>
            <a:chOff x="5359908" y="4440935"/>
            <a:chExt cx="1015365" cy="747395"/>
          </a:xfrm>
        </p:grpSpPr>
        <p:sp>
          <p:nvSpPr>
            <p:cNvPr id="114" name="object 71">
              <a:extLst>
                <a:ext uri="{FF2B5EF4-FFF2-40B4-BE49-F238E27FC236}">
                  <a16:creationId xmlns:a16="http://schemas.microsoft.com/office/drawing/2014/main" id="{E8C7043D-86F3-4357-A91A-6FE93FF1A400}"/>
                </a:ext>
              </a:extLst>
            </p:cNvPr>
            <p:cNvSpPr/>
            <p:nvPr/>
          </p:nvSpPr>
          <p:spPr>
            <a:xfrm>
              <a:off x="5403342" y="4810505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51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72">
              <a:extLst>
                <a:ext uri="{FF2B5EF4-FFF2-40B4-BE49-F238E27FC236}">
                  <a16:creationId xmlns:a16="http://schemas.microsoft.com/office/drawing/2014/main" id="{4976C9C0-9BF2-4788-BB87-C2019EBDDCDD}"/>
                </a:ext>
              </a:extLst>
            </p:cNvPr>
            <p:cNvSpPr/>
            <p:nvPr/>
          </p:nvSpPr>
          <p:spPr>
            <a:xfrm>
              <a:off x="5359908" y="510118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0"/>
                  </a:lnTo>
                  <a:lnTo>
                    <a:pt x="43433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73">
              <a:extLst>
                <a:ext uri="{FF2B5EF4-FFF2-40B4-BE49-F238E27FC236}">
                  <a16:creationId xmlns:a16="http://schemas.microsoft.com/office/drawing/2014/main" id="{44A03ACB-94AF-4E2C-9D4A-BFC7D3E58DDD}"/>
                </a:ext>
              </a:extLst>
            </p:cNvPr>
            <p:cNvSpPr/>
            <p:nvPr/>
          </p:nvSpPr>
          <p:spPr>
            <a:xfrm>
              <a:off x="5780532" y="4440935"/>
              <a:ext cx="594360" cy="368935"/>
            </a:xfrm>
            <a:custGeom>
              <a:avLst/>
              <a:gdLst/>
              <a:ahLst/>
              <a:cxnLst/>
              <a:rect l="l" t="t" r="r" b="b"/>
              <a:pathLst>
                <a:path w="594360" h="368935">
                  <a:moveTo>
                    <a:pt x="594360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594360" y="368807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74">
            <a:extLst>
              <a:ext uri="{FF2B5EF4-FFF2-40B4-BE49-F238E27FC236}">
                <a16:creationId xmlns:a16="http://schemas.microsoft.com/office/drawing/2014/main" id="{A77F5D92-D1F5-4D6E-AEF6-A34DD68F0292}"/>
              </a:ext>
            </a:extLst>
          </p:cNvPr>
          <p:cNvSpPr txBox="1"/>
          <p:nvPr/>
        </p:nvSpPr>
        <p:spPr>
          <a:xfrm>
            <a:off x="5188280" y="4494174"/>
            <a:ext cx="1102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7705" algn="l"/>
              </a:tabLst>
            </a:pPr>
            <a:r>
              <a:rPr sz="1400" b="1" spc="5" dirty="0">
                <a:latin typeface="Carlito"/>
                <a:cs typeface="Carlito"/>
              </a:rPr>
              <a:t>B</a:t>
            </a:r>
            <a:r>
              <a:rPr sz="1400" b="1" dirty="0">
                <a:latin typeface="Carlito"/>
                <a:cs typeface="Carlito"/>
              </a:rPr>
              <a:t>lock	</a:t>
            </a:r>
            <a:r>
              <a:rPr sz="1400" b="1" spc="5" dirty="0">
                <a:latin typeface="Carlito"/>
                <a:cs typeface="Carlito"/>
              </a:rPr>
              <a:t>B</a:t>
            </a:r>
            <a:r>
              <a:rPr sz="1400" b="1" dirty="0">
                <a:latin typeface="Carlito"/>
                <a:cs typeface="Carlito"/>
              </a:rPr>
              <a:t>lock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8" name="object 75">
            <a:extLst>
              <a:ext uri="{FF2B5EF4-FFF2-40B4-BE49-F238E27FC236}">
                <a16:creationId xmlns:a16="http://schemas.microsoft.com/office/drawing/2014/main" id="{0CC9BD47-3007-418E-B953-BD7B771794D3}"/>
              </a:ext>
            </a:extLst>
          </p:cNvPr>
          <p:cNvSpPr/>
          <p:nvPr/>
        </p:nvSpPr>
        <p:spPr>
          <a:xfrm>
            <a:off x="6627876" y="4440935"/>
            <a:ext cx="593090" cy="368935"/>
          </a:xfrm>
          <a:custGeom>
            <a:avLst/>
            <a:gdLst/>
            <a:ahLst/>
            <a:cxnLst/>
            <a:rect l="l" t="t" r="r" b="b"/>
            <a:pathLst>
              <a:path w="593090" h="368935">
                <a:moveTo>
                  <a:pt x="592835" y="0"/>
                </a:moveTo>
                <a:lnTo>
                  <a:pt x="0" y="0"/>
                </a:lnTo>
                <a:lnTo>
                  <a:pt x="0" y="368807"/>
                </a:lnTo>
                <a:lnTo>
                  <a:pt x="592835" y="368807"/>
                </a:lnTo>
                <a:lnTo>
                  <a:pt x="59283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76">
            <a:extLst>
              <a:ext uri="{FF2B5EF4-FFF2-40B4-BE49-F238E27FC236}">
                <a16:creationId xmlns:a16="http://schemas.microsoft.com/office/drawing/2014/main" id="{02A8592E-D05B-477E-A18C-D75614A61A33}"/>
              </a:ext>
            </a:extLst>
          </p:cNvPr>
          <p:cNvSpPr txBox="1"/>
          <p:nvPr/>
        </p:nvSpPr>
        <p:spPr>
          <a:xfrm>
            <a:off x="6710667" y="4494174"/>
            <a:ext cx="426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arlito"/>
                <a:cs typeface="Carlito"/>
              </a:rPr>
              <a:t>B</a:t>
            </a:r>
            <a:r>
              <a:rPr sz="1400" b="1" dirty="0">
                <a:latin typeface="Carlito"/>
                <a:cs typeface="Carlito"/>
              </a:rPr>
              <a:t>lock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0" name="object 77">
            <a:extLst>
              <a:ext uri="{FF2B5EF4-FFF2-40B4-BE49-F238E27FC236}">
                <a16:creationId xmlns:a16="http://schemas.microsoft.com/office/drawing/2014/main" id="{8D178506-093E-4271-8616-16BC9CDABEE0}"/>
              </a:ext>
            </a:extLst>
          </p:cNvPr>
          <p:cNvSpPr txBox="1"/>
          <p:nvPr/>
        </p:nvSpPr>
        <p:spPr>
          <a:xfrm>
            <a:off x="5929884" y="5187696"/>
            <a:ext cx="294640" cy="2927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115"/>
              </a:lnSpc>
            </a:pPr>
            <a:r>
              <a:rPr sz="1800" b="1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1" name="object 78">
            <a:extLst>
              <a:ext uri="{FF2B5EF4-FFF2-40B4-BE49-F238E27FC236}">
                <a16:creationId xmlns:a16="http://schemas.microsoft.com/office/drawing/2014/main" id="{5BF8C989-A89A-40FB-9181-E9360E4F0553}"/>
              </a:ext>
            </a:extLst>
          </p:cNvPr>
          <p:cNvSpPr txBox="1"/>
          <p:nvPr/>
        </p:nvSpPr>
        <p:spPr>
          <a:xfrm>
            <a:off x="6777228" y="5187696"/>
            <a:ext cx="294640" cy="2927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115"/>
              </a:lnSpc>
            </a:pPr>
            <a:r>
              <a:rPr sz="1800" b="1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2" name="object 79">
            <a:extLst>
              <a:ext uri="{FF2B5EF4-FFF2-40B4-BE49-F238E27FC236}">
                <a16:creationId xmlns:a16="http://schemas.microsoft.com/office/drawing/2014/main" id="{A11C2E8C-34CF-48D7-8CAB-8D5BE10B36C4}"/>
              </a:ext>
            </a:extLst>
          </p:cNvPr>
          <p:cNvGrpSpPr/>
          <p:nvPr/>
        </p:nvGrpSpPr>
        <p:grpSpPr>
          <a:xfrm>
            <a:off x="4946903" y="4337303"/>
            <a:ext cx="2397760" cy="850900"/>
            <a:chOff x="4946903" y="4337303"/>
            <a:chExt cx="2397760" cy="850900"/>
          </a:xfrm>
        </p:grpSpPr>
        <p:sp>
          <p:nvSpPr>
            <p:cNvPr id="123" name="object 80">
              <a:extLst>
                <a:ext uri="{FF2B5EF4-FFF2-40B4-BE49-F238E27FC236}">
                  <a16:creationId xmlns:a16="http://schemas.microsoft.com/office/drawing/2014/main" id="{193598BC-764A-42CA-90FF-A8BBE3A86070}"/>
                </a:ext>
              </a:extLst>
            </p:cNvPr>
            <p:cNvSpPr/>
            <p:nvPr/>
          </p:nvSpPr>
          <p:spPr>
            <a:xfrm>
              <a:off x="6078473" y="4810505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51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81">
              <a:extLst>
                <a:ext uri="{FF2B5EF4-FFF2-40B4-BE49-F238E27FC236}">
                  <a16:creationId xmlns:a16="http://schemas.microsoft.com/office/drawing/2014/main" id="{F18A1CAE-7F79-43A6-8191-B8BE53C67D15}"/>
                </a:ext>
              </a:extLst>
            </p:cNvPr>
            <p:cNvSpPr/>
            <p:nvPr/>
          </p:nvSpPr>
          <p:spPr>
            <a:xfrm>
              <a:off x="6035039" y="510118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7" y="0"/>
                  </a:moveTo>
                  <a:lnTo>
                    <a:pt x="0" y="0"/>
                  </a:lnTo>
                  <a:lnTo>
                    <a:pt x="43433" y="86868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82">
              <a:extLst>
                <a:ext uri="{FF2B5EF4-FFF2-40B4-BE49-F238E27FC236}">
                  <a16:creationId xmlns:a16="http://schemas.microsoft.com/office/drawing/2014/main" id="{40ADC22B-2011-4AF6-8BF8-D4C6C0A97E71}"/>
                </a:ext>
              </a:extLst>
            </p:cNvPr>
            <p:cNvSpPr/>
            <p:nvPr/>
          </p:nvSpPr>
          <p:spPr>
            <a:xfrm>
              <a:off x="6925817" y="4810505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514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83">
              <a:extLst>
                <a:ext uri="{FF2B5EF4-FFF2-40B4-BE49-F238E27FC236}">
                  <a16:creationId xmlns:a16="http://schemas.microsoft.com/office/drawing/2014/main" id="{80AC9999-0373-487E-A3BD-2252BB1FF887}"/>
                </a:ext>
              </a:extLst>
            </p:cNvPr>
            <p:cNvSpPr/>
            <p:nvPr/>
          </p:nvSpPr>
          <p:spPr>
            <a:xfrm>
              <a:off x="6882383" y="510118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8" y="0"/>
                  </a:moveTo>
                  <a:lnTo>
                    <a:pt x="0" y="0"/>
                  </a:lnTo>
                  <a:lnTo>
                    <a:pt x="43434" y="86868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84">
              <a:extLst>
                <a:ext uri="{FF2B5EF4-FFF2-40B4-BE49-F238E27FC236}">
                  <a16:creationId xmlns:a16="http://schemas.microsoft.com/office/drawing/2014/main" id="{59A46423-3FE3-4C9F-85BD-978743EBDFBB}"/>
                </a:ext>
              </a:extLst>
            </p:cNvPr>
            <p:cNvSpPr/>
            <p:nvPr/>
          </p:nvSpPr>
          <p:spPr>
            <a:xfrm>
              <a:off x="4956809" y="4347209"/>
              <a:ext cx="2377440" cy="608330"/>
            </a:xfrm>
            <a:custGeom>
              <a:avLst/>
              <a:gdLst/>
              <a:ahLst/>
              <a:cxnLst/>
              <a:rect l="l" t="t" r="r" b="b"/>
              <a:pathLst>
                <a:path w="2377440" h="608329">
                  <a:moveTo>
                    <a:pt x="0" y="0"/>
                  </a:moveTo>
                  <a:lnTo>
                    <a:pt x="2377440" y="0"/>
                  </a:lnTo>
                  <a:lnTo>
                    <a:pt x="2377440" y="608076"/>
                  </a:lnTo>
                  <a:lnTo>
                    <a:pt x="0" y="608076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85">
            <a:extLst>
              <a:ext uri="{FF2B5EF4-FFF2-40B4-BE49-F238E27FC236}">
                <a16:creationId xmlns:a16="http://schemas.microsoft.com/office/drawing/2014/main" id="{E915519E-68FB-409E-95D8-2D8FBEF8545B}"/>
              </a:ext>
            </a:extLst>
          </p:cNvPr>
          <p:cNvSpPr txBox="1"/>
          <p:nvPr/>
        </p:nvSpPr>
        <p:spPr>
          <a:xfrm>
            <a:off x="5072608" y="4036314"/>
            <a:ext cx="213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471C4"/>
                </a:solidFill>
                <a:latin typeface="Carlito"/>
                <a:cs typeface="Carlito"/>
              </a:rPr>
              <a:t>Non-uniform</a:t>
            </a:r>
            <a:r>
              <a:rPr sz="1800" b="1" spc="-7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4471C4"/>
                </a:solidFill>
                <a:latin typeface="Carlito"/>
                <a:cs typeface="Carlito"/>
              </a:rPr>
              <a:t>Segment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0" name="object 86">
            <a:extLst>
              <a:ext uri="{FF2B5EF4-FFF2-40B4-BE49-F238E27FC236}">
                <a16:creationId xmlns:a16="http://schemas.microsoft.com/office/drawing/2014/main" id="{D9A0F3DD-DDC1-45B6-8F62-F8E41AD589FA}"/>
              </a:ext>
            </a:extLst>
          </p:cNvPr>
          <p:cNvSpPr txBox="1"/>
          <p:nvPr/>
        </p:nvSpPr>
        <p:spPr>
          <a:xfrm>
            <a:off x="5333631" y="3385540"/>
            <a:ext cx="19519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Use </a:t>
            </a:r>
            <a:r>
              <a:rPr sz="1600" b="1" spc="-5" dirty="0">
                <a:solidFill>
                  <a:srgbClr val="4471C4"/>
                </a:solidFill>
                <a:latin typeface="Carlito"/>
                <a:cs typeface="Carlito"/>
              </a:rPr>
              <a:t>per-block</a:t>
            </a:r>
            <a:r>
              <a:rPr sz="1600" b="1" spc="-20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1600" b="1" spc="-15" dirty="0">
                <a:solidFill>
                  <a:srgbClr val="4471C4"/>
                </a:solidFill>
                <a:latin typeface="Carlito"/>
                <a:cs typeface="Carlito"/>
              </a:rPr>
              <a:t>counters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1" name="object 87">
            <a:extLst>
              <a:ext uri="{FF2B5EF4-FFF2-40B4-BE49-F238E27FC236}">
                <a16:creationId xmlns:a16="http://schemas.microsoft.com/office/drawing/2014/main" id="{F7CACBF2-B4C1-48FB-B746-DC44D4616FA7}"/>
              </a:ext>
            </a:extLst>
          </p:cNvPr>
          <p:cNvSpPr txBox="1"/>
          <p:nvPr/>
        </p:nvSpPr>
        <p:spPr>
          <a:xfrm>
            <a:off x="6410325" y="4502074"/>
            <a:ext cx="198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100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CBFDA6-8569-486D-86C2-5AF5F45EA598}"/>
              </a:ext>
            </a:extLst>
          </p:cNvPr>
          <p:cNvSpPr txBox="1">
            <a:spLocks/>
          </p:cNvSpPr>
          <p:nvPr/>
        </p:nvSpPr>
        <p:spPr>
          <a:xfrm>
            <a:off x="247751" y="143789"/>
            <a:ext cx="7259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35" dirty="0"/>
              <a:t>Finding </a:t>
            </a:r>
            <a:r>
              <a:rPr lang="en-US" sz="3200" spc="25" dirty="0"/>
              <a:t>Uniformly </a:t>
            </a:r>
            <a:r>
              <a:rPr lang="en-US" sz="3200" spc="20" dirty="0"/>
              <a:t>Updated</a:t>
            </a:r>
            <a:r>
              <a:rPr lang="en-US" sz="3200" spc="-5" dirty="0"/>
              <a:t> </a:t>
            </a:r>
            <a:r>
              <a:rPr lang="en-US" sz="3200" spc="-70" dirty="0"/>
              <a:t>Segments</a:t>
            </a:r>
            <a:endParaRPr lang="en-US" sz="32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D813A40-CFF9-4B17-A4B7-4C5BDC1C079A}"/>
              </a:ext>
            </a:extLst>
          </p:cNvPr>
          <p:cNvSpPr txBox="1"/>
          <p:nvPr/>
        </p:nvSpPr>
        <p:spPr>
          <a:xfrm>
            <a:off x="792480" y="2339339"/>
            <a:ext cx="1294130" cy="34925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22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Carlito"/>
                <a:cs typeface="Carlito"/>
              </a:rPr>
              <a:t>Segment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8E1A454D-A9B1-4F1E-A649-ACC5D2441695}"/>
              </a:ext>
            </a:extLst>
          </p:cNvPr>
          <p:cNvGrpSpPr/>
          <p:nvPr/>
        </p:nvGrpSpPr>
        <p:grpSpPr>
          <a:xfrm>
            <a:off x="2068067" y="2496311"/>
            <a:ext cx="861060" cy="1368425"/>
            <a:chOff x="2068067" y="2496311"/>
            <a:chExt cx="861060" cy="136842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3394CD7-B653-4BEC-9906-31EE9742E13F}"/>
                </a:ext>
              </a:extLst>
            </p:cNvPr>
            <p:cNvSpPr/>
            <p:nvPr/>
          </p:nvSpPr>
          <p:spPr>
            <a:xfrm>
              <a:off x="2087117" y="2515361"/>
              <a:ext cx="746760" cy="575310"/>
            </a:xfrm>
            <a:custGeom>
              <a:avLst/>
              <a:gdLst/>
              <a:ahLst/>
              <a:cxnLst/>
              <a:rect l="l" t="t" r="r" b="b"/>
              <a:pathLst>
                <a:path w="746760" h="575310">
                  <a:moveTo>
                    <a:pt x="0" y="0"/>
                  </a:moveTo>
                  <a:lnTo>
                    <a:pt x="313880" y="0"/>
                  </a:lnTo>
                  <a:lnTo>
                    <a:pt x="313880" y="574903"/>
                  </a:lnTo>
                  <a:lnTo>
                    <a:pt x="746404" y="57490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55D6EA4-C59D-4A4C-8C86-2F54E84901A2}"/>
                </a:ext>
              </a:extLst>
            </p:cNvPr>
            <p:cNvSpPr/>
            <p:nvPr/>
          </p:nvSpPr>
          <p:spPr>
            <a:xfrm>
              <a:off x="2814472" y="303310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6ABBF82E-9170-49F2-B164-2AA9BE0D383F}"/>
                </a:ext>
              </a:extLst>
            </p:cNvPr>
            <p:cNvSpPr/>
            <p:nvPr/>
          </p:nvSpPr>
          <p:spPr>
            <a:xfrm>
              <a:off x="2087117" y="2807969"/>
              <a:ext cx="746760" cy="594360"/>
            </a:xfrm>
            <a:custGeom>
              <a:avLst/>
              <a:gdLst/>
              <a:ahLst/>
              <a:cxnLst/>
              <a:rect l="l" t="t" r="r" b="b"/>
              <a:pathLst>
                <a:path w="746760" h="594360">
                  <a:moveTo>
                    <a:pt x="0" y="594093"/>
                  </a:moveTo>
                  <a:lnTo>
                    <a:pt x="591947" y="594093"/>
                  </a:lnTo>
                  <a:lnTo>
                    <a:pt x="591947" y="0"/>
                  </a:lnTo>
                  <a:lnTo>
                    <a:pt x="74640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DED08A4-5F54-4DCF-900E-9126374E6AD1}"/>
                </a:ext>
              </a:extLst>
            </p:cNvPr>
            <p:cNvSpPr/>
            <p:nvPr/>
          </p:nvSpPr>
          <p:spPr>
            <a:xfrm>
              <a:off x="2814472" y="275081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300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E615779-1532-48C4-BAA8-F536375518F0}"/>
                </a:ext>
              </a:extLst>
            </p:cNvPr>
            <p:cNvSpPr/>
            <p:nvPr/>
          </p:nvSpPr>
          <p:spPr>
            <a:xfrm>
              <a:off x="2087117" y="3608069"/>
              <a:ext cx="746760" cy="237490"/>
            </a:xfrm>
            <a:custGeom>
              <a:avLst/>
              <a:gdLst/>
              <a:ahLst/>
              <a:cxnLst/>
              <a:rect l="l" t="t" r="r" b="b"/>
              <a:pathLst>
                <a:path w="746760" h="237489">
                  <a:moveTo>
                    <a:pt x="0" y="237350"/>
                  </a:moveTo>
                  <a:lnTo>
                    <a:pt x="420827" y="237350"/>
                  </a:lnTo>
                  <a:lnTo>
                    <a:pt x="420827" y="0"/>
                  </a:lnTo>
                  <a:lnTo>
                    <a:pt x="74640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4EDDED0-3515-4C69-AA24-6FBE0CCE4AEB}"/>
                </a:ext>
              </a:extLst>
            </p:cNvPr>
            <p:cNvSpPr/>
            <p:nvPr/>
          </p:nvSpPr>
          <p:spPr>
            <a:xfrm>
              <a:off x="2814472" y="355091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0" y="114299"/>
                  </a:lnTo>
                  <a:lnTo>
                    <a:pt x="114300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F4B7D1FA-527E-470C-919A-A6DA393CB171}"/>
              </a:ext>
            </a:extLst>
          </p:cNvPr>
          <p:cNvGraphicFramePr>
            <a:graphicFrameLocks noGrp="1"/>
          </p:cNvGraphicFramePr>
          <p:nvPr/>
        </p:nvGraphicFramePr>
        <p:xfrm>
          <a:off x="4952581" y="2378989"/>
          <a:ext cx="2463164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Segment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Invalid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15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>
            <a:extLst>
              <a:ext uri="{FF2B5EF4-FFF2-40B4-BE49-F238E27FC236}">
                <a16:creationId xmlns:a16="http://schemas.microsoft.com/office/drawing/2014/main" id="{D2251DEC-10A3-4905-BE74-4318C75B56FE}"/>
              </a:ext>
            </a:extLst>
          </p:cNvPr>
          <p:cNvSpPr txBox="1"/>
          <p:nvPr/>
        </p:nvSpPr>
        <p:spPr>
          <a:xfrm>
            <a:off x="792480" y="2782823"/>
            <a:ext cx="1294130" cy="35052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222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Carlito"/>
                <a:cs typeface="Carlito"/>
              </a:rPr>
              <a:t>Segment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F5DBA80-3987-429C-9915-BB706689D17B}"/>
              </a:ext>
            </a:extLst>
          </p:cNvPr>
          <p:cNvSpPr txBox="1"/>
          <p:nvPr/>
        </p:nvSpPr>
        <p:spPr>
          <a:xfrm>
            <a:off x="792480" y="3226307"/>
            <a:ext cx="1294130" cy="35052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286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Carlito"/>
                <a:cs typeface="Carlito"/>
              </a:rPr>
              <a:t>Segment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D67E846-5C19-4307-8E35-4201DCE155BD}"/>
              </a:ext>
            </a:extLst>
          </p:cNvPr>
          <p:cNvSpPr txBox="1"/>
          <p:nvPr/>
        </p:nvSpPr>
        <p:spPr>
          <a:xfrm>
            <a:off x="792480" y="3669791"/>
            <a:ext cx="1294130" cy="35052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286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Carlito"/>
                <a:cs typeface="Carlito"/>
              </a:rPr>
              <a:t>Segment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3C9A953-667B-4318-9741-F416F56F1DCC}"/>
              </a:ext>
            </a:extLst>
          </p:cNvPr>
          <p:cNvSpPr txBox="1"/>
          <p:nvPr/>
        </p:nvSpPr>
        <p:spPr>
          <a:xfrm>
            <a:off x="5552884" y="2033790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CCSM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30" dirty="0">
                <a:latin typeface="Carlito"/>
                <a:cs typeface="Carlito"/>
              </a:rPr>
              <a:t>Table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AD10565-530D-4157-9FA3-8615A8602971}"/>
              </a:ext>
            </a:extLst>
          </p:cNvPr>
          <p:cNvSpPr txBox="1"/>
          <p:nvPr/>
        </p:nvSpPr>
        <p:spPr>
          <a:xfrm>
            <a:off x="4894834" y="4055071"/>
            <a:ext cx="3834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8844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Index </a:t>
            </a:r>
            <a:r>
              <a:rPr sz="1800" b="1" dirty="0">
                <a:latin typeface="Carlito"/>
                <a:cs typeface="Carlito"/>
              </a:rPr>
              <a:t>of </a:t>
            </a:r>
            <a:r>
              <a:rPr sz="1800" b="1" spc="-5" dirty="0">
                <a:latin typeface="Carlito"/>
                <a:cs typeface="Carlito"/>
              </a:rPr>
              <a:t>common </a:t>
            </a:r>
            <a:r>
              <a:rPr sz="1800" b="1" spc="-10" dirty="0">
                <a:latin typeface="Carlito"/>
                <a:cs typeface="Carlito"/>
              </a:rPr>
              <a:t>counter 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Invalid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: not </a:t>
            </a:r>
            <a:r>
              <a:rPr sz="1800" b="1" spc="-5" dirty="0">
                <a:latin typeface="Carlito"/>
                <a:cs typeface="Carlito"/>
              </a:rPr>
              <a:t>uniformly updated</a:t>
            </a:r>
            <a:r>
              <a:rPr sz="1800" b="1" spc="-14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segment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43273DD-6618-4039-A029-6019E36327DA}"/>
              </a:ext>
            </a:extLst>
          </p:cNvPr>
          <p:cNvSpPr txBox="1"/>
          <p:nvPr/>
        </p:nvSpPr>
        <p:spPr>
          <a:xfrm>
            <a:off x="2931655" y="2365819"/>
            <a:ext cx="1195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Common ctr</a:t>
            </a:r>
            <a:r>
              <a:rPr sz="1400" b="1" spc="-114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set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F64DBFD-DB55-48B2-B3E0-E2939CFDDEE2}"/>
              </a:ext>
            </a:extLst>
          </p:cNvPr>
          <p:cNvSpPr txBox="1"/>
          <p:nvPr/>
        </p:nvSpPr>
        <p:spPr>
          <a:xfrm>
            <a:off x="2929127" y="2697479"/>
            <a:ext cx="1207135" cy="236220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1714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35"/>
              </a:spcBef>
            </a:pPr>
            <a:r>
              <a:rPr sz="1200" b="1" spc="-5" dirty="0">
                <a:latin typeface="Carlito"/>
                <a:cs typeface="Carlito"/>
              </a:rPr>
              <a:t>Common </a:t>
            </a:r>
            <a:r>
              <a:rPr sz="1200" b="1" dirty="0">
                <a:latin typeface="Carlito"/>
                <a:cs typeface="Carlito"/>
              </a:rPr>
              <a:t>Ctr</a:t>
            </a:r>
            <a:r>
              <a:rPr sz="1200" b="1" spc="-1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274C1E9-3CF1-4BA4-996E-25A881ED49AB}"/>
              </a:ext>
            </a:extLst>
          </p:cNvPr>
          <p:cNvSpPr txBox="1"/>
          <p:nvPr/>
        </p:nvSpPr>
        <p:spPr>
          <a:xfrm>
            <a:off x="2929127" y="3476244"/>
            <a:ext cx="1207135" cy="279400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1200" b="1" spc="-5" dirty="0">
                <a:latin typeface="Carlito"/>
                <a:cs typeface="Carlito"/>
              </a:rPr>
              <a:t>Common </a:t>
            </a:r>
            <a:r>
              <a:rPr sz="1200" b="1" dirty="0">
                <a:latin typeface="Carlito"/>
                <a:cs typeface="Carlito"/>
              </a:rPr>
              <a:t>Ctr</a:t>
            </a:r>
            <a:r>
              <a:rPr sz="1200" b="1" spc="25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1BE5750-7EC9-44D4-AF71-987958877BF9}"/>
              </a:ext>
            </a:extLst>
          </p:cNvPr>
          <p:cNvSpPr/>
          <p:nvPr/>
        </p:nvSpPr>
        <p:spPr>
          <a:xfrm>
            <a:off x="2842260" y="2625851"/>
            <a:ext cx="1336675" cy="1225550"/>
          </a:xfrm>
          <a:custGeom>
            <a:avLst/>
            <a:gdLst/>
            <a:ahLst/>
            <a:cxnLst/>
            <a:rect l="l" t="t" r="r" b="b"/>
            <a:pathLst>
              <a:path w="1336675" h="1225550">
                <a:moveTo>
                  <a:pt x="0" y="0"/>
                </a:moveTo>
                <a:lnTo>
                  <a:pt x="1336548" y="0"/>
                </a:lnTo>
                <a:lnTo>
                  <a:pt x="1336548" y="1225296"/>
                </a:lnTo>
                <a:lnTo>
                  <a:pt x="0" y="122529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3F9FBEF-6B7E-4BD1-B51C-998D365C0484}"/>
              </a:ext>
            </a:extLst>
          </p:cNvPr>
          <p:cNvSpPr txBox="1"/>
          <p:nvPr/>
        </p:nvSpPr>
        <p:spPr>
          <a:xfrm>
            <a:off x="2929127" y="2977895"/>
            <a:ext cx="1207135" cy="238125"/>
          </a:xfrm>
          <a:prstGeom prst="rect">
            <a:avLst/>
          </a:prstGeom>
          <a:solidFill>
            <a:srgbClr val="9DC3E6"/>
          </a:solidFill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00" b="1" spc="-5" dirty="0">
                <a:latin typeface="Carlito"/>
                <a:cs typeface="Carlito"/>
              </a:rPr>
              <a:t>Common </a:t>
            </a:r>
            <a:r>
              <a:rPr sz="1200" b="1" dirty="0">
                <a:latin typeface="Carlito"/>
                <a:cs typeface="Carlito"/>
              </a:rPr>
              <a:t>Ctr</a:t>
            </a:r>
            <a:r>
              <a:rPr sz="1200" b="1" spc="-1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9B81066-ECD0-4638-AFE5-DACE1CBE13DD}"/>
              </a:ext>
            </a:extLst>
          </p:cNvPr>
          <p:cNvSpPr txBox="1"/>
          <p:nvPr/>
        </p:nvSpPr>
        <p:spPr>
          <a:xfrm>
            <a:off x="3439769" y="3259556"/>
            <a:ext cx="254000" cy="1885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latin typeface="Carlito"/>
                <a:cs typeface="Carlito"/>
              </a:rPr>
              <a:t>…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3DD2A496-966E-4AD4-BEC5-2C806A256970}"/>
              </a:ext>
            </a:extLst>
          </p:cNvPr>
          <p:cNvGrpSpPr/>
          <p:nvPr/>
        </p:nvGrpSpPr>
        <p:grpSpPr>
          <a:xfrm>
            <a:off x="2746248" y="1997964"/>
            <a:ext cx="4878705" cy="2049780"/>
            <a:chOff x="2746248" y="1997964"/>
            <a:chExt cx="4878705" cy="2049780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A7EA7DE-3E5D-4931-83AD-E13890DBCE17}"/>
                </a:ext>
              </a:extLst>
            </p:cNvPr>
            <p:cNvSpPr/>
            <p:nvPr/>
          </p:nvSpPr>
          <p:spPr>
            <a:xfrm>
              <a:off x="2765298" y="2346198"/>
              <a:ext cx="1567180" cy="1633855"/>
            </a:xfrm>
            <a:custGeom>
              <a:avLst/>
              <a:gdLst/>
              <a:ahLst/>
              <a:cxnLst/>
              <a:rect l="l" t="t" r="r" b="b"/>
              <a:pathLst>
                <a:path w="1567179" h="1633854">
                  <a:moveTo>
                    <a:pt x="0" y="0"/>
                  </a:moveTo>
                  <a:lnTo>
                    <a:pt x="1566672" y="0"/>
                  </a:lnTo>
                  <a:lnTo>
                    <a:pt x="1566672" y="1633727"/>
                  </a:lnTo>
                  <a:lnTo>
                    <a:pt x="0" y="163372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3357F29D-85F0-4854-BB89-FD4FBD55E0D3}"/>
                </a:ext>
              </a:extLst>
            </p:cNvPr>
            <p:cNvSpPr/>
            <p:nvPr/>
          </p:nvSpPr>
          <p:spPr>
            <a:xfrm>
              <a:off x="4856226" y="2017014"/>
              <a:ext cx="2749550" cy="2011680"/>
            </a:xfrm>
            <a:custGeom>
              <a:avLst/>
              <a:gdLst/>
              <a:ahLst/>
              <a:cxnLst/>
              <a:rect l="l" t="t" r="r" b="b"/>
              <a:pathLst>
                <a:path w="2749550" h="2011679">
                  <a:moveTo>
                    <a:pt x="0" y="0"/>
                  </a:moveTo>
                  <a:lnTo>
                    <a:pt x="2749296" y="0"/>
                  </a:lnTo>
                  <a:lnTo>
                    <a:pt x="2749296" y="2011680"/>
                  </a:lnTo>
                  <a:lnTo>
                    <a:pt x="0" y="201168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5EB10370-D941-4758-838D-565B26A38C4E}"/>
              </a:ext>
            </a:extLst>
          </p:cNvPr>
          <p:cNvSpPr txBox="1"/>
          <p:nvPr/>
        </p:nvSpPr>
        <p:spPr>
          <a:xfrm>
            <a:off x="2979305" y="1963686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15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Registers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0A74783-D599-438D-BAF6-1DFA7AFF88FD}"/>
              </a:ext>
            </a:extLst>
          </p:cNvPr>
          <p:cNvSpPr txBox="1"/>
          <p:nvPr/>
        </p:nvSpPr>
        <p:spPr>
          <a:xfrm>
            <a:off x="247750" y="884197"/>
            <a:ext cx="7425690" cy="10785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zh-CN" altLang="en-US" sz="2200" spc="-265" dirty="0">
                <a:latin typeface="宋体" panose="02010600030101010101" pitchFamily="2" charset="-122"/>
                <a:ea typeface="宋体" panose="02010600030101010101" pitchFamily="2" charset="-122"/>
                <a:cs typeface="Arial Black"/>
              </a:rPr>
              <a:t>公共计数器状态映射</a:t>
            </a:r>
            <a:r>
              <a:rPr sz="2200" spc="-285" dirty="0">
                <a:cs typeface="Arial Black"/>
              </a:rPr>
              <a:t>(CCSM)</a:t>
            </a:r>
            <a:endParaRPr sz="2200" dirty="0">
              <a:cs typeface="Arial Black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  <a:tabLst>
                <a:tab pos="697865" algn="l"/>
              </a:tabLst>
            </a:pPr>
            <a:r>
              <a:rPr sz="1800" spc="-5" dirty="0">
                <a:latin typeface="Times New Roman"/>
                <a:cs typeface="Times New Roman"/>
              </a:rPr>
              <a:t>-	</a:t>
            </a:r>
            <a:r>
              <a:rPr lang="zh-CN" altLang="en-US" spc="-5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检查内存段是否使用了公共计数器</a:t>
            </a:r>
            <a:endParaRPr lang="en-US" sz="1800" dirty="0">
              <a:latin typeface="宋体" panose="02010600030101010101" pitchFamily="2" charset="-122"/>
              <a:ea typeface="宋体" panose="02010600030101010101" pitchFamily="2" charset="-122"/>
              <a:cs typeface="Arial Black"/>
            </a:endParaRPr>
          </a:p>
          <a:p>
            <a:pPr marL="4642485">
              <a:lnSpc>
                <a:spcPct val="100000"/>
              </a:lnSpc>
              <a:spcBef>
                <a:spcPts val="695"/>
              </a:spcBef>
            </a:pPr>
            <a:r>
              <a:rPr lang="en-US" sz="1800" dirty="0">
                <a:latin typeface="Carlito"/>
                <a:cs typeface="Carlito"/>
              </a:rPr>
              <a:t>Can be </a:t>
            </a:r>
            <a:r>
              <a:rPr lang="en-US" sz="1800" spc="-5" dirty="0">
                <a:latin typeface="Carlito"/>
                <a:cs typeface="Carlito"/>
              </a:rPr>
              <a:t>cached in </a:t>
            </a:r>
            <a:r>
              <a:rPr lang="en-US" sz="1800" b="1" spc="-5" dirty="0">
                <a:latin typeface="Carlito"/>
                <a:cs typeface="Carlito"/>
              </a:rPr>
              <a:t>CCSM cache</a:t>
            </a:r>
            <a:endParaRPr lang="en-US" sz="1800" dirty="0">
              <a:latin typeface="Carlito"/>
              <a:cs typeface="Carlito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A5519E5-F1C2-41ED-A365-E943AA8C1D79}"/>
              </a:ext>
            </a:extLst>
          </p:cNvPr>
          <p:cNvSpPr/>
          <p:nvPr/>
        </p:nvSpPr>
        <p:spPr>
          <a:xfrm>
            <a:off x="4331208" y="2871216"/>
            <a:ext cx="573405" cy="533400"/>
          </a:xfrm>
          <a:custGeom>
            <a:avLst/>
            <a:gdLst/>
            <a:ahLst/>
            <a:cxnLst/>
            <a:rect l="l" t="t" r="r" b="b"/>
            <a:pathLst>
              <a:path w="573404" h="533400">
                <a:moveTo>
                  <a:pt x="306324" y="0"/>
                </a:moveTo>
                <a:lnTo>
                  <a:pt x="306324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306324" y="400050"/>
                </a:lnTo>
                <a:lnTo>
                  <a:pt x="306324" y="533400"/>
                </a:lnTo>
                <a:lnTo>
                  <a:pt x="573024" y="266700"/>
                </a:lnTo>
                <a:lnTo>
                  <a:pt x="306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6F61B77-0A74-4D46-8508-C5D0E664C2C1}"/>
              </a:ext>
            </a:extLst>
          </p:cNvPr>
          <p:cNvSpPr txBox="1">
            <a:spLocks/>
          </p:cNvSpPr>
          <p:nvPr/>
        </p:nvSpPr>
        <p:spPr>
          <a:xfrm>
            <a:off x="8562276" y="6345425"/>
            <a:ext cx="351154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60"/>
              </a:spcBef>
            </a:pPr>
            <a:fld id="{81D60167-4931-47E6-BA6A-407CBD079E47}" type="slidenum">
              <a:rPr lang="en-US" altLang="zh-CN" spc="-254" smtClean="0"/>
              <a:pPr marL="38100">
                <a:spcBef>
                  <a:spcPts val="260"/>
                </a:spcBef>
              </a:pPr>
              <a:t>8</a:t>
            </a:fld>
            <a:endParaRPr lang="en-US" altLang="zh-CN" spc="-254" dirty="0"/>
          </a:p>
        </p:txBody>
      </p:sp>
    </p:spTree>
    <p:extLst>
      <p:ext uri="{BB962C8B-B14F-4D97-AF65-F5344CB8AC3E}">
        <p14:creationId xmlns:p14="http://schemas.microsoft.com/office/powerpoint/2010/main" val="27069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FF2FF2-3DDE-445C-AB07-058332DFE4B2}"/>
              </a:ext>
            </a:extLst>
          </p:cNvPr>
          <p:cNvSpPr txBox="1">
            <a:spLocks/>
          </p:cNvSpPr>
          <p:nvPr/>
        </p:nvSpPr>
        <p:spPr>
          <a:xfrm>
            <a:off x="247751" y="143789"/>
            <a:ext cx="81781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上级缓存缺失处理</a:t>
            </a:r>
            <a:endParaRPr 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6C96D0-DC25-4A57-A903-7DCA9D14C99E}"/>
              </a:ext>
            </a:extLst>
          </p:cNvPr>
          <p:cNvSpPr txBox="1"/>
          <p:nvPr/>
        </p:nvSpPr>
        <p:spPr>
          <a:xfrm>
            <a:off x="3329940" y="2921507"/>
            <a:ext cx="1026160" cy="80962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493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905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CCSM</a:t>
            </a:r>
            <a:endParaRPr sz="1800">
              <a:latin typeface="Carlito"/>
              <a:cs typeface="Carlito"/>
            </a:endParaRPr>
          </a:p>
          <a:p>
            <a:pPr marL="22796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Cache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97A01E-AEA5-43C5-A410-FB4D1577D180}"/>
              </a:ext>
            </a:extLst>
          </p:cNvPr>
          <p:cNvSpPr txBox="1"/>
          <p:nvPr/>
        </p:nvSpPr>
        <p:spPr>
          <a:xfrm>
            <a:off x="5920740" y="2923032"/>
            <a:ext cx="1026160" cy="80962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114935" rIns="0" bIns="0" rtlCol="0">
            <a:spAutoFit/>
          </a:bodyPr>
          <a:lstStyle/>
          <a:p>
            <a:pPr marL="227965" marR="124460" indent="-97790">
              <a:lnSpc>
                <a:spcPct val="100000"/>
              </a:lnSpc>
              <a:spcBef>
                <a:spcPts val="905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r 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Cache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2BFE64-E69B-4A25-9D5E-6872646A69EC}"/>
              </a:ext>
            </a:extLst>
          </p:cNvPr>
          <p:cNvSpPr txBox="1"/>
          <p:nvPr/>
        </p:nvSpPr>
        <p:spPr>
          <a:xfrm>
            <a:off x="1514855" y="5330952"/>
            <a:ext cx="5803900" cy="80962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682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25"/>
              </a:spcBef>
            </a:pPr>
            <a:r>
              <a:rPr sz="2800" b="1" spc="-10" dirty="0">
                <a:latin typeface="Carlito"/>
                <a:cs typeface="Carlito"/>
              </a:rPr>
              <a:t>GPU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Memory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563EE04-01CE-4FE7-8D28-CD1F4F256193}"/>
              </a:ext>
            </a:extLst>
          </p:cNvPr>
          <p:cNvSpPr/>
          <p:nvPr/>
        </p:nvSpPr>
        <p:spPr>
          <a:xfrm>
            <a:off x="523494" y="4674870"/>
            <a:ext cx="8164195" cy="0"/>
          </a:xfrm>
          <a:custGeom>
            <a:avLst/>
            <a:gdLst/>
            <a:ahLst/>
            <a:cxnLst/>
            <a:rect l="l" t="t" r="r" b="b"/>
            <a:pathLst>
              <a:path w="8164195">
                <a:moveTo>
                  <a:pt x="0" y="0"/>
                </a:moveTo>
                <a:lnTo>
                  <a:pt x="3280409" y="0"/>
                </a:lnTo>
              </a:path>
              <a:path w="8164195">
                <a:moveTo>
                  <a:pt x="3356609" y="0"/>
                </a:moveTo>
                <a:lnTo>
                  <a:pt x="5880354" y="0"/>
                </a:lnTo>
              </a:path>
              <a:path w="8164195">
                <a:moveTo>
                  <a:pt x="5938265" y="0"/>
                </a:moveTo>
                <a:lnTo>
                  <a:pt x="8163864" y="0"/>
                </a:lnTo>
              </a:path>
            </a:pathLst>
          </a:custGeom>
          <a:ln w="38100">
            <a:solidFill>
              <a:srgbClr val="4471C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3F2D328-DE64-4B74-82A1-07E4172A7F3D}"/>
              </a:ext>
            </a:extLst>
          </p:cNvPr>
          <p:cNvSpPr txBox="1"/>
          <p:nvPr/>
        </p:nvSpPr>
        <p:spPr>
          <a:xfrm>
            <a:off x="515106" y="3978287"/>
            <a:ext cx="9505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On-chip  </a:t>
            </a:r>
            <a:r>
              <a:rPr sz="1800" b="1" spc="-5" dirty="0">
                <a:latin typeface="Carlito"/>
                <a:cs typeface="Carlito"/>
              </a:rPr>
              <a:t>B</a:t>
            </a:r>
            <a:r>
              <a:rPr sz="1800" b="1" dirty="0">
                <a:latin typeface="Carlito"/>
                <a:cs typeface="Carlito"/>
              </a:rPr>
              <a:t>o</a:t>
            </a:r>
            <a:r>
              <a:rPr sz="1800" b="1" spc="5" dirty="0">
                <a:latin typeface="Carlito"/>
                <a:cs typeface="Carlito"/>
              </a:rPr>
              <a:t>und</a:t>
            </a:r>
            <a:r>
              <a:rPr sz="1800" b="1" spc="-5" dirty="0">
                <a:latin typeface="Carlito"/>
                <a:cs typeface="Carlito"/>
              </a:rPr>
              <a:t>a</a:t>
            </a:r>
            <a:r>
              <a:rPr sz="1800" b="1" spc="5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40C26AB-BD82-4696-AE86-AD034240E55F}"/>
              </a:ext>
            </a:extLst>
          </p:cNvPr>
          <p:cNvSpPr txBox="1"/>
          <p:nvPr/>
        </p:nvSpPr>
        <p:spPr>
          <a:xfrm>
            <a:off x="7695463" y="4252366"/>
            <a:ext cx="814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4471C4"/>
                </a:solidFill>
                <a:latin typeface="Carlito"/>
                <a:cs typeface="Carlito"/>
              </a:rPr>
              <a:t>Trusted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D1586BC-614B-462A-B0A7-895CDAA87B2F}"/>
              </a:ext>
            </a:extLst>
          </p:cNvPr>
          <p:cNvSpPr txBox="1"/>
          <p:nvPr/>
        </p:nvSpPr>
        <p:spPr>
          <a:xfrm>
            <a:off x="7524688" y="4727787"/>
            <a:ext cx="1090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Untrusted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1033D0AD-A795-4BAC-A3D4-375E91E617B1}"/>
              </a:ext>
            </a:extLst>
          </p:cNvPr>
          <p:cNvGrpSpPr/>
          <p:nvPr/>
        </p:nvGrpSpPr>
        <p:grpSpPr>
          <a:xfrm>
            <a:off x="1746504" y="1732775"/>
            <a:ext cx="4773295" cy="3599179"/>
            <a:chOff x="1746504" y="1732775"/>
            <a:chExt cx="4773295" cy="3599179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F4132FC2-C6C0-4533-9A06-AA018BC73559}"/>
                </a:ext>
              </a:extLst>
            </p:cNvPr>
            <p:cNvSpPr/>
            <p:nvPr/>
          </p:nvSpPr>
          <p:spPr>
            <a:xfrm>
              <a:off x="1860791" y="1847087"/>
              <a:ext cx="881380" cy="3294379"/>
            </a:xfrm>
            <a:custGeom>
              <a:avLst/>
              <a:gdLst/>
              <a:ahLst/>
              <a:cxnLst/>
              <a:rect l="l" t="t" r="r" b="b"/>
              <a:pathLst>
                <a:path w="881380" h="3294379">
                  <a:moveTo>
                    <a:pt x="880795" y="0"/>
                  </a:moveTo>
                  <a:lnTo>
                    <a:pt x="0" y="0"/>
                  </a:lnTo>
                  <a:lnTo>
                    <a:pt x="0" y="3294037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1D8C2B96-7254-41F6-9967-16A65E295183}"/>
                </a:ext>
              </a:extLst>
            </p:cNvPr>
            <p:cNvSpPr/>
            <p:nvPr/>
          </p:nvSpPr>
          <p:spPr>
            <a:xfrm>
              <a:off x="1746504" y="1732774"/>
              <a:ext cx="2210435" cy="3599179"/>
            </a:xfrm>
            <a:custGeom>
              <a:avLst/>
              <a:gdLst/>
              <a:ahLst/>
              <a:cxnLst/>
              <a:rect l="l" t="t" r="r" b="b"/>
              <a:pathLst>
                <a:path w="2210435" h="3599179">
                  <a:moveTo>
                    <a:pt x="228600" y="3370249"/>
                  </a:moveTo>
                  <a:lnTo>
                    <a:pt x="0" y="3370249"/>
                  </a:lnTo>
                  <a:lnTo>
                    <a:pt x="114300" y="3598849"/>
                  </a:lnTo>
                  <a:lnTo>
                    <a:pt x="228600" y="3370249"/>
                  </a:lnTo>
                  <a:close/>
                </a:path>
                <a:path w="2210435" h="3599179">
                  <a:moveTo>
                    <a:pt x="1185583" y="114312"/>
                  </a:moveTo>
                  <a:lnTo>
                    <a:pt x="956995" y="0"/>
                  </a:lnTo>
                  <a:lnTo>
                    <a:pt x="956983" y="228600"/>
                  </a:lnTo>
                  <a:lnTo>
                    <a:pt x="1185583" y="114312"/>
                  </a:lnTo>
                  <a:close/>
                </a:path>
                <a:path w="2210435" h="3599179">
                  <a:moveTo>
                    <a:pt x="2209812" y="959142"/>
                  </a:moveTo>
                  <a:lnTo>
                    <a:pt x="1981212" y="959129"/>
                  </a:lnTo>
                  <a:lnTo>
                    <a:pt x="2095500" y="1187742"/>
                  </a:lnTo>
                  <a:lnTo>
                    <a:pt x="2209812" y="959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627B313-2D00-4BF3-9454-71B2C72B4298}"/>
                </a:ext>
              </a:extLst>
            </p:cNvPr>
            <p:cNvSpPr/>
            <p:nvPr/>
          </p:nvSpPr>
          <p:spPr>
            <a:xfrm>
              <a:off x="6432804" y="3877055"/>
              <a:ext cx="0" cy="1309370"/>
            </a:xfrm>
            <a:custGeom>
              <a:avLst/>
              <a:gdLst/>
              <a:ahLst/>
              <a:cxnLst/>
              <a:rect l="l" t="t" r="r" b="b"/>
              <a:pathLst>
                <a:path h="1309370">
                  <a:moveTo>
                    <a:pt x="0" y="0"/>
                  </a:moveTo>
                  <a:lnTo>
                    <a:pt x="0" y="1309052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0C7A4C8-B83C-42B5-A8BB-8A9870F221D3}"/>
                </a:ext>
              </a:extLst>
            </p:cNvPr>
            <p:cNvSpPr/>
            <p:nvPr/>
          </p:nvSpPr>
          <p:spPr>
            <a:xfrm>
              <a:off x="6345948" y="3732275"/>
              <a:ext cx="173990" cy="1598930"/>
            </a:xfrm>
            <a:custGeom>
              <a:avLst/>
              <a:gdLst/>
              <a:ahLst/>
              <a:cxnLst/>
              <a:rect l="l" t="t" r="r" b="b"/>
              <a:pathLst>
                <a:path w="173990" h="1598929">
                  <a:moveTo>
                    <a:pt x="173736" y="1424876"/>
                  </a:moveTo>
                  <a:lnTo>
                    <a:pt x="0" y="1424863"/>
                  </a:lnTo>
                  <a:lnTo>
                    <a:pt x="86855" y="1598612"/>
                  </a:lnTo>
                  <a:lnTo>
                    <a:pt x="173736" y="1424876"/>
                  </a:lnTo>
                  <a:close/>
                </a:path>
                <a:path w="173990" h="1598929">
                  <a:moveTo>
                    <a:pt x="173736" y="173723"/>
                  </a:moveTo>
                  <a:lnTo>
                    <a:pt x="86855" y="0"/>
                  </a:lnTo>
                  <a:lnTo>
                    <a:pt x="0" y="173736"/>
                  </a:lnTo>
                  <a:lnTo>
                    <a:pt x="173736" y="173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07986912-2E5D-4005-89FD-C9902A80B9A6}"/>
              </a:ext>
            </a:extLst>
          </p:cNvPr>
          <p:cNvSpPr txBox="1"/>
          <p:nvPr/>
        </p:nvSpPr>
        <p:spPr>
          <a:xfrm>
            <a:off x="754918" y="2247722"/>
            <a:ext cx="777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Data  </a:t>
            </a:r>
            <a:r>
              <a:rPr sz="1800" spc="-4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eque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3A9F60F5-CACF-4800-BA5C-D5A04430B131}"/>
              </a:ext>
            </a:extLst>
          </p:cNvPr>
          <p:cNvSpPr txBox="1"/>
          <p:nvPr/>
        </p:nvSpPr>
        <p:spPr>
          <a:xfrm>
            <a:off x="2508059" y="2237778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1.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CC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3AF26946-0155-45EA-B414-F38556FF4FFE}"/>
              </a:ext>
            </a:extLst>
          </p:cNvPr>
          <p:cNvGraphicFramePr>
            <a:graphicFrameLocks noGrp="1"/>
          </p:cNvGraphicFramePr>
          <p:nvPr/>
        </p:nvGraphicFramePr>
        <p:xfrm>
          <a:off x="2932176" y="1441703"/>
          <a:ext cx="3427095" cy="128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244">
                <a:tc gridSpan="3">
                  <a:txBody>
                    <a:bodyPr/>
                    <a:lstStyle/>
                    <a:p>
                      <a:pPr marL="1236980" marR="939165" indent="-2927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Last Level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Cache  (L2 cache)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5570" marB="0">
                    <a:solidFill>
                      <a:srgbClr val="00A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84">
                <a:tc gridSpan="2">
                  <a:txBody>
                    <a:bodyPr/>
                    <a:lstStyle/>
                    <a:p>
                      <a:pPr marL="57785">
                        <a:lnSpc>
                          <a:spcPts val="215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SM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cache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access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2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object 18">
            <a:extLst>
              <a:ext uri="{FF2B5EF4-FFF2-40B4-BE49-F238E27FC236}">
                <a16:creationId xmlns:a16="http://schemas.microsoft.com/office/drawing/2014/main" id="{4548486B-3923-4E23-9DB7-6506324F7FE2}"/>
              </a:ext>
            </a:extLst>
          </p:cNvPr>
          <p:cNvGrpSpPr/>
          <p:nvPr/>
        </p:nvGrpSpPr>
        <p:grpSpPr>
          <a:xfrm>
            <a:off x="3727691" y="3730752"/>
            <a:ext cx="228600" cy="1600835"/>
            <a:chOff x="3727691" y="3730752"/>
            <a:chExt cx="228600" cy="1600835"/>
          </a:xfrm>
        </p:grpSpPr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5B18C98E-5FB0-41FB-857B-1EBCB39B50D2}"/>
                </a:ext>
              </a:extLst>
            </p:cNvPr>
            <p:cNvSpPr/>
            <p:nvPr/>
          </p:nvSpPr>
          <p:spPr>
            <a:xfrm>
              <a:off x="3842004" y="3921252"/>
              <a:ext cx="0" cy="1219835"/>
            </a:xfrm>
            <a:custGeom>
              <a:avLst/>
              <a:gdLst/>
              <a:ahLst/>
              <a:cxnLst/>
              <a:rect l="l" t="t" r="r" b="b"/>
              <a:pathLst>
                <a:path h="1219835">
                  <a:moveTo>
                    <a:pt x="0" y="0"/>
                  </a:moveTo>
                  <a:lnTo>
                    <a:pt x="0" y="609765"/>
                  </a:lnTo>
                  <a:lnTo>
                    <a:pt x="0" y="121953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A32DACE8-3A1C-455E-ACA7-35069E3BABE1}"/>
                </a:ext>
              </a:extLst>
            </p:cNvPr>
            <p:cNvSpPr/>
            <p:nvPr/>
          </p:nvSpPr>
          <p:spPr>
            <a:xfrm>
              <a:off x="3727691" y="3730751"/>
              <a:ext cx="228600" cy="1600835"/>
            </a:xfrm>
            <a:custGeom>
              <a:avLst/>
              <a:gdLst/>
              <a:ahLst/>
              <a:cxnLst/>
              <a:rect l="l" t="t" r="r" b="b"/>
              <a:pathLst>
                <a:path w="228600" h="1600835">
                  <a:moveTo>
                    <a:pt x="228600" y="1371930"/>
                  </a:moveTo>
                  <a:lnTo>
                    <a:pt x="0" y="1371942"/>
                  </a:lnTo>
                  <a:lnTo>
                    <a:pt x="114312" y="1600542"/>
                  </a:lnTo>
                  <a:lnTo>
                    <a:pt x="228600" y="1371930"/>
                  </a:lnTo>
                  <a:close/>
                </a:path>
                <a:path w="228600" h="1600835">
                  <a:moveTo>
                    <a:pt x="228600" y="228600"/>
                  </a:moveTo>
                  <a:lnTo>
                    <a:pt x="114312" y="0"/>
                  </a:lnTo>
                  <a:lnTo>
                    <a:pt x="0" y="228587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EBFB09EC-FA29-4024-AB9E-74E5CE0259DE}"/>
              </a:ext>
            </a:extLst>
          </p:cNvPr>
          <p:cNvSpPr txBox="1"/>
          <p:nvPr/>
        </p:nvSpPr>
        <p:spPr>
          <a:xfrm>
            <a:off x="2401366" y="3842918"/>
            <a:ext cx="1332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2. Miss </a:t>
            </a:r>
            <a:r>
              <a:rPr sz="1800" dirty="0">
                <a:latin typeface="Carlito"/>
                <a:cs typeface="Carlito"/>
              </a:rPr>
              <a:t>:  CCSM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>
            <a:extLst>
              <a:ext uri="{FF2B5EF4-FFF2-40B4-BE49-F238E27FC236}">
                <a16:creationId xmlns:a16="http://schemas.microsoft.com/office/drawing/2014/main" id="{7393B6A4-3E19-42AD-841A-ECFA504245AE}"/>
              </a:ext>
            </a:extLst>
          </p:cNvPr>
          <p:cNvGrpSpPr/>
          <p:nvPr/>
        </p:nvGrpSpPr>
        <p:grpSpPr>
          <a:xfrm>
            <a:off x="4326382" y="3240214"/>
            <a:ext cx="1593850" cy="173990"/>
            <a:chOff x="4326382" y="3240214"/>
            <a:chExt cx="1593850" cy="173990"/>
          </a:xfrm>
        </p:grpSpPr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CC1F339C-124F-4492-9C97-DA449BC97FEE}"/>
                </a:ext>
              </a:extLst>
            </p:cNvPr>
            <p:cNvSpPr/>
            <p:nvPr/>
          </p:nvSpPr>
          <p:spPr>
            <a:xfrm>
              <a:off x="4355592" y="3325367"/>
              <a:ext cx="1419860" cy="1905"/>
            </a:xfrm>
            <a:custGeom>
              <a:avLst/>
              <a:gdLst/>
              <a:ahLst/>
              <a:cxnLst/>
              <a:rect l="l" t="t" r="r" b="b"/>
              <a:pathLst>
                <a:path w="1419860" h="1904">
                  <a:moveTo>
                    <a:pt x="0" y="0"/>
                  </a:moveTo>
                  <a:lnTo>
                    <a:pt x="1419821" y="1752"/>
                  </a:lnTo>
                </a:path>
              </a:pathLst>
            </a:custGeom>
            <a:ln w="57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0265EB2C-D92D-439C-A5E6-756BAC378597}"/>
                </a:ext>
              </a:extLst>
            </p:cNvPr>
            <p:cNvSpPr/>
            <p:nvPr/>
          </p:nvSpPr>
          <p:spPr>
            <a:xfrm>
              <a:off x="5746343" y="3240214"/>
              <a:ext cx="173990" cy="173990"/>
            </a:xfrm>
            <a:custGeom>
              <a:avLst/>
              <a:gdLst/>
              <a:ahLst/>
              <a:cxnLst/>
              <a:rect l="l" t="t" r="r" b="b"/>
              <a:pathLst>
                <a:path w="173989" h="173989">
                  <a:moveTo>
                    <a:pt x="228" y="0"/>
                  </a:moveTo>
                  <a:lnTo>
                    <a:pt x="0" y="173736"/>
                  </a:lnTo>
                  <a:lnTo>
                    <a:pt x="173850" y="8709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>
            <a:extLst>
              <a:ext uri="{FF2B5EF4-FFF2-40B4-BE49-F238E27FC236}">
                <a16:creationId xmlns:a16="http://schemas.microsoft.com/office/drawing/2014/main" id="{C76B40A4-F774-47C4-AE52-B7D689636D42}"/>
              </a:ext>
            </a:extLst>
          </p:cNvPr>
          <p:cNvSpPr txBox="1"/>
          <p:nvPr/>
        </p:nvSpPr>
        <p:spPr>
          <a:xfrm>
            <a:off x="4697920" y="2732176"/>
            <a:ext cx="88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3.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Invalid 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Segment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ACC2481-7934-46C2-A424-485EF49DA62B}"/>
              </a:ext>
            </a:extLst>
          </p:cNvPr>
          <p:cNvSpPr txBox="1"/>
          <p:nvPr/>
        </p:nvSpPr>
        <p:spPr>
          <a:xfrm>
            <a:off x="2095995" y="3004896"/>
            <a:ext cx="119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71C4"/>
                </a:solidFill>
                <a:latin typeface="Carlito"/>
                <a:cs typeface="Carlito"/>
              </a:rPr>
              <a:t>1. Hit: Use  </a:t>
            </a:r>
            <a:r>
              <a:rPr sz="1800" b="1" spc="-5" dirty="0">
                <a:solidFill>
                  <a:srgbClr val="4471C4"/>
                </a:solidFill>
                <a:latin typeface="Carlito"/>
                <a:cs typeface="Carlito"/>
              </a:rPr>
              <a:t>Common</a:t>
            </a:r>
            <a:r>
              <a:rPr sz="1800" b="1" spc="-100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4471C4"/>
                </a:solidFill>
                <a:latin typeface="Carlito"/>
                <a:cs typeface="Carlito"/>
              </a:rPr>
              <a:t>ctr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A324DD1-B329-4F1B-8939-EDAA826CADAC}"/>
              </a:ext>
            </a:extLst>
          </p:cNvPr>
          <p:cNvSpPr/>
          <p:nvPr/>
        </p:nvSpPr>
        <p:spPr>
          <a:xfrm>
            <a:off x="4491228" y="2689860"/>
            <a:ext cx="2693035" cy="2641600"/>
          </a:xfrm>
          <a:custGeom>
            <a:avLst/>
            <a:gdLst/>
            <a:ahLst/>
            <a:cxnLst/>
            <a:rect l="l" t="t" r="r" b="b"/>
            <a:pathLst>
              <a:path w="2693034" h="2641600">
                <a:moveTo>
                  <a:pt x="0" y="0"/>
                </a:moveTo>
                <a:lnTo>
                  <a:pt x="2692907" y="0"/>
                </a:lnTo>
                <a:lnTo>
                  <a:pt x="2692907" y="2641092"/>
                </a:lnTo>
                <a:lnTo>
                  <a:pt x="0" y="2641092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4C08BD6E-4B1A-40A8-9791-2F62332D89C3}"/>
              </a:ext>
            </a:extLst>
          </p:cNvPr>
          <p:cNvSpPr txBox="1"/>
          <p:nvPr/>
        </p:nvSpPr>
        <p:spPr>
          <a:xfrm>
            <a:off x="6511747" y="1951533"/>
            <a:ext cx="25234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471C4"/>
                </a:solidFill>
                <a:latin typeface="Carlito"/>
                <a:cs typeface="Carlito"/>
              </a:rPr>
              <a:t>Common </a:t>
            </a:r>
            <a:r>
              <a:rPr sz="2000" b="1" spc="-5" dirty="0">
                <a:solidFill>
                  <a:srgbClr val="4471C4"/>
                </a:solidFill>
                <a:latin typeface="Carlito"/>
                <a:cs typeface="Carlito"/>
              </a:rPr>
              <a:t>ctr </a:t>
            </a:r>
            <a:r>
              <a:rPr sz="2000" spc="-5" dirty="0">
                <a:latin typeface="Carlito"/>
                <a:cs typeface="Carlito"/>
              </a:rPr>
              <a:t>can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reduce  </a:t>
            </a:r>
            <a:r>
              <a:rPr sz="2000" b="1" spc="-10" dirty="0">
                <a:latin typeface="Carlito"/>
                <a:cs typeface="Carlito"/>
              </a:rPr>
              <a:t>counter </a:t>
            </a:r>
            <a:r>
              <a:rPr sz="2000" b="1" spc="-5" dirty="0">
                <a:latin typeface="Carlito"/>
                <a:cs typeface="Carlito"/>
              </a:rPr>
              <a:t>cache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access</a:t>
            </a:r>
            <a:r>
              <a:rPr sz="200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F25D3D5-C13E-40BE-AADA-E05BC3762B02}"/>
              </a:ext>
            </a:extLst>
          </p:cNvPr>
          <p:cNvSpPr txBox="1"/>
          <p:nvPr/>
        </p:nvSpPr>
        <p:spPr>
          <a:xfrm>
            <a:off x="5050701" y="3856113"/>
            <a:ext cx="1314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4.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Use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per-block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ctrs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2C0F6BA-410A-4003-92EC-1E4AEDBD581A}"/>
              </a:ext>
            </a:extLst>
          </p:cNvPr>
          <p:cNvSpPr txBox="1"/>
          <p:nvPr/>
        </p:nvSpPr>
        <p:spPr>
          <a:xfrm>
            <a:off x="2096046" y="1199324"/>
            <a:ext cx="45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LLC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Mi</a:t>
            </a:r>
            <a:r>
              <a:rPr sz="1800" dirty="0">
                <a:latin typeface="Carlito"/>
                <a:cs typeface="Carlito"/>
              </a:rPr>
              <a:t>ss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1" name="object 31">
            <a:extLst>
              <a:ext uri="{FF2B5EF4-FFF2-40B4-BE49-F238E27FC236}">
                <a16:creationId xmlns:a16="http://schemas.microsoft.com/office/drawing/2014/main" id="{F6AB7DD4-5783-4567-BFB6-2771AA686FB9}"/>
              </a:ext>
            </a:extLst>
          </p:cNvPr>
          <p:cNvGrpSpPr/>
          <p:nvPr/>
        </p:nvGrpSpPr>
        <p:grpSpPr>
          <a:xfrm>
            <a:off x="7888223" y="2683764"/>
            <a:ext cx="449580" cy="3336290"/>
            <a:chOff x="7888223" y="2683764"/>
            <a:chExt cx="449580" cy="3336290"/>
          </a:xfrm>
        </p:grpSpPr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43CF4F41-C992-4A8B-A215-DBC080737DAA}"/>
                </a:ext>
              </a:extLst>
            </p:cNvPr>
            <p:cNvSpPr/>
            <p:nvPr/>
          </p:nvSpPr>
          <p:spPr>
            <a:xfrm>
              <a:off x="7888223" y="5111496"/>
              <a:ext cx="449580" cy="908685"/>
            </a:xfrm>
            <a:custGeom>
              <a:avLst/>
              <a:gdLst/>
              <a:ahLst/>
              <a:cxnLst/>
              <a:rect l="l" t="t" r="r" b="b"/>
              <a:pathLst>
                <a:path w="449579" h="908685">
                  <a:moveTo>
                    <a:pt x="337185" y="0"/>
                  </a:moveTo>
                  <a:lnTo>
                    <a:pt x="112395" y="0"/>
                  </a:lnTo>
                  <a:lnTo>
                    <a:pt x="112395" y="683513"/>
                  </a:lnTo>
                  <a:lnTo>
                    <a:pt x="0" y="683513"/>
                  </a:lnTo>
                  <a:lnTo>
                    <a:pt x="224790" y="908303"/>
                  </a:lnTo>
                  <a:lnTo>
                    <a:pt x="449580" y="683513"/>
                  </a:lnTo>
                  <a:lnTo>
                    <a:pt x="337185" y="683513"/>
                  </a:lnTo>
                  <a:lnTo>
                    <a:pt x="33718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49E70D9-6688-4A7B-97AF-4EF01E5360AE}"/>
                </a:ext>
              </a:extLst>
            </p:cNvPr>
            <p:cNvSpPr/>
            <p:nvPr/>
          </p:nvSpPr>
          <p:spPr>
            <a:xfrm>
              <a:off x="7888223" y="2683764"/>
              <a:ext cx="449580" cy="1487805"/>
            </a:xfrm>
            <a:custGeom>
              <a:avLst/>
              <a:gdLst/>
              <a:ahLst/>
              <a:cxnLst/>
              <a:rect l="l" t="t" r="r" b="b"/>
              <a:pathLst>
                <a:path w="449579" h="1487804">
                  <a:moveTo>
                    <a:pt x="224789" y="0"/>
                  </a:moveTo>
                  <a:lnTo>
                    <a:pt x="0" y="224789"/>
                  </a:lnTo>
                  <a:lnTo>
                    <a:pt x="112394" y="224789"/>
                  </a:lnTo>
                  <a:lnTo>
                    <a:pt x="112394" y="1487423"/>
                  </a:lnTo>
                  <a:lnTo>
                    <a:pt x="337184" y="1487423"/>
                  </a:lnTo>
                  <a:lnTo>
                    <a:pt x="337184" y="224789"/>
                  </a:lnTo>
                  <a:lnTo>
                    <a:pt x="449579" y="224789"/>
                  </a:lnTo>
                  <a:lnTo>
                    <a:pt x="2247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EFD691A7-3D3A-4B44-9765-F0657FB21956}"/>
              </a:ext>
            </a:extLst>
          </p:cNvPr>
          <p:cNvSpPr txBox="1">
            <a:spLocks/>
          </p:cNvSpPr>
          <p:nvPr/>
        </p:nvSpPr>
        <p:spPr>
          <a:xfrm>
            <a:off x="8562276" y="6345425"/>
            <a:ext cx="351154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260"/>
              </a:spcBef>
            </a:pPr>
            <a:fld id="{81D60167-4931-47E6-BA6A-407CBD079E47}" type="slidenum">
              <a:rPr lang="en-US" altLang="zh-CN" spc="-254" smtClean="0"/>
              <a:pPr marL="38100">
                <a:spcBef>
                  <a:spcPts val="260"/>
                </a:spcBef>
              </a:pPr>
              <a:t>9</a:t>
            </a:fld>
            <a:endParaRPr lang="en-US" altLang="zh-CN" spc="-254" dirty="0"/>
          </a:p>
        </p:txBody>
      </p:sp>
    </p:spTree>
    <p:extLst>
      <p:ext uri="{BB962C8B-B14F-4D97-AF65-F5344CB8AC3E}">
        <p14:creationId xmlns:p14="http://schemas.microsoft.com/office/powerpoint/2010/main" val="43160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1270</Words>
  <Application>Microsoft Office PowerPoint</Application>
  <PresentationFormat>全屏显示(4:3)</PresentationFormat>
  <Paragraphs>252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Carlito</vt:lpstr>
      <vt:lpstr>等线</vt:lpstr>
      <vt:lpstr>等线 Light</vt:lpstr>
      <vt:lpstr>宋体</vt:lpstr>
      <vt:lpstr>Arial</vt:lpstr>
      <vt:lpstr>Arial Black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uudy</dc:creator>
  <cp:lastModifiedBy>uudy</cp:lastModifiedBy>
  <cp:revision>27</cp:revision>
  <dcterms:created xsi:type="dcterms:W3CDTF">2021-12-23T10:49:47Z</dcterms:created>
  <dcterms:modified xsi:type="dcterms:W3CDTF">2021-12-23T17:04:05Z</dcterms:modified>
</cp:coreProperties>
</file>