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324" r:id="rId5"/>
    <p:sldId id="330" r:id="rId6"/>
    <p:sldId id="327" r:id="rId7"/>
    <p:sldId id="328" r:id="rId8"/>
    <p:sldId id="329" r:id="rId9"/>
    <p:sldId id="33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8/4/2023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8/4/2023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8/4/2023</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2992123" y="857623"/>
            <a:ext cx="6207753" cy="5142754"/>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3733825" y="1913129"/>
            <a:ext cx="4892066" cy="1695637"/>
          </a:xfrm>
        </p:spPr>
        <p:txBody>
          <a:bodyPr/>
          <a:lstStyle/>
          <a:p>
            <a:r>
              <a:rPr lang="en-US" dirty="0"/>
              <a:t>Analysis of Data Science Position Salaries and Recommendation</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1" y="4618411"/>
            <a:ext cx="3222836" cy="1168530"/>
          </a:xfrm>
        </p:spPr>
        <p:txBody>
          <a:bodyPr/>
          <a:lstStyle/>
          <a:p>
            <a:r>
              <a:rPr lang="en-US" dirty="0"/>
              <a:t>Benjamin Michaels</a:t>
            </a:r>
          </a:p>
          <a:p>
            <a:r>
              <a:rPr lang="en-US" dirty="0"/>
              <a:t>August 4</a:t>
            </a:r>
            <a:r>
              <a:rPr lang="en-US" baseline="30000" dirty="0"/>
              <a:t>th</a:t>
            </a:r>
            <a:r>
              <a:rPr lang="en-US" dirty="0"/>
              <a:t>, 2023</a:t>
            </a:r>
          </a:p>
          <a:p>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8118212" y="5786941"/>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133592" y="266715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1962413" y="325970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BE8CC2-5D0D-9495-91AC-CA6503EA2950}"/>
              </a:ext>
            </a:extLst>
          </p:cNvPr>
          <p:cNvSpPr>
            <a:spLocks noGrp="1"/>
          </p:cNvSpPr>
          <p:nvPr>
            <p:ph type="body" sz="quarter" idx="14"/>
          </p:nvPr>
        </p:nvSpPr>
        <p:spPr/>
        <p:txBody>
          <a:bodyPr/>
          <a:lstStyle/>
          <a:p>
            <a:r>
              <a:rPr lang="en-US" dirty="0"/>
              <a:t>Company Sizes</a:t>
            </a:r>
          </a:p>
        </p:txBody>
      </p:sp>
      <p:sp>
        <p:nvSpPr>
          <p:cNvPr id="3" name="Text Placeholder 2">
            <a:extLst>
              <a:ext uri="{FF2B5EF4-FFF2-40B4-BE49-F238E27FC236}">
                <a16:creationId xmlns:a16="http://schemas.microsoft.com/office/drawing/2014/main" id="{D4F033EB-7311-36B2-C96A-D3920EDE2A77}"/>
              </a:ext>
            </a:extLst>
          </p:cNvPr>
          <p:cNvSpPr>
            <a:spLocks noGrp="1"/>
          </p:cNvSpPr>
          <p:nvPr>
            <p:ph type="body" sz="quarter" idx="13"/>
          </p:nvPr>
        </p:nvSpPr>
        <p:spPr/>
        <p:txBody>
          <a:bodyPr/>
          <a:lstStyle/>
          <a:p>
            <a:r>
              <a:rPr lang="en-US" dirty="0"/>
              <a:t>S (Small) = Less than 50 Employees</a:t>
            </a:r>
          </a:p>
          <a:p>
            <a:r>
              <a:rPr lang="en-US" dirty="0"/>
              <a:t>M (Medium) = 50 to 250 Employees</a:t>
            </a:r>
          </a:p>
          <a:p>
            <a:r>
              <a:rPr lang="en-US" dirty="0"/>
              <a:t>L (Large) = More than 250 Employees</a:t>
            </a:r>
          </a:p>
        </p:txBody>
      </p:sp>
      <p:sp>
        <p:nvSpPr>
          <p:cNvPr id="4" name="Text Placeholder 3">
            <a:extLst>
              <a:ext uri="{FF2B5EF4-FFF2-40B4-BE49-F238E27FC236}">
                <a16:creationId xmlns:a16="http://schemas.microsoft.com/office/drawing/2014/main" id="{0702B541-A813-F942-44C9-E88A574545EC}"/>
              </a:ext>
            </a:extLst>
          </p:cNvPr>
          <p:cNvSpPr>
            <a:spLocks noGrp="1"/>
          </p:cNvSpPr>
          <p:nvPr>
            <p:ph type="body" sz="quarter" idx="15"/>
          </p:nvPr>
        </p:nvSpPr>
        <p:spPr/>
        <p:txBody>
          <a:bodyPr/>
          <a:lstStyle/>
          <a:p>
            <a:r>
              <a:rPr lang="en-US" dirty="0"/>
              <a:t>Experience Levels</a:t>
            </a:r>
          </a:p>
        </p:txBody>
      </p:sp>
      <p:sp>
        <p:nvSpPr>
          <p:cNvPr id="5" name="Text Placeholder 4">
            <a:extLst>
              <a:ext uri="{FF2B5EF4-FFF2-40B4-BE49-F238E27FC236}">
                <a16:creationId xmlns:a16="http://schemas.microsoft.com/office/drawing/2014/main" id="{6D2771E9-3569-505A-9A74-97B5552472AE}"/>
              </a:ext>
            </a:extLst>
          </p:cNvPr>
          <p:cNvSpPr>
            <a:spLocks noGrp="1"/>
          </p:cNvSpPr>
          <p:nvPr>
            <p:ph type="body" sz="quarter" idx="16"/>
          </p:nvPr>
        </p:nvSpPr>
        <p:spPr/>
        <p:txBody>
          <a:bodyPr/>
          <a:lstStyle/>
          <a:p>
            <a:r>
              <a:rPr lang="en-US" dirty="0"/>
              <a:t>EN = Entry-Level/Junior</a:t>
            </a:r>
          </a:p>
          <a:p>
            <a:r>
              <a:rPr lang="en-US" dirty="0"/>
              <a:t>MI = Mid-Level/Intermediate</a:t>
            </a:r>
          </a:p>
          <a:p>
            <a:r>
              <a:rPr lang="en-US" dirty="0"/>
              <a:t>SE = Senior-Level/Expert</a:t>
            </a:r>
          </a:p>
          <a:p>
            <a:r>
              <a:rPr lang="en-US" dirty="0"/>
              <a:t>EX = Executive-Level/Director</a:t>
            </a:r>
          </a:p>
        </p:txBody>
      </p:sp>
      <p:sp>
        <p:nvSpPr>
          <p:cNvPr id="6" name="Picture Placeholder 5">
            <a:extLst>
              <a:ext uri="{FF2B5EF4-FFF2-40B4-BE49-F238E27FC236}">
                <a16:creationId xmlns:a16="http://schemas.microsoft.com/office/drawing/2014/main" id="{A7F78890-46FE-136C-0DC9-B06D407230DF}"/>
              </a:ext>
            </a:extLst>
          </p:cNvPr>
          <p:cNvSpPr>
            <a:spLocks noGrp="1"/>
          </p:cNvSpPr>
          <p:nvPr>
            <p:ph type="pic" sz="quarter" idx="17"/>
          </p:nvPr>
        </p:nvSpPr>
        <p:spPr/>
        <p:txBody>
          <a:bodyPr/>
          <a:lstStyle/>
          <a:p>
            <a:endParaRPr lang="en-US"/>
          </a:p>
        </p:txBody>
      </p:sp>
      <p:sp>
        <p:nvSpPr>
          <p:cNvPr id="7" name="Title 6">
            <a:extLst>
              <a:ext uri="{FF2B5EF4-FFF2-40B4-BE49-F238E27FC236}">
                <a16:creationId xmlns:a16="http://schemas.microsoft.com/office/drawing/2014/main" id="{B96653FD-70DB-2BC7-B593-48FE31D1ACD6}"/>
              </a:ext>
            </a:extLst>
          </p:cNvPr>
          <p:cNvSpPr>
            <a:spLocks noGrp="1"/>
          </p:cNvSpPr>
          <p:nvPr>
            <p:ph type="title"/>
          </p:nvPr>
        </p:nvSpPr>
        <p:spPr/>
        <p:txBody>
          <a:bodyPr/>
          <a:lstStyle/>
          <a:p>
            <a:r>
              <a:rPr lang="en-US" dirty="0"/>
              <a:t>Information</a:t>
            </a:r>
          </a:p>
        </p:txBody>
      </p:sp>
      <p:sp>
        <p:nvSpPr>
          <p:cNvPr id="8" name="TextBox 7">
            <a:extLst>
              <a:ext uri="{FF2B5EF4-FFF2-40B4-BE49-F238E27FC236}">
                <a16:creationId xmlns:a16="http://schemas.microsoft.com/office/drawing/2014/main" id="{CAF85E69-69CA-BE56-DC5F-4571A4FA76C4}"/>
              </a:ext>
            </a:extLst>
          </p:cNvPr>
          <p:cNvSpPr txBox="1"/>
          <p:nvPr/>
        </p:nvSpPr>
        <p:spPr>
          <a:xfrm>
            <a:off x="660400" y="5159828"/>
            <a:ext cx="6391469" cy="369332"/>
          </a:xfrm>
          <a:prstGeom prst="rect">
            <a:avLst/>
          </a:prstGeom>
          <a:noFill/>
        </p:spPr>
        <p:txBody>
          <a:bodyPr wrap="square" rtlCol="0">
            <a:spAutoFit/>
          </a:bodyPr>
          <a:lstStyle/>
          <a:p>
            <a:r>
              <a:rPr lang="en-US" dirty="0"/>
              <a:t>*All data used are from employees working at a full-time capacity</a:t>
            </a:r>
          </a:p>
        </p:txBody>
      </p:sp>
    </p:spTree>
    <p:extLst>
      <p:ext uri="{BB962C8B-B14F-4D97-AF65-F5344CB8AC3E}">
        <p14:creationId xmlns:p14="http://schemas.microsoft.com/office/powerpoint/2010/main" val="134645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658F-01D1-757F-3710-D79DE4C2F1F2}"/>
              </a:ext>
            </a:extLst>
          </p:cNvPr>
          <p:cNvSpPr>
            <a:spLocks noGrp="1"/>
          </p:cNvSpPr>
          <p:nvPr>
            <p:ph type="title"/>
          </p:nvPr>
        </p:nvSpPr>
        <p:spPr/>
        <p:txBody>
          <a:bodyPr/>
          <a:lstStyle/>
          <a:p>
            <a:pPr algn="ctr"/>
            <a:r>
              <a:rPr lang="en-US" dirty="0"/>
              <a:t>Salaries of Data Science Positions Worldwide</a:t>
            </a:r>
          </a:p>
        </p:txBody>
      </p:sp>
      <p:pic>
        <p:nvPicPr>
          <p:cNvPr id="8" name="Picture 7" descr="A graph of a company size&#10;&#10;Description automatically generated">
            <a:extLst>
              <a:ext uri="{FF2B5EF4-FFF2-40B4-BE49-F238E27FC236}">
                <a16:creationId xmlns:a16="http://schemas.microsoft.com/office/drawing/2014/main" id="{5F64D955-E27A-7965-B67C-A04111BDD8DF}"/>
              </a:ext>
            </a:extLst>
          </p:cNvPr>
          <p:cNvPicPr>
            <a:picLocks noChangeAspect="1"/>
          </p:cNvPicPr>
          <p:nvPr/>
        </p:nvPicPr>
        <p:blipFill>
          <a:blip r:embed="rId2"/>
          <a:stretch>
            <a:fillRect/>
          </a:stretch>
        </p:blipFill>
        <p:spPr>
          <a:xfrm>
            <a:off x="2399487" y="1774485"/>
            <a:ext cx="7393025" cy="4435815"/>
          </a:xfrm>
          <a:prstGeom prst="rect">
            <a:avLst/>
          </a:prstGeom>
        </p:spPr>
      </p:pic>
    </p:spTree>
    <p:extLst>
      <p:ext uri="{BB962C8B-B14F-4D97-AF65-F5344CB8AC3E}">
        <p14:creationId xmlns:p14="http://schemas.microsoft.com/office/powerpoint/2010/main" val="7608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658F-01D1-757F-3710-D79DE4C2F1F2}"/>
              </a:ext>
            </a:extLst>
          </p:cNvPr>
          <p:cNvSpPr>
            <a:spLocks noGrp="1"/>
          </p:cNvSpPr>
          <p:nvPr>
            <p:ph type="title"/>
          </p:nvPr>
        </p:nvSpPr>
        <p:spPr/>
        <p:txBody>
          <a:bodyPr/>
          <a:lstStyle/>
          <a:p>
            <a:pPr algn="ctr"/>
            <a:r>
              <a:rPr lang="en-US" dirty="0"/>
              <a:t>Salaries of Data Science Positions in US and not in US</a:t>
            </a:r>
          </a:p>
        </p:txBody>
      </p:sp>
      <p:pic>
        <p:nvPicPr>
          <p:cNvPr id="9" name="Picture 8" descr="A graph of a company size">
            <a:extLst>
              <a:ext uri="{FF2B5EF4-FFF2-40B4-BE49-F238E27FC236}">
                <a16:creationId xmlns:a16="http://schemas.microsoft.com/office/drawing/2014/main" id="{A35CD60E-F418-2BEB-EF0C-4FF7BA4ED30C}"/>
              </a:ext>
            </a:extLst>
          </p:cNvPr>
          <p:cNvPicPr>
            <a:picLocks noChangeAspect="1"/>
          </p:cNvPicPr>
          <p:nvPr/>
        </p:nvPicPr>
        <p:blipFill>
          <a:blip r:embed="rId2"/>
          <a:stretch>
            <a:fillRect/>
          </a:stretch>
        </p:blipFill>
        <p:spPr>
          <a:xfrm>
            <a:off x="564174" y="1914312"/>
            <a:ext cx="5048955" cy="3029373"/>
          </a:xfrm>
          <a:prstGeom prst="rect">
            <a:avLst/>
          </a:prstGeom>
        </p:spPr>
      </p:pic>
      <p:pic>
        <p:nvPicPr>
          <p:cNvPr id="11" name="Picture 10" descr="A graph of a company size&#10;&#10;Description automatically generated">
            <a:extLst>
              <a:ext uri="{FF2B5EF4-FFF2-40B4-BE49-F238E27FC236}">
                <a16:creationId xmlns:a16="http://schemas.microsoft.com/office/drawing/2014/main" id="{2DD8AEFA-D638-D031-A571-A609AEAE8599}"/>
              </a:ext>
            </a:extLst>
          </p:cNvPr>
          <p:cNvPicPr>
            <a:picLocks noChangeAspect="1"/>
          </p:cNvPicPr>
          <p:nvPr/>
        </p:nvPicPr>
        <p:blipFill>
          <a:blip r:embed="rId3"/>
          <a:stretch>
            <a:fillRect/>
          </a:stretch>
        </p:blipFill>
        <p:spPr>
          <a:xfrm>
            <a:off x="6473072" y="1914313"/>
            <a:ext cx="5048955" cy="3029373"/>
          </a:xfrm>
          <a:prstGeom prst="rect">
            <a:avLst/>
          </a:prstGeom>
        </p:spPr>
      </p:pic>
    </p:spTree>
    <p:extLst>
      <p:ext uri="{BB962C8B-B14F-4D97-AF65-F5344CB8AC3E}">
        <p14:creationId xmlns:p14="http://schemas.microsoft.com/office/powerpoint/2010/main" val="29718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ED21-0101-6DE7-3E0E-A40D6B860BC2}"/>
              </a:ext>
            </a:extLst>
          </p:cNvPr>
          <p:cNvSpPr>
            <a:spLocks noGrp="1"/>
          </p:cNvSpPr>
          <p:nvPr>
            <p:ph type="title"/>
          </p:nvPr>
        </p:nvSpPr>
        <p:spPr/>
        <p:txBody>
          <a:bodyPr/>
          <a:lstStyle/>
          <a:p>
            <a:pPr algn="ctr"/>
            <a:r>
              <a:rPr lang="en-US" dirty="0"/>
              <a:t>Salaries of US and Non-US Employees by Experience for Large and Medium Companies</a:t>
            </a:r>
          </a:p>
        </p:txBody>
      </p:sp>
      <p:pic>
        <p:nvPicPr>
          <p:cNvPr id="10" name="Picture 9" descr="A chart with different colored squares&#10;&#10;Description automatically generated with medium confidence">
            <a:extLst>
              <a:ext uri="{FF2B5EF4-FFF2-40B4-BE49-F238E27FC236}">
                <a16:creationId xmlns:a16="http://schemas.microsoft.com/office/drawing/2014/main" id="{7556503B-E52B-136A-C05B-650E12B558B6}"/>
              </a:ext>
            </a:extLst>
          </p:cNvPr>
          <p:cNvPicPr>
            <a:picLocks noChangeAspect="1"/>
          </p:cNvPicPr>
          <p:nvPr/>
        </p:nvPicPr>
        <p:blipFill>
          <a:blip r:embed="rId2"/>
          <a:stretch>
            <a:fillRect/>
          </a:stretch>
        </p:blipFill>
        <p:spPr>
          <a:xfrm>
            <a:off x="660370" y="1914312"/>
            <a:ext cx="5048955" cy="3029373"/>
          </a:xfrm>
          <a:prstGeom prst="rect">
            <a:avLst/>
          </a:prstGeom>
        </p:spPr>
      </p:pic>
      <p:pic>
        <p:nvPicPr>
          <p:cNvPr id="12" name="Picture 11" descr="A graph of different colored squares&#10;&#10;Description automatically generated">
            <a:extLst>
              <a:ext uri="{FF2B5EF4-FFF2-40B4-BE49-F238E27FC236}">
                <a16:creationId xmlns:a16="http://schemas.microsoft.com/office/drawing/2014/main" id="{9206CB58-EBB1-40BF-7AC0-71F45B4BCF36}"/>
              </a:ext>
            </a:extLst>
          </p:cNvPr>
          <p:cNvPicPr>
            <a:picLocks noChangeAspect="1"/>
          </p:cNvPicPr>
          <p:nvPr/>
        </p:nvPicPr>
        <p:blipFill>
          <a:blip r:embed="rId3"/>
          <a:stretch>
            <a:fillRect/>
          </a:stretch>
        </p:blipFill>
        <p:spPr>
          <a:xfrm>
            <a:off x="6723045" y="1914312"/>
            <a:ext cx="5048955" cy="3029373"/>
          </a:xfrm>
          <a:prstGeom prst="rect">
            <a:avLst/>
          </a:prstGeom>
        </p:spPr>
      </p:pic>
      <p:sp>
        <p:nvSpPr>
          <p:cNvPr id="13" name="TextBox 12">
            <a:extLst>
              <a:ext uri="{FF2B5EF4-FFF2-40B4-BE49-F238E27FC236}">
                <a16:creationId xmlns:a16="http://schemas.microsoft.com/office/drawing/2014/main" id="{480C1C20-F560-8465-E171-460BCD98DA56}"/>
              </a:ext>
            </a:extLst>
          </p:cNvPr>
          <p:cNvSpPr txBox="1"/>
          <p:nvPr/>
        </p:nvSpPr>
        <p:spPr>
          <a:xfrm>
            <a:off x="1705947" y="5402424"/>
            <a:ext cx="8780106" cy="646331"/>
          </a:xfrm>
          <a:prstGeom prst="rect">
            <a:avLst/>
          </a:prstGeom>
          <a:noFill/>
        </p:spPr>
        <p:txBody>
          <a:bodyPr wrap="square" rtlCol="0">
            <a:spAutoFit/>
          </a:bodyPr>
          <a:lstStyle/>
          <a:p>
            <a:r>
              <a:rPr lang="en-US" dirty="0"/>
              <a:t>*Small companies were excluded from this part of the analysis because as an expanding company I recommend that we look towards larger companies for insight.</a:t>
            </a:r>
          </a:p>
        </p:txBody>
      </p:sp>
    </p:spTree>
    <p:extLst>
      <p:ext uri="{BB962C8B-B14F-4D97-AF65-F5344CB8AC3E}">
        <p14:creationId xmlns:p14="http://schemas.microsoft.com/office/powerpoint/2010/main" val="255121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0135A5-EE7B-AFB6-CE30-1DFEBBDF67EF}"/>
              </a:ext>
            </a:extLst>
          </p:cNvPr>
          <p:cNvSpPr>
            <a:spLocks noGrp="1"/>
          </p:cNvSpPr>
          <p:nvPr>
            <p:ph sz="quarter" idx="10"/>
          </p:nvPr>
        </p:nvSpPr>
        <p:spPr/>
        <p:txBody>
          <a:bodyPr/>
          <a:lstStyle/>
          <a:p>
            <a:pPr marL="0" indent="0">
              <a:buNone/>
            </a:pPr>
            <a:r>
              <a:rPr lang="en-US" dirty="0"/>
              <a:t>To start the building of a team of data scientists the company will need someone to lead said team as well as take on individual technical contributions. Someone who has the ability to not only lead but to mentor and build an effective team that coincides with the growth of the company. Thus, to start the following is what is recommended based on the previously provided data.</a:t>
            </a:r>
          </a:p>
          <a:p>
            <a:pPr marL="0" indent="0">
              <a:buNone/>
            </a:pPr>
            <a:endParaRPr lang="en-US" dirty="0"/>
          </a:p>
          <a:p>
            <a:r>
              <a:rPr lang="en-US" dirty="0"/>
              <a:t>Position Title: Staff Data Scientist</a:t>
            </a:r>
          </a:p>
          <a:p>
            <a:r>
              <a:rPr lang="en-US" dirty="0"/>
              <a:t>Experience Level: Senior</a:t>
            </a:r>
          </a:p>
          <a:p>
            <a:r>
              <a:rPr lang="en-US" dirty="0"/>
              <a:t>Salary Range: $175,000 to $250,000 based on experience</a:t>
            </a:r>
          </a:p>
          <a:p>
            <a:r>
              <a:rPr lang="en-US" dirty="0"/>
              <a:t>Experience with a large company or a medium company that has roughly about 175-250 employees</a:t>
            </a:r>
          </a:p>
        </p:txBody>
      </p:sp>
      <p:sp>
        <p:nvSpPr>
          <p:cNvPr id="3" name="Title 2">
            <a:extLst>
              <a:ext uri="{FF2B5EF4-FFF2-40B4-BE49-F238E27FC236}">
                <a16:creationId xmlns:a16="http://schemas.microsoft.com/office/drawing/2014/main" id="{B1121D85-2DF2-C261-B25A-CBCC9669700B}"/>
              </a:ext>
            </a:extLst>
          </p:cNvPr>
          <p:cNvSpPr>
            <a:spLocks noGrp="1"/>
          </p:cNvSpPr>
          <p:nvPr>
            <p:ph type="title"/>
          </p:nvPr>
        </p:nvSpPr>
        <p:spPr/>
        <p:txBody>
          <a:bodyPr/>
          <a:lstStyle/>
          <a:p>
            <a:r>
              <a:rPr lang="en-US" dirty="0"/>
              <a:t>Recommendation</a:t>
            </a:r>
          </a:p>
        </p:txBody>
      </p:sp>
    </p:spTree>
    <p:extLst>
      <p:ext uri="{BB962C8B-B14F-4D97-AF65-F5344CB8AC3E}">
        <p14:creationId xmlns:p14="http://schemas.microsoft.com/office/powerpoint/2010/main" val="3592295819"/>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1527</TotalTime>
  <Words>244</Words>
  <Application>Microsoft Office PowerPoint</Application>
  <PresentationFormat>Widescreen</PresentationFormat>
  <Paragraphs>26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Corbel</vt:lpstr>
      <vt:lpstr>Wingdings</vt:lpstr>
      <vt:lpstr>Office Theme</vt:lpstr>
      <vt:lpstr>Analysis of Data Science Position Salaries and Recommendation</vt:lpstr>
      <vt:lpstr>Information</vt:lpstr>
      <vt:lpstr>Salaries of Data Science Positions Worldwide</vt:lpstr>
      <vt:lpstr>Salaries of Data Science Positions in US and not in US</vt:lpstr>
      <vt:lpstr>Salaries of US and Non-US Employees by Experience for Large and Medium Companies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Data Science Position Salaries and Recommendation</dc:title>
  <dc:creator>Michaels, Benjamin</dc:creator>
  <cp:lastModifiedBy>Michaels, Benjamin</cp:lastModifiedBy>
  <cp:revision>1</cp:revision>
  <dcterms:created xsi:type="dcterms:W3CDTF">2023-08-04T15:13:43Z</dcterms:created>
  <dcterms:modified xsi:type="dcterms:W3CDTF">2023-08-05T16:41:17Z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