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bd79de357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bd79de357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bd79de357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bd79de357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a0898c00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a0898c00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a0898c00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a0898c00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a0898c00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a0898c00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a0898c00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a0898c00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bd79de357_1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bd79de357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bd79de35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bd79de35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bd79de35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bd79de35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bd79de35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bd79de35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bd79de35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bd79de35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bd79de357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bd79de357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bd79de357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bd79de357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bd79de357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bd79de357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/>
              <a:t>Speech Recognition Dataset</a:t>
            </a:r>
            <a:endParaRPr sz="48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Steeve Huang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Morph Gradient bitwise&amp; Thresholded Image</a:t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45720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rgbClr val="38761D"/>
                </a:solidFill>
                <a:highlight>
                  <a:srgbClr val="FFFFFF"/>
                </a:highlight>
              </a:rPr>
              <a:t>但是以後不可以再亂給別人哦</a:t>
            </a:r>
            <a:endParaRPr>
              <a:solidFill>
                <a:srgbClr val="38761D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zh-TW">
                <a:solidFill>
                  <a:schemeClr val="dk1"/>
                </a:solidFill>
                <a:highlight>
                  <a:srgbClr val="FFFFFF"/>
                </a:highlight>
              </a:rPr>
            </a:b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rgbClr val="FF0000"/>
                </a:solidFill>
                <a:highlight>
                  <a:srgbClr val="FFFFFF"/>
                </a:highlight>
              </a:rPr>
              <a:t>你不是説 吆建,案由我空權,</a:t>
            </a:r>
            <a:br>
              <a:rPr lang="zh-TW">
                <a:solidFill>
                  <a:srgbClr val="FF0000"/>
                </a:solidFill>
                <a:highlight>
                  <a:srgbClr val="FFFFFF"/>
                </a:highlight>
              </a:rPr>
            </a:br>
            <a:endParaRPr>
              <a:solidFill>
                <a:srgbClr val="FF000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rgbClr val="38761D"/>
                </a:solidFill>
                <a:highlight>
                  <a:srgbClr val="FFFFFF"/>
                </a:highlight>
              </a:rPr>
              <a:t>只差沒有上三炷香</a:t>
            </a:r>
            <a:endParaRPr>
              <a:solidFill>
                <a:srgbClr val="38761D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zh-TW">
                <a:solidFill>
                  <a:srgbClr val="FF0000"/>
                </a:solidFill>
                <a:highlight>
                  <a:srgbClr val="FFFFFF"/>
                </a:highlight>
              </a:rPr>
            </a:br>
            <a:r>
              <a:rPr lang="zh-TW">
                <a:solidFill>
                  <a:srgbClr val="FF0000"/>
                </a:solidFill>
                <a:highlight>
                  <a:srgbClr val="FFFFFF"/>
                </a:highlight>
              </a:rPr>
              <a:t>午nS,n以後妳叫我勤 信就好了n點</a:t>
            </a:r>
            <a:endParaRPr>
              <a:solidFill>
                <a:srgbClr val="FF000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267200" cy="34935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Tesseract-OCR</a:t>
            </a:r>
            <a:endParaRPr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45720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  <a:highlight>
                  <a:srgbClr val="FFFFFF"/>
                </a:highlight>
              </a:rPr>
              <a:t>但 是 妨 後 不 可 以 再 亂 給 別人 哦</a:t>
            </a:r>
            <a:endParaRPr>
              <a:solidFill>
                <a:srgbClr val="FF000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000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</a:rPr>
              <a:t>D 攻 和 同 時 (EE 我 生 价 作 是 導 RO </a:t>
            </a:r>
            <a:endParaRPr>
              <a:solidFill>
                <a:srgbClr val="FF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  <a:highlight>
                  <a:srgbClr val="FFFFFF"/>
                </a:highlight>
              </a:rPr>
              <a:t>只 差 沒 有 十 三 糙 香</a:t>
            </a:r>
            <a:endParaRPr>
              <a:solidFill>
                <a:srgbClr val="FF000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000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rgbClr val="FF0000"/>
                </a:solidFill>
                <a:highlight>
                  <a:srgbClr val="FFFFFF"/>
                </a:highlight>
              </a:rPr>
              <a:t>加 [ES 昌吉 b\n\n%</a:t>
            </a:r>
            <a:endParaRPr>
              <a:solidFill>
                <a:srgbClr val="FF000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75" y="1152475"/>
            <a:ext cx="4539834" cy="365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Discussion</a:t>
            </a:r>
            <a:endParaRPr/>
          </a:p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Google’s OCR API &gt;&gt; Tesseract-OCR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Traditional Image Processing technique cannot handle complicated images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Biggest problem: huge difference between test &amp; train set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Next Step</a:t>
            </a:r>
            <a:endParaRPr/>
          </a:p>
        </p:txBody>
      </p:sp>
      <p:sp>
        <p:nvSpPr>
          <p:cNvPr id="136" name="Google Shape;136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Seek help from Image Processing expert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Train OCR model ourselves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AutoNum type="arabicPeriod"/>
            </a:pPr>
            <a:r>
              <a:rPr lang="zh-TW">
                <a:solidFill>
                  <a:srgbClr val="38761D"/>
                </a:solidFill>
              </a:rPr>
              <a:t>Train a model to reduce background noise (suggested by Ted李冠德)</a:t>
            </a:r>
            <a:endParaRPr>
              <a:solidFill>
                <a:srgbClr val="38761D"/>
              </a:solidFill>
            </a:endParaRPr>
          </a:p>
        </p:txBody>
      </p:sp>
      <p:pic>
        <p:nvPicPr>
          <p:cNvPr id="137" name="Google Shape;13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7663" y="2240702"/>
            <a:ext cx="7168675" cy="2655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Generate Training Data</a:t>
            </a:r>
            <a:endParaRPr/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625" y="1080875"/>
            <a:ext cx="3067526" cy="206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3875" y="1080875"/>
            <a:ext cx="3427050" cy="187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93874" y="2957049"/>
            <a:ext cx="3427050" cy="187618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6" name="Google Shape;146;p26"/>
          <p:cNvCxnSpPr/>
          <p:nvPr/>
        </p:nvCxnSpPr>
        <p:spPr>
          <a:xfrm>
            <a:off x="3833100" y="1814950"/>
            <a:ext cx="1227900" cy="21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7" name="Google Shape;147;p26"/>
          <p:cNvCxnSpPr/>
          <p:nvPr/>
        </p:nvCxnSpPr>
        <p:spPr>
          <a:xfrm>
            <a:off x="7313525" y="2410325"/>
            <a:ext cx="7500" cy="10137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Generate Training Data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8625" y="1891875"/>
            <a:ext cx="3306525" cy="210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9700" y="1891875"/>
            <a:ext cx="3853000" cy="210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7"/>
          <p:cNvSpPr txBox="1"/>
          <p:nvPr>
            <p:ph idx="1" type="body"/>
          </p:nvPr>
        </p:nvSpPr>
        <p:spPr>
          <a:xfrm>
            <a:off x="1793138" y="4085375"/>
            <a:ext cx="1657500" cy="5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zh-TW"/>
              <a:t>Ground Truth</a:t>
            </a:r>
            <a:endParaRPr/>
          </a:p>
        </p:txBody>
      </p:sp>
      <p:sp>
        <p:nvSpPr>
          <p:cNvPr id="156" name="Google Shape;156;p27"/>
          <p:cNvSpPr txBox="1"/>
          <p:nvPr>
            <p:ph idx="1" type="body"/>
          </p:nvPr>
        </p:nvSpPr>
        <p:spPr>
          <a:xfrm>
            <a:off x="6278913" y="4001250"/>
            <a:ext cx="1657500" cy="5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zh-TW"/>
              <a:t>Input Data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OCR for Subtitle Extraction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Google OCR API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OpenCV Image Processing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Tesseract-OCR (open-source OCR tool)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Frames Selected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3900" y="1017725"/>
            <a:ext cx="6649967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501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Raw Image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4800550" y="1150900"/>
            <a:ext cx="4352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Channel name gets detected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/>
              <a:t>-&gt; Crop image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975" y="1074123"/>
            <a:ext cx="4538576" cy="3416401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/>
          <p:nvPr/>
        </p:nvSpPr>
        <p:spPr>
          <a:xfrm>
            <a:off x="3864800" y="1293050"/>
            <a:ext cx="819000" cy="6969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531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Crop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5612300" y="1253063"/>
            <a:ext cx="3157200" cy="36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</a:rPr>
              <a:t>但是以後可以再亂給別人哦</a:t>
            </a:r>
            <a:endParaRPr>
              <a:solidFill>
                <a:srgbClr val="FF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br>
              <a:rPr lang="zh-TW">
                <a:solidFill>
                  <a:srgbClr val="FF0000"/>
                </a:solidFill>
              </a:rPr>
            </a:br>
            <a:r>
              <a:rPr lang="zh-TW">
                <a:solidFill>
                  <a:srgbClr val="FF0000"/>
                </a:solidFill>
              </a:rPr>
              <a:t>你不</a:t>
            </a:r>
            <a:endParaRPr>
              <a:solidFill>
                <a:srgbClr val="FF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br>
              <a:rPr lang="zh-TW"/>
            </a:br>
            <a:r>
              <a:rPr lang="zh-TW">
                <a:solidFill>
                  <a:srgbClr val="38761D"/>
                </a:solidFill>
              </a:rPr>
              <a:t>只差沒有上三炷香</a:t>
            </a:r>
            <a:endParaRPr>
              <a:solidFill>
                <a:srgbClr val="38761D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br>
              <a:rPr lang="zh-TW"/>
            </a:br>
            <a:r>
              <a:rPr lang="zh-TW">
                <a:solidFill>
                  <a:srgbClr val="FF0000"/>
                </a:solidFill>
              </a:rPr>
              <a:t>以後妳叫我立信就心好了點</a:t>
            </a:r>
            <a:br>
              <a:rPr lang="zh-TW"/>
            </a:b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825" y="1152475"/>
            <a:ext cx="4610162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Grayscale + Threshold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5700400" y="1152475"/>
            <a:ext cx="3132000" cy="37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</a:rPr>
              <a:t>但是以後nEIEBART 可以再亂給別人哦</a:t>
            </a:r>
            <a:endParaRPr>
              <a:solidFill>
                <a:srgbClr val="FF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br>
              <a:rPr lang="zh-TW">
                <a:solidFill>
                  <a:srgbClr val="FF0000"/>
                </a:solidFill>
              </a:rPr>
            </a:br>
            <a:r>
              <a:rPr lang="zh-TW">
                <a:solidFill>
                  <a:srgbClr val="FF0000"/>
                </a:solidFill>
              </a:rPr>
              <a:t>null</a:t>
            </a:r>
            <a:endParaRPr>
              <a:solidFill>
                <a:srgbClr val="FF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br>
              <a:rPr lang="zh-TW"/>
            </a:br>
            <a:r>
              <a:rPr lang="zh-TW">
                <a:solidFill>
                  <a:srgbClr val="38761D"/>
                </a:solidFill>
              </a:rPr>
              <a:t>只差沒有上三炷香</a:t>
            </a:r>
            <a:endParaRPr>
              <a:solidFill>
                <a:srgbClr val="38761D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br>
              <a:rPr lang="zh-TW"/>
            </a:br>
            <a:r>
              <a:rPr lang="zh-TW">
                <a:solidFill>
                  <a:srgbClr val="FF0000"/>
                </a:solidFill>
              </a:rPr>
              <a:t>Shi以後妳叫主20onln50)好了n午n立信就n點</a:t>
            </a:r>
            <a:br>
              <a:rPr lang="zh-TW"/>
            </a:b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775" y="1059650"/>
            <a:ext cx="475819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Flood Fill 4 corners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5599850" y="1152475"/>
            <a:ext cx="3232500" cy="37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38761D"/>
                </a:solidFill>
              </a:rPr>
              <a:t>但是以後不可以再亂給別人哦</a:t>
            </a:r>
            <a:br>
              <a:rPr lang="zh-TW">
                <a:solidFill>
                  <a:srgbClr val="38761D"/>
                </a:solidFill>
              </a:rPr>
            </a:br>
            <a:endParaRPr>
              <a:solidFill>
                <a:srgbClr val="38761D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</a:rPr>
              <a:t>你不是說1ER建 案由我空權祚主n21</a:t>
            </a:r>
            <a:br>
              <a:rPr lang="zh-TW"/>
            </a:b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38761D"/>
                </a:solidFill>
              </a:rPr>
              <a:t>只差沒有上三炷香</a:t>
            </a:r>
            <a:br>
              <a:rPr lang="zh-TW">
                <a:solidFill>
                  <a:srgbClr val="38761D"/>
                </a:solidFill>
              </a:rPr>
            </a:br>
            <a:endParaRPr>
              <a:solidFill>
                <a:srgbClr val="38761D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</a:rPr>
              <a:t>Shi以後妳叫主20onln50)好了n午n立信就n點</a:t>
            </a:r>
            <a:endParaRPr>
              <a:solidFill>
                <a:srgbClr val="FF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175" y="1152475"/>
            <a:ext cx="463451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Threshold 2</a:t>
            </a: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52763"/>
            <a:ext cx="8839201" cy="2397071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152400" y="1228675"/>
            <a:ext cx="8679900" cy="4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00"/>
                </a:solidFill>
                <a:highlight>
                  <a:srgbClr val="FFFFFF"/>
                </a:highlight>
              </a:rPr>
              <a:t>Threshold before grayscale.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Threshold2 + Flood Fill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5228575" y="1152475"/>
            <a:ext cx="3603600" cy="365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38761D"/>
                </a:solidFill>
                <a:highlight>
                  <a:srgbClr val="FFFFFF"/>
                </a:highlight>
              </a:rPr>
              <a:t>但是以後不可以再亂給別人哦</a:t>
            </a:r>
            <a:endParaRPr>
              <a:solidFill>
                <a:srgbClr val="38761D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zh-TW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zh-TW">
                <a:solidFill>
                  <a:srgbClr val="FF0000"/>
                </a:solidFill>
                <a:highlight>
                  <a:srgbClr val="FFFFFF"/>
                </a:highlight>
              </a:rPr>
              <a:t>你不是 說吆建、案宙'我雄:</a:t>
            </a:r>
            <a:br>
              <a:rPr lang="zh-TW">
                <a:solidFill>
                  <a:schemeClr val="dk1"/>
                </a:solidFill>
                <a:highlight>
                  <a:srgbClr val="FFFFFF"/>
                </a:highlight>
              </a:rPr>
            </a:b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38761D"/>
                </a:solidFill>
                <a:highlight>
                  <a:srgbClr val="FFFFFF"/>
                </a:highlight>
              </a:rPr>
              <a:t>只差沒有上三炷香</a:t>
            </a:r>
            <a:endParaRPr>
              <a:solidFill>
                <a:srgbClr val="38761D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zh-TW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zh-TW">
                <a:solidFill>
                  <a:srgbClr val="FF0000"/>
                </a:solidFill>
                <a:highlight>
                  <a:srgbClr val="FFFFFF"/>
                </a:highlight>
              </a:rPr>
              <a:t>EN以後妳叫我勤、信就好了n午n點</a:t>
            </a:r>
            <a:endParaRPr>
              <a:solidFill>
                <a:srgbClr val="FF000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4539834" cy="365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