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258" r:id="rId4"/>
    <p:sldId id="280" r:id="rId5"/>
    <p:sldId id="261" r:id="rId6"/>
    <p:sldId id="278" r:id="rId7"/>
    <p:sldId id="279" r:id="rId8"/>
    <p:sldId id="262" r:id="rId9"/>
    <p:sldId id="281" r:id="rId10"/>
    <p:sldId id="270" r:id="rId11"/>
    <p:sldId id="282" r:id="rId12"/>
    <p:sldId id="283" r:id="rId13"/>
    <p:sldId id="273" r:id="rId14"/>
    <p:sldId id="266" r:id="rId15"/>
  </p:sldIdLst>
  <p:sldSz cx="18288000" cy="10287000"/>
  <p:notesSz cx="6858000" cy="9144000"/>
  <p:embeddedFontLst>
    <p:embeddedFont>
      <p:font typeface="Clear Sans Regular Bold" panose="020B0604020202020204" charset="0"/>
      <p:regular r:id="rId17"/>
    </p:embeddedFont>
    <p:embeddedFont>
      <p:font typeface="Segoe UI" panose="020B0502040204020203"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7A73D1"/>
    <a:srgbClr val="2E44D8"/>
    <a:srgbClr val="4D55CC"/>
    <a:srgbClr val="2831A2"/>
    <a:srgbClr val="A100FF"/>
    <a:srgbClr val="883C84"/>
    <a:srgbClr val="461B49"/>
    <a:srgbClr val="963488"/>
    <a:srgbClr val="2086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87" autoAdjust="0"/>
  </p:normalViewPr>
  <p:slideViewPr>
    <p:cSldViewPr>
      <p:cViewPr>
        <p:scale>
          <a:sx n="50" d="100"/>
          <a:sy n="50" d="100"/>
        </p:scale>
        <p:origin x="318" y="-8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17.03.2025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From these charts, we can say that there is a discrepancy between the total purchase frequency and the total sales. When looking at the total transaction frequency, the 'Office Supplies' category has the highest purchase frequency with 5909 transactions. However, when we look at the Gross Merchandise Value (GMV), the 'Office Supplies' category has the lowest GMV figure of 705422. This is in contrast to 'Technology', which has the lowest frequency of 1813, but contributes the highest GMV of 827455.</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260920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D4D01-52BD-D2A5-0E8D-CD99B1F81DB7}"/>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4D6ECD6A-8F2A-2BE2-C48B-6D57DE01A0D1}"/>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A1E46856-6603-E909-4D6B-335EEE88B07B}"/>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22.03.2025</a:t>
            </a:fld>
            <a:endParaRPr lang="cs-CZ"/>
          </a:p>
        </p:txBody>
      </p:sp>
      <p:sp>
        <p:nvSpPr>
          <p:cNvPr id="4" name="Slide Image Placeholder 3">
            <a:extLst>
              <a:ext uri="{FF2B5EF4-FFF2-40B4-BE49-F238E27FC236}">
                <a16:creationId xmlns:a16="http://schemas.microsoft.com/office/drawing/2014/main" id="{38A2FB58-B5D9-EDE9-A9EA-5087EB5336B9}"/>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FB74A7B5-BD1D-7A46-7E0A-EFDE15597761}"/>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1ACB5A45-12CC-CC8A-93BB-AE9BA400754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1209EC3A-82D6-0869-F04E-CC1A8ECD6EAB}"/>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992686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F6756-9E18-57D2-5531-6D56358E525B}"/>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125DED-CBBA-9743-B83D-E5D80FE94B93}"/>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3D198B9C-2012-2100-9B98-A127CCF90D9D}"/>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20.03.2025</a:t>
            </a:fld>
            <a:endParaRPr lang="cs-CZ"/>
          </a:p>
        </p:txBody>
      </p:sp>
      <p:sp>
        <p:nvSpPr>
          <p:cNvPr id="4" name="Slide Image Placeholder 3">
            <a:extLst>
              <a:ext uri="{FF2B5EF4-FFF2-40B4-BE49-F238E27FC236}">
                <a16:creationId xmlns:a16="http://schemas.microsoft.com/office/drawing/2014/main" id="{64C918AC-1720-89BC-3493-F7CDBD7F2919}"/>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31EA9031-CF7C-DD71-7A10-DEFC97CF6415}"/>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err="1"/>
              <a:t>Berdasarkan</a:t>
            </a:r>
            <a:r>
              <a:rPr lang="en-US" dirty="0"/>
              <a:t> </a:t>
            </a:r>
            <a:r>
              <a:rPr lang="en-US" dirty="0" err="1"/>
              <a:t>visualisasi</a:t>
            </a:r>
            <a:r>
              <a:rPr lang="en-US" dirty="0"/>
              <a:t> donut chart </a:t>
            </a:r>
            <a:r>
              <a:rPr lang="en-US" dirty="0" err="1"/>
              <a:t>ini</a:t>
            </a:r>
            <a:r>
              <a:rPr lang="en-US" dirty="0"/>
              <a:t> West </a:t>
            </a:r>
            <a:r>
              <a:rPr lang="en-US" dirty="0" err="1"/>
              <a:t>memiliki</a:t>
            </a:r>
            <a:r>
              <a:rPr lang="en-US" dirty="0"/>
              <a:t> </a:t>
            </a:r>
            <a:r>
              <a:rPr lang="en-US" dirty="0" err="1"/>
              <a:t>konstribusi</a:t>
            </a:r>
            <a:r>
              <a:rPr lang="en-US" dirty="0"/>
              <a:t> GMV </a:t>
            </a:r>
            <a:r>
              <a:rPr lang="en-US" dirty="0" err="1"/>
              <a:t>terbesar</a:t>
            </a:r>
            <a:r>
              <a:rPr lang="en-US" dirty="0"/>
              <a:t> </a:t>
            </a:r>
            <a:r>
              <a:rPr lang="en-US" dirty="0" err="1"/>
              <a:t>dibandingkan</a:t>
            </a:r>
            <a:r>
              <a:rPr lang="en-US" dirty="0"/>
              <a:t> wilayah lain, </a:t>
            </a:r>
            <a:r>
              <a:rPr lang="en-US" dirty="0" err="1"/>
              <a:t>sedangkan</a:t>
            </a:r>
            <a:r>
              <a:rPr lang="en-US" dirty="0"/>
              <a:t> </a:t>
            </a:r>
            <a:r>
              <a:rPr lang="en-US" dirty="0" err="1"/>
              <a:t>untuk</a:t>
            </a:r>
            <a:r>
              <a:rPr lang="en-US" dirty="0"/>
              <a:t> </a:t>
            </a:r>
            <a:r>
              <a:rPr lang="en-US" dirty="0" err="1"/>
              <a:t>tren</a:t>
            </a:r>
            <a:r>
              <a:rPr lang="en-US" dirty="0"/>
              <a:t> Top selling Product </a:t>
            </a:r>
            <a:r>
              <a:rPr lang="en-US" dirty="0" err="1"/>
              <a:t>perwilayah</a:t>
            </a:r>
            <a:r>
              <a:rPr lang="en-US" dirty="0"/>
              <a:t> dan </a:t>
            </a:r>
            <a:r>
              <a:rPr lang="en-US" dirty="0" err="1"/>
              <a:t>bulan</a:t>
            </a:r>
            <a:r>
              <a:rPr lang="en-US" dirty="0"/>
              <a:t> </a:t>
            </a:r>
            <a:r>
              <a:rPr lang="en-US" dirty="0" err="1"/>
              <a:t>tetap</a:t>
            </a:r>
            <a:r>
              <a:rPr lang="en-US" dirty="0"/>
              <a:t> </a:t>
            </a:r>
            <a:r>
              <a:rPr lang="en-US" dirty="0" err="1"/>
              <a:t>menunjukan</a:t>
            </a:r>
            <a:r>
              <a:rPr lang="en-US" dirty="0"/>
              <a:t> </a:t>
            </a:r>
            <a:r>
              <a:rPr lang="en-US" dirty="0" err="1"/>
              <a:t>adanya</a:t>
            </a:r>
            <a:r>
              <a:rPr lang="en-US" dirty="0"/>
              <a:t> </a:t>
            </a:r>
            <a:r>
              <a:rPr lang="en-US" dirty="0" err="1"/>
              <a:t>lonjakan</a:t>
            </a:r>
            <a:r>
              <a:rPr lang="en-US" dirty="0"/>
              <a:t> </a:t>
            </a:r>
            <a:r>
              <a:rPr lang="en-US" dirty="0" err="1"/>
              <a:t>penjualan</a:t>
            </a:r>
            <a:r>
              <a:rPr lang="en-US" dirty="0"/>
              <a:t> di </a:t>
            </a:r>
            <a:r>
              <a:rPr lang="en-US" dirty="0" err="1"/>
              <a:t>waktu-waktu</a:t>
            </a:r>
            <a:r>
              <a:rPr lang="en-US" dirty="0"/>
              <a:t> </a:t>
            </a:r>
            <a:r>
              <a:rPr lang="en-US" dirty="0" err="1"/>
              <a:t>tertentu</a:t>
            </a:r>
            <a:r>
              <a:rPr lang="en-US" dirty="0"/>
              <a:t>, yang </a:t>
            </a:r>
            <a:r>
              <a:rPr lang="en-US" dirty="0" err="1"/>
              <a:t>dapat</a:t>
            </a:r>
            <a:r>
              <a:rPr lang="en-US" dirty="0"/>
              <a:t> </a:t>
            </a:r>
            <a:r>
              <a:rPr lang="en-US" dirty="0" err="1"/>
              <a:t>digunakan</a:t>
            </a:r>
            <a:r>
              <a:rPr lang="en-US" dirty="0"/>
              <a:t> </a:t>
            </a:r>
            <a:r>
              <a:rPr lang="en-US" dirty="0" err="1"/>
              <a:t>untuk</a:t>
            </a:r>
            <a:r>
              <a:rPr lang="en-US" dirty="0"/>
              <a:t> </a:t>
            </a:r>
            <a:r>
              <a:rPr lang="en-US" dirty="0" err="1"/>
              <a:t>perencanaan</a:t>
            </a:r>
            <a:r>
              <a:rPr lang="en-US" dirty="0"/>
              <a:t> </a:t>
            </a:r>
            <a:r>
              <a:rPr lang="en-US" dirty="0" err="1"/>
              <a:t>promosi</a:t>
            </a:r>
            <a:r>
              <a:rPr lang="en-US" dirty="0"/>
              <a:t> dan </a:t>
            </a:r>
            <a:r>
              <a:rPr lang="en-US" dirty="0" err="1"/>
              <a:t>stok</a:t>
            </a:r>
            <a:r>
              <a:rPr lang="en-US" dirty="0"/>
              <a:t> </a:t>
            </a:r>
            <a:r>
              <a:rPr lang="en-US" dirty="0" err="1"/>
              <a:t>barang</a:t>
            </a:r>
            <a:endParaRPr lang="en-US" dirty="0"/>
          </a:p>
        </p:txBody>
      </p:sp>
      <p:sp>
        <p:nvSpPr>
          <p:cNvPr id="6" name="Footer Placeholder 5">
            <a:extLst>
              <a:ext uri="{FF2B5EF4-FFF2-40B4-BE49-F238E27FC236}">
                <a16:creationId xmlns:a16="http://schemas.microsoft.com/office/drawing/2014/main" id="{7B531718-E9D5-73DC-EADC-57E03E1E6990}"/>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3089C93E-D0C3-2194-B9B8-080BCF24BEFA}"/>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1190246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2280066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CA53F-2E44-6DDD-F711-90ECA6B87F5B}"/>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6725E1AF-DD33-4DA3-1DA2-87138839FF5D}"/>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1574B2B3-E516-71CC-2054-5FA36A2EF267}"/>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22.03.2025</a:t>
            </a:fld>
            <a:endParaRPr lang="cs-CZ"/>
          </a:p>
        </p:txBody>
      </p:sp>
      <p:sp>
        <p:nvSpPr>
          <p:cNvPr id="4" name="Slide Image Placeholder 3">
            <a:extLst>
              <a:ext uri="{FF2B5EF4-FFF2-40B4-BE49-F238E27FC236}">
                <a16:creationId xmlns:a16="http://schemas.microsoft.com/office/drawing/2014/main" id="{DB50AF38-8740-2100-C29A-EB4081AF3B53}"/>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BBCE7B9C-EDDE-DC73-1A19-4450402AEA04}"/>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a:extLst>
              <a:ext uri="{FF2B5EF4-FFF2-40B4-BE49-F238E27FC236}">
                <a16:creationId xmlns:a16="http://schemas.microsoft.com/office/drawing/2014/main" id="{28A37ACB-A25E-3FB0-A2E8-E16F98F0A10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5D841098-E11A-1EBF-A0F9-7AFA19263315}"/>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extLst>
      <p:ext uri="{BB962C8B-B14F-4D97-AF65-F5344CB8AC3E}">
        <p14:creationId xmlns:p14="http://schemas.microsoft.com/office/powerpoint/2010/main" val="796706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E62B4-DC69-B3BB-D292-7EC8276238CD}"/>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BADCBBF6-CCB0-5BCE-857F-B5436882D97E}"/>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CDD2391A-2BC6-1568-E92B-6755847012D9}"/>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17.03.2025</a:t>
            </a:fld>
            <a:endParaRPr lang="cs-CZ"/>
          </a:p>
        </p:txBody>
      </p:sp>
      <p:sp>
        <p:nvSpPr>
          <p:cNvPr id="4" name="Slide Image Placeholder 3">
            <a:extLst>
              <a:ext uri="{FF2B5EF4-FFF2-40B4-BE49-F238E27FC236}">
                <a16:creationId xmlns:a16="http://schemas.microsoft.com/office/drawing/2014/main" id="{350965D3-8C61-2251-F468-8CF9AA9F1A45}"/>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B3C33B78-921E-8F9E-7AB3-E1F316F978C4}"/>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id="{E273D1ED-0E70-DB96-D7CB-D81780688DDA}"/>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802391D6-42E0-35D7-F896-9F471186A890}"/>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extLst>
      <p:ext uri="{BB962C8B-B14F-4D97-AF65-F5344CB8AC3E}">
        <p14:creationId xmlns:p14="http://schemas.microsoft.com/office/powerpoint/2010/main" val="39835585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3E9B8-AE2E-C3FB-FC5D-B3EAB1E47762}"/>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A283FA-C44B-AF2B-7992-6E6F4AC05493}"/>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0086675C-B068-6A2D-A209-02566EF07FAE}"/>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17.03.2025</a:t>
            </a:fld>
            <a:endParaRPr lang="cs-CZ"/>
          </a:p>
        </p:txBody>
      </p:sp>
      <p:sp>
        <p:nvSpPr>
          <p:cNvPr id="4" name="Slide Image Placeholder 3">
            <a:extLst>
              <a:ext uri="{FF2B5EF4-FFF2-40B4-BE49-F238E27FC236}">
                <a16:creationId xmlns:a16="http://schemas.microsoft.com/office/drawing/2014/main" id="{F775F9F3-7F0F-CDD5-C400-AF04206DDCF6}"/>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D46E9618-D23D-0B80-704E-ED0F6306A41D}"/>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The increasing GMV trend in Q4 indicates a surge in spending towards the end of the year, which is likely caused by events such as Black Friday or Christmas holidays. The company can capitalize on this momentum by offering major promotions in that month. Conversely, in months with low GMV, marketing strategies can be focused on sales campaigns to increase buyer interest during quiet periods.</a:t>
            </a:r>
          </a:p>
        </p:txBody>
      </p:sp>
      <p:sp>
        <p:nvSpPr>
          <p:cNvPr id="6" name="Footer Placeholder 5">
            <a:extLst>
              <a:ext uri="{FF2B5EF4-FFF2-40B4-BE49-F238E27FC236}">
                <a16:creationId xmlns:a16="http://schemas.microsoft.com/office/drawing/2014/main" id="{A182076B-9C70-F715-81D7-D8B185EBA3C9}"/>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6CC910DF-C5F2-6BDD-5002-076027EC6CB4}"/>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extLst>
      <p:ext uri="{BB962C8B-B14F-4D97-AF65-F5344CB8AC3E}">
        <p14:creationId xmlns:p14="http://schemas.microsoft.com/office/powerpoint/2010/main" val="587938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17.03.2025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59D81-F5B9-661B-0DE9-435B5DBBB613}"/>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A7142C-46BC-B634-43CB-C4069F7DE5AA}"/>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a:extLst>
              <a:ext uri="{FF2B5EF4-FFF2-40B4-BE49-F238E27FC236}">
                <a16:creationId xmlns:a16="http://schemas.microsoft.com/office/drawing/2014/main" id="{DC9C570B-B3F4-5CF8-FC9D-3CA3A04FE25A}"/>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22.03.2025</a:t>
            </a:fld>
            <a:endParaRPr lang="cs-CZ"/>
          </a:p>
        </p:txBody>
      </p:sp>
      <p:sp>
        <p:nvSpPr>
          <p:cNvPr id="4" name="Slide Image Placeholder 3">
            <a:extLst>
              <a:ext uri="{FF2B5EF4-FFF2-40B4-BE49-F238E27FC236}">
                <a16:creationId xmlns:a16="http://schemas.microsoft.com/office/drawing/2014/main" id="{234E962D-4C9F-962C-1DA3-3B9E71429B31}"/>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a:extLst>
              <a:ext uri="{FF2B5EF4-FFF2-40B4-BE49-F238E27FC236}">
                <a16:creationId xmlns:a16="http://schemas.microsoft.com/office/drawing/2014/main" id="{9D8113CF-993B-F92E-3C67-4019C876D8A3}"/>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Dari dataset </a:t>
            </a:r>
            <a:r>
              <a:rPr lang="en-US" dirty="0" err="1"/>
              <a:t>ini</a:t>
            </a:r>
            <a:r>
              <a:rPr lang="en-US" dirty="0"/>
              <a:t> </a:t>
            </a:r>
            <a:r>
              <a:rPr lang="en-US" dirty="0" err="1"/>
              <a:t>kita</a:t>
            </a:r>
            <a:r>
              <a:rPr lang="en-US" dirty="0"/>
              <a:t> </a:t>
            </a:r>
            <a:r>
              <a:rPr lang="en-US" dirty="0" err="1"/>
              <a:t>dapat</a:t>
            </a:r>
            <a:r>
              <a:rPr lang="en-US" dirty="0"/>
              <a:t> </a:t>
            </a:r>
            <a:r>
              <a:rPr lang="en-US" dirty="0" err="1"/>
              <a:t>melihat</a:t>
            </a:r>
            <a:r>
              <a:rPr lang="en-US" dirty="0"/>
              <a:t> </a:t>
            </a:r>
            <a:r>
              <a:rPr lang="en-US" dirty="0" err="1"/>
              <a:t>bahwa</a:t>
            </a:r>
            <a:r>
              <a:rPr lang="en-US" dirty="0"/>
              <a:t> </a:t>
            </a:r>
            <a:r>
              <a:rPr lang="en-US" dirty="0" err="1"/>
              <a:t>terdapat</a:t>
            </a:r>
            <a:r>
              <a:rPr lang="en-US" dirty="0"/>
              <a:t> </a:t>
            </a:r>
            <a:r>
              <a:rPr lang="en-US" dirty="0" err="1"/>
              <a:t>pola</a:t>
            </a:r>
            <a:r>
              <a:rPr lang="en-US" dirty="0"/>
              <a:t> </a:t>
            </a:r>
            <a:r>
              <a:rPr lang="en-US" dirty="0" err="1"/>
              <a:t>penjualan</a:t>
            </a:r>
            <a:r>
              <a:rPr lang="en-US" dirty="0"/>
              <a:t> </a:t>
            </a:r>
            <a:r>
              <a:rPr lang="en-US" dirty="0" err="1"/>
              <a:t>musiman</a:t>
            </a:r>
            <a:r>
              <a:rPr lang="en-US" dirty="0"/>
              <a:t> yang </a:t>
            </a:r>
            <a:r>
              <a:rPr lang="en-US" dirty="0" err="1"/>
              <a:t>dimana</a:t>
            </a:r>
            <a:r>
              <a:rPr lang="en-US" dirty="0"/>
              <a:t> </a:t>
            </a:r>
            <a:r>
              <a:rPr lang="en-US" dirty="0" err="1"/>
              <a:t>penjualan</a:t>
            </a:r>
            <a:r>
              <a:rPr lang="en-US" dirty="0"/>
              <a:t> </a:t>
            </a:r>
            <a:r>
              <a:rPr lang="en-US" dirty="0" err="1"/>
              <a:t>mulai</a:t>
            </a:r>
            <a:r>
              <a:rPr lang="en-US" dirty="0"/>
              <a:t> </a:t>
            </a:r>
            <a:r>
              <a:rPr lang="en-US" dirty="0" err="1"/>
              <a:t>akan</a:t>
            </a:r>
            <a:r>
              <a:rPr lang="en-US" dirty="0"/>
              <a:t> naik di q4. Dimana pada </a:t>
            </a:r>
            <a:r>
              <a:rPr lang="en-US" dirty="0" err="1"/>
              <a:t>bulan</a:t>
            </a:r>
            <a:r>
              <a:rPr lang="en-US" dirty="0"/>
              <a:t> 9 </a:t>
            </a:r>
            <a:r>
              <a:rPr lang="en-US" dirty="0" err="1"/>
              <a:t>ke</a:t>
            </a:r>
            <a:r>
              <a:rPr lang="en-US" dirty="0"/>
              <a:t> </a:t>
            </a:r>
            <a:r>
              <a:rPr lang="en-US" dirty="0" err="1"/>
              <a:t>bulan</a:t>
            </a:r>
            <a:r>
              <a:rPr lang="en-US" dirty="0"/>
              <a:t> 10 </a:t>
            </a:r>
            <a:r>
              <a:rPr lang="en-US" dirty="0" err="1"/>
              <a:t>penjualan</a:t>
            </a:r>
            <a:r>
              <a:rPr lang="en-US" dirty="0"/>
              <a:t> </a:t>
            </a:r>
            <a:r>
              <a:rPr lang="en-US" dirty="0" err="1"/>
              <a:t>menurun</a:t>
            </a:r>
            <a:r>
              <a:rPr lang="en-US" dirty="0"/>
              <a:t>, </a:t>
            </a:r>
            <a:r>
              <a:rPr lang="en-US" dirty="0" err="1"/>
              <a:t>dapat</a:t>
            </a:r>
            <a:r>
              <a:rPr lang="en-US" dirty="0"/>
              <a:t> </a:t>
            </a:r>
            <a:r>
              <a:rPr lang="en-US" dirty="0" err="1"/>
              <a:t>dikarenakan</a:t>
            </a:r>
            <a:r>
              <a:rPr lang="en-US" dirty="0"/>
              <a:t> Oktober </a:t>
            </a:r>
            <a:r>
              <a:rPr lang="en-US" dirty="0" err="1"/>
              <a:t>sering</a:t>
            </a:r>
            <a:r>
              <a:rPr lang="en-US" dirty="0"/>
              <a:t> kali </a:t>
            </a:r>
            <a:r>
              <a:rPr lang="en-US" dirty="0" err="1"/>
              <a:t>merupakan</a:t>
            </a:r>
            <a:r>
              <a:rPr lang="en-US" dirty="0"/>
              <a:t> </a:t>
            </a:r>
            <a:r>
              <a:rPr lang="en-US" dirty="0" err="1"/>
              <a:t>periode</a:t>
            </a:r>
            <a:r>
              <a:rPr lang="en-US" dirty="0"/>
              <a:t> </a:t>
            </a:r>
            <a:r>
              <a:rPr lang="en-US" dirty="0" err="1"/>
              <a:t>antara</a:t>
            </a:r>
            <a:r>
              <a:rPr lang="en-US" dirty="0"/>
              <a:t> </a:t>
            </a:r>
            <a:r>
              <a:rPr lang="en-US" dirty="0" err="1"/>
              <a:t>setelah</a:t>
            </a:r>
            <a:r>
              <a:rPr lang="en-US" dirty="0"/>
              <a:t> </a:t>
            </a:r>
            <a:r>
              <a:rPr lang="en-US" dirty="0" err="1"/>
              <a:t>musim</a:t>
            </a:r>
            <a:r>
              <a:rPr lang="en-US" dirty="0"/>
              <a:t> "</a:t>
            </a:r>
            <a:r>
              <a:rPr lang="en-US" dirty="0" err="1"/>
              <a:t>kembali</a:t>
            </a:r>
            <a:r>
              <a:rPr lang="en-US" dirty="0"/>
              <a:t> </a:t>
            </a:r>
            <a:r>
              <a:rPr lang="en-US" dirty="0" err="1"/>
              <a:t>ke</a:t>
            </a:r>
            <a:r>
              <a:rPr lang="en-US" dirty="0"/>
              <a:t> </a:t>
            </a:r>
            <a:r>
              <a:rPr lang="en-US" dirty="0" err="1"/>
              <a:t>sekolah</a:t>
            </a:r>
            <a:r>
              <a:rPr lang="en-US" dirty="0"/>
              <a:t>" dan </a:t>
            </a:r>
            <a:r>
              <a:rPr lang="en-US" dirty="0" err="1"/>
              <a:t>sebelum</a:t>
            </a:r>
            <a:r>
              <a:rPr lang="en-US" dirty="0"/>
              <a:t> </a:t>
            </a:r>
            <a:r>
              <a:rPr lang="en-US" dirty="0" err="1"/>
              <a:t>dimulainya</a:t>
            </a:r>
            <a:r>
              <a:rPr lang="en-US" dirty="0"/>
              <a:t> </a:t>
            </a:r>
            <a:r>
              <a:rPr lang="en-US" dirty="0" err="1"/>
              <a:t>musim</a:t>
            </a:r>
            <a:r>
              <a:rPr lang="en-US" dirty="0"/>
              <a:t> </a:t>
            </a:r>
            <a:r>
              <a:rPr lang="en-US" dirty="0" err="1"/>
              <a:t>liburan</a:t>
            </a:r>
            <a:r>
              <a:rPr lang="en-US" dirty="0"/>
              <a:t>. Mulai naik </a:t>
            </a:r>
            <a:r>
              <a:rPr lang="en-US" dirty="0" err="1"/>
              <a:t>lagi</a:t>
            </a:r>
            <a:r>
              <a:rPr lang="en-US" dirty="0"/>
              <a:t> di </a:t>
            </a:r>
            <a:r>
              <a:rPr lang="en-US" dirty="0" err="1"/>
              <a:t>bulan</a:t>
            </a:r>
            <a:r>
              <a:rPr lang="en-US" dirty="0"/>
              <a:t> November </a:t>
            </a:r>
            <a:r>
              <a:rPr lang="en-US" dirty="0" err="1"/>
              <a:t>bisa</a:t>
            </a:r>
            <a:r>
              <a:rPr lang="en-US" dirty="0"/>
              <a:t> di </a:t>
            </a:r>
            <a:r>
              <a:rPr lang="en-US" dirty="0" err="1"/>
              <a:t>karenakan</a:t>
            </a:r>
            <a:r>
              <a:rPr lang="en-US" dirty="0"/>
              <a:t> </a:t>
            </a:r>
            <a:r>
              <a:rPr lang="en-US" dirty="0" err="1"/>
              <a:t>terdapat</a:t>
            </a:r>
            <a:r>
              <a:rPr lang="en-US" dirty="0"/>
              <a:t> </a:t>
            </a:r>
            <a:r>
              <a:rPr lang="en-US" dirty="0" err="1"/>
              <a:t>beberapa</a:t>
            </a:r>
            <a:r>
              <a:rPr lang="en-US" dirty="0"/>
              <a:t> event </a:t>
            </a:r>
            <a:r>
              <a:rPr lang="en-US" dirty="0" err="1"/>
              <a:t>seperti</a:t>
            </a:r>
            <a:r>
              <a:rPr lang="en-US" dirty="0"/>
              <a:t> Black Fridy dan Cyber Monday yang </a:t>
            </a:r>
            <a:r>
              <a:rPr lang="en-US" dirty="0" err="1"/>
              <a:t>merupakan</a:t>
            </a:r>
            <a:r>
              <a:rPr lang="en-US" dirty="0"/>
              <a:t> acara </a:t>
            </a:r>
            <a:r>
              <a:rPr lang="en-US" dirty="0" err="1"/>
              <a:t>belanja</a:t>
            </a:r>
            <a:r>
              <a:rPr lang="en-US" dirty="0"/>
              <a:t> di US.</a:t>
            </a:r>
          </a:p>
        </p:txBody>
      </p:sp>
      <p:sp>
        <p:nvSpPr>
          <p:cNvPr id="6" name="Footer Placeholder 5">
            <a:extLst>
              <a:ext uri="{FF2B5EF4-FFF2-40B4-BE49-F238E27FC236}">
                <a16:creationId xmlns:a16="http://schemas.microsoft.com/office/drawing/2014/main" id="{BCB699DE-54BF-2551-22ED-3213A28E117D}"/>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a:extLst>
              <a:ext uri="{FF2B5EF4-FFF2-40B4-BE49-F238E27FC236}">
                <a16:creationId xmlns:a16="http://schemas.microsoft.com/office/drawing/2014/main" id="{28CE36A0-F6DD-B320-1CC7-D2D1C26AC924}"/>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159724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1.png"/><Relationship Id="rId7" Type="http://schemas.openxmlformats.org/officeDocument/2006/relationships/hyperlink" Target="https://www.linkedin.com/in/benyamin-adrian-081158173/"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8.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1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8.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8.png"/><Relationship Id="rId7"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8.sv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20.png"/><Relationship Id="rId5" Type="http://schemas.openxmlformats.org/officeDocument/2006/relationships/image" Target="../media/image6.png"/><Relationship Id="rId10" Type="http://schemas.openxmlformats.org/officeDocument/2006/relationships/image" Target="../media/image19.png"/><Relationship Id="rId4" Type="http://schemas.openxmlformats.org/officeDocument/2006/relationships/image" Target="../media/image9.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26.png"/><Relationship Id="rId5" Type="http://schemas.openxmlformats.org/officeDocument/2006/relationships/image" Target="../media/image6.png"/><Relationship Id="rId10" Type="http://schemas.openxmlformats.org/officeDocument/2006/relationships/image" Target="../media/image25.png"/><Relationship Id="rId4" Type="http://schemas.openxmlformats.org/officeDocument/2006/relationships/image" Target="../media/image9.sv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8.sv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8.png"/><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ID"/>
          </a:p>
        </p:txBody>
      </p:sp>
      <p:grpSp>
        <p:nvGrpSpPr>
          <p:cNvPr id="3" name="Group 3"/>
          <p:cNvGrpSpPr/>
          <p:nvPr/>
        </p:nvGrpSpPr>
        <p:grpSpPr>
          <a:xfrm>
            <a:off x="5867400" y="266700"/>
            <a:ext cx="10042534" cy="8875777"/>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841101" y="2324100"/>
            <a:ext cx="6423773" cy="4271106"/>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Superstore Sales Analysis</a:t>
            </a:r>
          </a:p>
        </p:txBody>
      </p:sp>
      <p:pic>
        <p:nvPicPr>
          <p:cNvPr id="28" name="Picture 27" descr="A blue and white logo&#10;&#10;Description automatically generated">
            <a:hlinkClick r:id="rId7"/>
            <a:extLst>
              <a:ext uri="{FF2B5EF4-FFF2-40B4-BE49-F238E27FC236}">
                <a16:creationId xmlns:a16="http://schemas.microsoft.com/office/drawing/2014/main" id="{A2CD81BA-2197-07AF-5F69-87EB762E21AC}"/>
              </a:ext>
            </a:extLst>
          </p:cNvPr>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835319" y="9179575"/>
            <a:ext cx="2074615" cy="1166971"/>
          </a:xfrm>
          <a:prstGeom prst="rect">
            <a:avLst/>
          </a:prstGeom>
        </p:spPr>
      </p:pic>
      <p:sp>
        <p:nvSpPr>
          <p:cNvPr id="29" name="TextBox 28">
            <a:extLst>
              <a:ext uri="{FF2B5EF4-FFF2-40B4-BE49-F238E27FC236}">
                <a16:creationId xmlns:a16="http://schemas.microsoft.com/office/drawing/2014/main" id="{612CEEFB-7E5B-B33B-D199-107A74F797B1}"/>
              </a:ext>
            </a:extLst>
          </p:cNvPr>
          <p:cNvSpPr txBox="1"/>
          <p:nvPr/>
        </p:nvSpPr>
        <p:spPr>
          <a:xfrm>
            <a:off x="12283722" y="9532227"/>
            <a:ext cx="1066800" cy="461665"/>
          </a:xfrm>
          <a:prstGeom prst="rect">
            <a:avLst/>
          </a:prstGeom>
          <a:noFill/>
        </p:spPr>
        <p:txBody>
          <a:bodyPr wrap="square" rtlCol="0">
            <a:spAutoFit/>
          </a:bodyPr>
          <a:lstStyle/>
          <a:p>
            <a:r>
              <a:rPr lang="en-US" sz="2400" dirty="0">
                <a:solidFill>
                  <a:schemeClr val="bg1"/>
                </a:solidFill>
                <a:latin typeface="Times New Roman" panose="02020603050405020304" pitchFamily="18" charset="0"/>
                <a:cs typeface="Times New Roman" panose="02020603050405020304" pitchFamily="18" charset="0"/>
              </a:rPr>
              <a:t>Profile </a:t>
            </a:r>
            <a:endParaRPr lang="en-ID" sz="24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280">
            <a:extLst>
              <a:ext uri="{FF2B5EF4-FFF2-40B4-BE49-F238E27FC236}">
                <a16:creationId xmlns:a16="http://schemas.microsoft.com/office/drawing/2014/main" id="{F9F5CFAF-20FE-693A-CE9C-1370E52D88A0}"/>
              </a:ext>
            </a:extLst>
          </p:cNvPr>
          <p:cNvSpPr/>
          <p:nvPr/>
        </p:nvSpPr>
        <p:spPr>
          <a:xfrm>
            <a:off x="3639238" y="7402254"/>
            <a:ext cx="12531798" cy="1520604"/>
          </a:xfrm>
          <a:prstGeom prst="roundRect">
            <a:avLst>
              <a:gd name="adj" fmla="val 12704"/>
            </a:avLst>
          </a:prstGeom>
          <a:solidFill>
            <a:schemeClr val="bg1"/>
          </a:solidFill>
          <a:ln>
            <a:solidFill>
              <a:schemeClr val="bg1"/>
            </a:solidFill>
          </a:ln>
          <a:effectLst>
            <a:outerShdw blurRad="254000" dist="127000" dir="2700000" algn="tl" rotWithShape="0">
              <a:schemeClr val="tx1">
                <a:lumMod val="75000"/>
                <a:lumOff val="25000"/>
                <a:alpha val="20265"/>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41916" indent="-241916" defTabSz="609383">
              <a:lnSpc>
                <a:spcPct val="120000"/>
              </a:lnSpc>
              <a:buAutoNum type="arabicPeriod"/>
              <a:defRPr/>
            </a:pPr>
            <a:endParaRPr lang="en-US" sz="1129" dirty="0">
              <a:solidFill>
                <a:schemeClr val="accent1">
                  <a:lumMod val="75000"/>
                </a:schemeClr>
              </a:solidFill>
              <a:latin typeface="Segoe UI" panose="020B0502040204020203" pitchFamily="34" charset="0"/>
              <a:cs typeface="Segoe UI" panose="020B0502040204020203" pitchFamily="34" charset="0"/>
            </a:endParaRPr>
          </a:p>
          <a:p>
            <a:pPr algn="ctr" defTabSz="609383">
              <a:lnSpc>
                <a:spcPct val="120000"/>
              </a:lnSpc>
              <a:defRPr/>
            </a:pPr>
            <a:endParaRPr lang="en-US" sz="847" dirty="0">
              <a:solidFill>
                <a:schemeClr val="accent1">
                  <a:lumMod val="75000"/>
                </a:schemeClr>
              </a:solidFill>
              <a:latin typeface="Segoe UI" panose="020B0502040204020203" pitchFamily="34" charset="0"/>
              <a:cs typeface="Segoe UI" panose="020B0502040204020203" pitchFamily="34" charset="0"/>
            </a:endParaRPr>
          </a:p>
        </p:txBody>
      </p:sp>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a:solidFill>
            <a:srgbClr val="002060"/>
          </a:solidFill>
        </p:grpSpPr>
        <p:grpSp>
          <p:nvGrpSpPr>
            <p:cNvPr id="11" name="Group 11"/>
            <p:cNvGrpSpPr>
              <a:grpSpLocks noChangeAspect="1"/>
            </p:cNvGrpSpPr>
            <p:nvPr/>
          </p:nvGrpSpPr>
          <p:grpSpPr>
            <a:xfrm>
              <a:off x="644072" y="410464"/>
              <a:ext cx="4083272" cy="4083272"/>
              <a:chOff x="0" y="0"/>
              <a:chExt cx="6350000" cy="6350000"/>
            </a:xfrm>
            <a:grpFill/>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a:ln>
                <a:solidFill>
                  <a:srgbClr val="002060"/>
                </a:solidFill>
              </a:ln>
            </p:spPr>
            <p:txBody>
              <a:bodyPr/>
              <a:lstStyle/>
              <a:p>
                <a:endParaRPr lang="en-ID"/>
              </a:p>
            </p:txBody>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1181100"/>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1130554" y="0"/>
            <a:ext cx="2386482" cy="10287000"/>
          </a:xfrm>
          <a:prstGeom prst="rect">
            <a:avLst/>
          </a:prstGeom>
          <a:solidFill>
            <a:srgbClr val="002060"/>
          </a:solidFill>
          <a:ln>
            <a:solidFill>
              <a:srgbClr val="002060"/>
            </a:solidFill>
          </a:ln>
        </p:spPr>
        <p:txBody>
          <a:bodyPr/>
          <a:lstStyle/>
          <a:p>
            <a:endParaRPr lang="en-ID"/>
          </a:p>
        </p:txBody>
      </p:sp>
      <p:grpSp>
        <p:nvGrpSpPr>
          <p:cNvPr id="23" name="Group 23"/>
          <p:cNvGrpSpPr/>
          <p:nvPr/>
        </p:nvGrpSpPr>
        <p:grpSpPr>
          <a:xfrm>
            <a:off x="16515246" y="-1685151"/>
            <a:ext cx="3545508" cy="3370302"/>
            <a:chOff x="0" y="0"/>
            <a:chExt cx="4727344" cy="4493736"/>
          </a:xfrm>
          <a:solidFill>
            <a:srgbClr val="002060"/>
          </a:solidFill>
        </p:grpSpPr>
        <p:grpSp>
          <p:nvGrpSpPr>
            <p:cNvPr id="24" name="Group 24"/>
            <p:cNvGrpSpPr>
              <a:grpSpLocks noChangeAspect="1"/>
            </p:cNvGrpSpPr>
            <p:nvPr/>
          </p:nvGrpSpPr>
          <p:grpSpPr>
            <a:xfrm>
              <a:off x="644072" y="410464"/>
              <a:ext cx="4083272" cy="4083272"/>
              <a:chOff x="0" y="0"/>
              <a:chExt cx="6350000" cy="6350000"/>
            </a:xfrm>
            <a:grpFill/>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a:ln>
                <a:solidFill>
                  <a:srgbClr val="002060"/>
                </a:solidFill>
              </a:ln>
            </p:spPr>
            <p:txBody>
              <a:bodyPr/>
              <a:lstStyle/>
              <a:p>
                <a:endParaRPr lang="en-ID"/>
              </a:p>
            </p:txBody>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8"/>
            </a:xfrm>
            <a:prstGeom prst="rect">
              <a:avLst/>
            </a:prstGeom>
          </p:spPr>
        </p:pic>
      </p:grpSp>
      <p:sp>
        <p:nvSpPr>
          <p:cNvPr id="27" name="TextBox 26">
            <a:extLst>
              <a:ext uri="{FF2B5EF4-FFF2-40B4-BE49-F238E27FC236}">
                <a16:creationId xmlns:a16="http://schemas.microsoft.com/office/drawing/2014/main" id="{A1794A39-3139-C4C7-61A8-9F92CC2076DA}"/>
              </a:ext>
            </a:extLst>
          </p:cNvPr>
          <p:cNvSpPr txBox="1"/>
          <p:nvPr/>
        </p:nvSpPr>
        <p:spPr>
          <a:xfrm>
            <a:off x="3790980" y="1066642"/>
            <a:ext cx="12077640" cy="584775"/>
          </a:xfrm>
          <a:prstGeom prst="rect">
            <a:avLst/>
          </a:prstGeom>
          <a:noFill/>
        </p:spPr>
        <p:txBody>
          <a:bodyPr wrap="square" rtlCol="0">
            <a:spAutoFit/>
          </a:bodyPr>
          <a:lstStyle/>
          <a:p>
            <a:pPr algn="ctr"/>
            <a:r>
              <a:rPr lang="en-ID" sz="3200" dirty="0">
                <a:latin typeface="Arial" panose="020B0604020202020204" pitchFamily="34" charset="0"/>
                <a:cs typeface="Arial" panose="020B0604020202020204" pitchFamily="34" charset="0"/>
              </a:rPr>
              <a:t>Category Performance: Transaction Frequency and Sales Value</a:t>
            </a:r>
          </a:p>
        </p:txBody>
      </p:sp>
      <p:sp>
        <p:nvSpPr>
          <p:cNvPr id="31" name="TextBox 30">
            <a:extLst>
              <a:ext uri="{FF2B5EF4-FFF2-40B4-BE49-F238E27FC236}">
                <a16:creationId xmlns:a16="http://schemas.microsoft.com/office/drawing/2014/main" id="{5DAA1903-201B-2B17-7242-DC823F2FC18D}"/>
              </a:ext>
            </a:extLst>
          </p:cNvPr>
          <p:cNvSpPr txBox="1"/>
          <p:nvPr/>
        </p:nvSpPr>
        <p:spPr>
          <a:xfrm>
            <a:off x="13801061" y="7716730"/>
            <a:ext cx="818660" cy="246221"/>
          </a:xfrm>
          <a:prstGeom prst="rect">
            <a:avLst/>
          </a:prstGeom>
          <a:noFill/>
        </p:spPr>
        <p:txBody>
          <a:bodyPr wrap="square" rtlCol="0">
            <a:spAutoFit/>
          </a:bodyPr>
          <a:lstStyle/>
          <a:p>
            <a:r>
              <a:rPr lang="en-US" sz="1000" b="1" dirty="0">
                <a:solidFill>
                  <a:schemeClr val="bg1"/>
                </a:solidFill>
                <a:latin typeface="Times New Roman" panose="02020603050405020304" pitchFamily="18" charset="0"/>
                <a:cs typeface="Times New Roman" panose="02020603050405020304" pitchFamily="18" charset="0"/>
              </a:rPr>
              <a:t>In Percent</a:t>
            </a:r>
            <a:endParaRPr lang="en-ID" sz="1000" b="1" dirty="0">
              <a:solidFill>
                <a:schemeClr val="bg1"/>
              </a:solidFill>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6B22CF95-01CE-3FC8-531C-86FA73E04318}"/>
              </a:ext>
            </a:extLst>
          </p:cNvPr>
          <p:cNvSpPr txBox="1"/>
          <p:nvPr/>
        </p:nvSpPr>
        <p:spPr>
          <a:xfrm>
            <a:off x="4166183" y="7586186"/>
            <a:ext cx="11327234" cy="203132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Office Supplies has the highest transaction count (</a:t>
            </a:r>
            <a:r>
              <a:rPr lang="en-US" b="1" dirty="0">
                <a:latin typeface="Times New Roman" panose="02020603050405020304" pitchFamily="18" charset="0"/>
                <a:cs typeface="Times New Roman" panose="02020603050405020304" pitchFamily="18" charset="0"/>
              </a:rPr>
              <a:t>5,909</a:t>
            </a:r>
            <a:r>
              <a:rPr lang="en-US" dirty="0">
                <a:latin typeface="Times New Roman" panose="02020603050405020304" pitchFamily="18" charset="0"/>
                <a:cs typeface="Times New Roman" panose="02020603050405020304" pitchFamily="18" charset="0"/>
              </a:rPr>
              <a:t>), but the lowest GMV (</a:t>
            </a:r>
            <a:r>
              <a:rPr lang="en-US" b="1" dirty="0">
                <a:latin typeface="Times New Roman" panose="02020603050405020304" pitchFamily="18" charset="0"/>
                <a:cs typeface="Times New Roman" panose="02020603050405020304" pitchFamily="18" charset="0"/>
              </a:rPr>
              <a:t>$705,422</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Technology has the lowest transaction count (</a:t>
            </a:r>
            <a:r>
              <a:rPr lang="en-US" b="1" dirty="0">
                <a:latin typeface="Times New Roman" panose="02020603050405020304" pitchFamily="18" charset="0"/>
                <a:cs typeface="Times New Roman" panose="02020603050405020304" pitchFamily="18" charset="0"/>
              </a:rPr>
              <a:t>1,813</a:t>
            </a:r>
            <a:r>
              <a:rPr lang="en-US" dirty="0">
                <a:latin typeface="Times New Roman" panose="02020603050405020304" pitchFamily="18" charset="0"/>
                <a:cs typeface="Times New Roman" panose="02020603050405020304" pitchFamily="18" charset="0"/>
              </a:rPr>
              <a:t>), but the highest GMV (</a:t>
            </a:r>
            <a:r>
              <a:rPr lang="en-US" b="1" dirty="0">
                <a:latin typeface="Times New Roman" panose="02020603050405020304" pitchFamily="18" charset="0"/>
                <a:cs typeface="Times New Roman" panose="02020603050405020304" pitchFamily="18" charset="0"/>
              </a:rPr>
              <a:t>$827,455</a:t>
            </a:r>
            <a:r>
              <a:rPr lang="en-US"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t>High transaction volume does not guarantee high revenue—product pricing significantly impacts GMV.</a:t>
            </a:r>
            <a:r>
              <a:rPr lang="en-US" dirty="0">
                <a:latin typeface="Times New Roman" panose="02020603050405020304" pitchFamily="18" charset="0"/>
                <a:cs typeface="Times New Roman" panose="02020603050405020304" pitchFamily="18" charset="0"/>
              </a:rPr>
              <a:t> Higher-priced products can generate a higher GMV even with fewer transactions..</a:t>
            </a:r>
          </a:p>
          <a:p>
            <a:endParaRPr lang="en-ID"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p>
        </p:txBody>
      </p:sp>
      <p:cxnSp>
        <p:nvCxnSpPr>
          <p:cNvPr id="37" name="Straight Connector 36">
            <a:extLst>
              <a:ext uri="{FF2B5EF4-FFF2-40B4-BE49-F238E27FC236}">
                <a16:creationId xmlns:a16="http://schemas.microsoft.com/office/drawing/2014/main" id="{7C22E0C8-3255-C25A-EBF2-0B322BB4DE08}"/>
              </a:ext>
            </a:extLst>
          </p:cNvPr>
          <p:cNvCxnSpPr/>
          <p:nvPr/>
        </p:nvCxnSpPr>
        <p:spPr>
          <a:xfrm>
            <a:off x="9829800" y="1685151"/>
            <a:ext cx="0" cy="5506218"/>
          </a:xfrm>
          <a:prstGeom prst="line">
            <a:avLst/>
          </a:prstGeom>
        </p:spPr>
        <p:style>
          <a:lnRef idx="1">
            <a:schemeClr val="dk1"/>
          </a:lnRef>
          <a:fillRef idx="0">
            <a:schemeClr val="dk1"/>
          </a:fillRef>
          <a:effectRef idx="0">
            <a:schemeClr val="dk1"/>
          </a:effectRef>
          <a:fontRef idx="minor">
            <a:schemeClr val="tx1"/>
          </a:fontRef>
        </p:style>
      </p:cxnSp>
      <p:pic>
        <p:nvPicPr>
          <p:cNvPr id="29" name="Picture 28">
            <a:extLst>
              <a:ext uri="{FF2B5EF4-FFF2-40B4-BE49-F238E27FC236}">
                <a16:creationId xmlns:a16="http://schemas.microsoft.com/office/drawing/2014/main" id="{60BB478E-4D7D-9049-AD5E-C57C15FAA0C2}"/>
              </a:ext>
            </a:extLst>
          </p:cNvPr>
          <p:cNvPicPr>
            <a:picLocks noChangeAspect="1"/>
          </p:cNvPicPr>
          <p:nvPr/>
        </p:nvPicPr>
        <p:blipFill>
          <a:blip r:embed="rId7"/>
          <a:stretch>
            <a:fillRect/>
          </a:stretch>
        </p:blipFill>
        <p:spPr>
          <a:xfrm>
            <a:off x="4631235" y="1828046"/>
            <a:ext cx="4772691" cy="5363323"/>
          </a:xfrm>
          <a:prstGeom prst="rect">
            <a:avLst/>
          </a:prstGeom>
        </p:spPr>
      </p:pic>
      <p:pic>
        <p:nvPicPr>
          <p:cNvPr id="32" name="Picture 31">
            <a:extLst>
              <a:ext uri="{FF2B5EF4-FFF2-40B4-BE49-F238E27FC236}">
                <a16:creationId xmlns:a16="http://schemas.microsoft.com/office/drawing/2014/main" id="{C58A21F3-87E3-0002-6A2B-558E6628C14B}"/>
              </a:ext>
            </a:extLst>
          </p:cNvPr>
          <p:cNvPicPr>
            <a:picLocks noChangeAspect="1"/>
          </p:cNvPicPr>
          <p:nvPr/>
        </p:nvPicPr>
        <p:blipFill>
          <a:blip r:embed="rId8"/>
          <a:stretch>
            <a:fillRect/>
          </a:stretch>
        </p:blipFill>
        <p:spPr>
          <a:xfrm>
            <a:off x="10388783" y="1921537"/>
            <a:ext cx="4906060" cy="5353797"/>
          </a:xfrm>
          <a:prstGeom prst="rect">
            <a:avLst/>
          </a:prstGeom>
        </p:spPr>
      </p:pic>
    </p:spTree>
    <p:extLst>
      <p:ext uri="{BB962C8B-B14F-4D97-AF65-F5344CB8AC3E}">
        <p14:creationId xmlns:p14="http://schemas.microsoft.com/office/powerpoint/2010/main" val="3839506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476A2-6B8E-0ACB-DBCF-0DFFF207C583}"/>
            </a:ext>
          </a:extLst>
        </p:cNvPr>
        <p:cNvGrpSpPr/>
        <p:nvPr/>
      </p:nvGrpSpPr>
      <p:grpSpPr>
        <a:xfrm>
          <a:off x="0" y="0"/>
          <a:ext cx="0" cy="0"/>
          <a:chOff x="0" y="0"/>
          <a:chExt cx="0" cy="0"/>
        </a:xfrm>
      </p:grpSpPr>
      <p:sp>
        <p:nvSpPr>
          <p:cNvPr id="39" name="Rounded Rectangle 280">
            <a:extLst>
              <a:ext uri="{FF2B5EF4-FFF2-40B4-BE49-F238E27FC236}">
                <a16:creationId xmlns:a16="http://schemas.microsoft.com/office/drawing/2014/main" id="{B15652AF-525B-5F23-0905-CC033BE9EEEC}"/>
              </a:ext>
            </a:extLst>
          </p:cNvPr>
          <p:cNvSpPr/>
          <p:nvPr/>
        </p:nvSpPr>
        <p:spPr>
          <a:xfrm>
            <a:off x="3017871" y="7247559"/>
            <a:ext cx="12531798" cy="1520604"/>
          </a:xfrm>
          <a:prstGeom prst="roundRect">
            <a:avLst>
              <a:gd name="adj" fmla="val 12704"/>
            </a:avLst>
          </a:prstGeom>
          <a:solidFill>
            <a:schemeClr val="bg1"/>
          </a:solidFill>
          <a:ln>
            <a:solidFill>
              <a:schemeClr val="bg1"/>
            </a:solidFill>
          </a:ln>
          <a:effectLst>
            <a:outerShdw blurRad="254000" dist="127000" dir="2700000" algn="tl" rotWithShape="0">
              <a:schemeClr val="tx1">
                <a:lumMod val="75000"/>
                <a:lumOff val="25000"/>
                <a:alpha val="20265"/>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41916" indent="-241916" defTabSz="609383">
              <a:lnSpc>
                <a:spcPct val="120000"/>
              </a:lnSpc>
              <a:buAutoNum type="arabicPeriod"/>
              <a:defRPr/>
            </a:pPr>
            <a:endParaRPr lang="en-US" sz="1129" dirty="0">
              <a:solidFill>
                <a:schemeClr val="accent1">
                  <a:lumMod val="75000"/>
                </a:schemeClr>
              </a:solidFill>
              <a:latin typeface="Segoe UI" panose="020B0502040204020203" pitchFamily="34" charset="0"/>
              <a:cs typeface="Segoe UI" panose="020B0502040204020203" pitchFamily="34" charset="0"/>
            </a:endParaRPr>
          </a:p>
          <a:p>
            <a:pPr algn="ctr" defTabSz="609383">
              <a:lnSpc>
                <a:spcPct val="120000"/>
              </a:lnSpc>
              <a:defRPr/>
            </a:pPr>
            <a:endParaRPr lang="en-US" sz="847" dirty="0">
              <a:solidFill>
                <a:schemeClr val="accent1">
                  <a:lumMod val="75000"/>
                </a:schemeClr>
              </a:solidFill>
              <a:latin typeface="Segoe UI" panose="020B0502040204020203" pitchFamily="34" charset="0"/>
              <a:cs typeface="Segoe UI" panose="020B0502040204020203" pitchFamily="34" charset="0"/>
            </a:endParaRPr>
          </a:p>
        </p:txBody>
      </p:sp>
      <p:grpSp>
        <p:nvGrpSpPr>
          <p:cNvPr id="2" name="Group 2">
            <a:extLst>
              <a:ext uri="{FF2B5EF4-FFF2-40B4-BE49-F238E27FC236}">
                <a16:creationId xmlns:a16="http://schemas.microsoft.com/office/drawing/2014/main" id="{C7297DD4-F981-C450-35AE-058F8EC6AB63}"/>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F223C919-0F0B-DC81-B15D-C94884EBE55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9C3D5E9B-38B6-9678-91D4-C4C289BCE2F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36E59EC5-DF3C-9C6D-F5D8-B23D5F86996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E7154653-3AA9-5BC8-CFC6-94FD796F7F6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62672D71-5F81-5E0C-D0E1-90E99EC01DA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9FD93081-B93F-114A-3B66-16ECFBCC3DD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32FFAF6C-7EFE-3151-4D3F-3AF31E8BE97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8C755B29-C29F-E802-28E1-DBECEA2C6DF8}"/>
              </a:ext>
            </a:extLst>
          </p:cNvPr>
          <p:cNvGrpSpPr/>
          <p:nvPr/>
        </p:nvGrpSpPr>
        <p:grpSpPr>
          <a:xfrm rot="1153642">
            <a:off x="979455" y="8814373"/>
            <a:ext cx="3545508" cy="3370302"/>
            <a:chOff x="0" y="0"/>
            <a:chExt cx="4727344" cy="4493736"/>
          </a:xfrm>
          <a:solidFill>
            <a:srgbClr val="002060"/>
          </a:solidFill>
        </p:grpSpPr>
        <p:grpSp>
          <p:nvGrpSpPr>
            <p:cNvPr id="11" name="Group 11">
              <a:extLst>
                <a:ext uri="{FF2B5EF4-FFF2-40B4-BE49-F238E27FC236}">
                  <a16:creationId xmlns:a16="http://schemas.microsoft.com/office/drawing/2014/main" id="{A400CEF0-C2CB-EEE9-4A1F-2BEBEAFB94A7}"/>
                </a:ext>
              </a:extLst>
            </p:cNvPr>
            <p:cNvGrpSpPr>
              <a:grpSpLocks noChangeAspect="1"/>
            </p:cNvGrpSpPr>
            <p:nvPr/>
          </p:nvGrpSpPr>
          <p:grpSpPr>
            <a:xfrm>
              <a:off x="644072" y="410464"/>
              <a:ext cx="4083272" cy="4083272"/>
              <a:chOff x="0" y="0"/>
              <a:chExt cx="6350000" cy="6350000"/>
            </a:xfrm>
            <a:grpFill/>
          </p:grpSpPr>
          <p:sp>
            <p:nvSpPr>
              <p:cNvPr id="12" name="Freeform 12">
                <a:extLst>
                  <a:ext uri="{FF2B5EF4-FFF2-40B4-BE49-F238E27FC236}">
                    <a16:creationId xmlns:a16="http://schemas.microsoft.com/office/drawing/2014/main" id="{7761C004-25B0-B415-2F34-47F2CFBD4FF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a:ln>
                <a:solidFill>
                  <a:srgbClr val="002060"/>
                </a:solidFill>
              </a:ln>
            </p:spPr>
            <p:txBody>
              <a:bodyPr/>
              <a:lstStyle/>
              <a:p>
                <a:endParaRPr lang="en-ID"/>
              </a:p>
            </p:txBody>
          </p:sp>
        </p:grpSp>
        <p:pic>
          <p:nvPicPr>
            <p:cNvPr id="13" name="Picture 13">
              <a:extLst>
                <a:ext uri="{FF2B5EF4-FFF2-40B4-BE49-F238E27FC236}">
                  <a16:creationId xmlns:a16="http://schemas.microsoft.com/office/drawing/2014/main" id="{317B1EDA-34F9-0551-62A9-3144C027703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B273496C-7A47-9BF0-1886-C74DCA9C06B8}"/>
              </a:ext>
            </a:extLst>
          </p:cNvPr>
          <p:cNvGrpSpPr/>
          <p:nvPr/>
        </p:nvGrpSpPr>
        <p:grpSpPr>
          <a:xfrm>
            <a:off x="655751" y="-1181100"/>
            <a:ext cx="17253775" cy="2017079"/>
            <a:chOff x="0" y="0"/>
            <a:chExt cx="23005033" cy="2689439"/>
          </a:xfrm>
        </p:grpSpPr>
        <p:pic>
          <p:nvPicPr>
            <p:cNvPr id="15" name="Picture 15">
              <a:extLst>
                <a:ext uri="{FF2B5EF4-FFF2-40B4-BE49-F238E27FC236}">
                  <a16:creationId xmlns:a16="http://schemas.microsoft.com/office/drawing/2014/main" id="{7C64D59C-D3E4-5098-D8A9-58CB69C8751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94BC4E47-A2BC-0FC5-2051-542AAF9F6C3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8F589B82-14B9-5B76-E6B3-9E1F20CD7FD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49C83C8E-266A-F927-2F37-BE0E8BD22EF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87DBD604-22E1-D7D7-BE48-709980F869C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B90A75AE-B81C-14EE-FE5E-2F145A10CA8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68296602-063A-8B40-0AD8-8D4B12ED3B2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624D3265-1C6B-3D79-967B-1548CDF42322}"/>
              </a:ext>
            </a:extLst>
          </p:cNvPr>
          <p:cNvSpPr/>
          <p:nvPr/>
        </p:nvSpPr>
        <p:spPr>
          <a:xfrm>
            <a:off x="-1130554" y="0"/>
            <a:ext cx="2386482" cy="10287000"/>
          </a:xfrm>
          <a:prstGeom prst="rect">
            <a:avLst/>
          </a:prstGeom>
          <a:solidFill>
            <a:srgbClr val="002060"/>
          </a:solidFill>
          <a:ln>
            <a:solidFill>
              <a:srgbClr val="002060"/>
            </a:solidFill>
          </a:ln>
        </p:spPr>
        <p:txBody>
          <a:bodyPr/>
          <a:lstStyle/>
          <a:p>
            <a:endParaRPr lang="en-ID"/>
          </a:p>
        </p:txBody>
      </p:sp>
      <p:grpSp>
        <p:nvGrpSpPr>
          <p:cNvPr id="23" name="Group 23">
            <a:extLst>
              <a:ext uri="{FF2B5EF4-FFF2-40B4-BE49-F238E27FC236}">
                <a16:creationId xmlns:a16="http://schemas.microsoft.com/office/drawing/2014/main" id="{5624F599-BE48-60B7-99D8-B6EB642E2FEF}"/>
              </a:ext>
            </a:extLst>
          </p:cNvPr>
          <p:cNvGrpSpPr/>
          <p:nvPr/>
        </p:nvGrpSpPr>
        <p:grpSpPr>
          <a:xfrm>
            <a:off x="16515246" y="-1685151"/>
            <a:ext cx="3545508" cy="3370302"/>
            <a:chOff x="0" y="0"/>
            <a:chExt cx="4727344" cy="4493736"/>
          </a:xfrm>
          <a:solidFill>
            <a:srgbClr val="002060"/>
          </a:solidFill>
        </p:grpSpPr>
        <p:grpSp>
          <p:nvGrpSpPr>
            <p:cNvPr id="24" name="Group 24">
              <a:extLst>
                <a:ext uri="{FF2B5EF4-FFF2-40B4-BE49-F238E27FC236}">
                  <a16:creationId xmlns:a16="http://schemas.microsoft.com/office/drawing/2014/main" id="{0231410C-5BF6-7E05-B794-236AA693A5D6}"/>
                </a:ext>
              </a:extLst>
            </p:cNvPr>
            <p:cNvGrpSpPr>
              <a:grpSpLocks noChangeAspect="1"/>
            </p:cNvGrpSpPr>
            <p:nvPr/>
          </p:nvGrpSpPr>
          <p:grpSpPr>
            <a:xfrm>
              <a:off x="644072" y="410464"/>
              <a:ext cx="4083272" cy="4083272"/>
              <a:chOff x="0" y="0"/>
              <a:chExt cx="6350000" cy="6350000"/>
            </a:xfrm>
            <a:grpFill/>
          </p:grpSpPr>
          <p:sp>
            <p:nvSpPr>
              <p:cNvPr id="25" name="Freeform 25">
                <a:extLst>
                  <a:ext uri="{FF2B5EF4-FFF2-40B4-BE49-F238E27FC236}">
                    <a16:creationId xmlns:a16="http://schemas.microsoft.com/office/drawing/2014/main" id="{DABC17E1-D88C-BD87-9D35-F8EC0846844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a:ln>
                <a:solidFill>
                  <a:srgbClr val="002060"/>
                </a:solidFill>
              </a:ln>
            </p:spPr>
            <p:txBody>
              <a:bodyPr/>
              <a:lstStyle/>
              <a:p>
                <a:endParaRPr lang="en-ID"/>
              </a:p>
            </p:txBody>
          </p:sp>
        </p:grpSp>
        <p:pic>
          <p:nvPicPr>
            <p:cNvPr id="26" name="Picture 26">
              <a:extLst>
                <a:ext uri="{FF2B5EF4-FFF2-40B4-BE49-F238E27FC236}">
                  <a16:creationId xmlns:a16="http://schemas.microsoft.com/office/drawing/2014/main" id="{975651DE-B8B1-B9C8-4A75-BA50542D68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8"/>
            </a:xfrm>
            <a:prstGeom prst="rect">
              <a:avLst/>
            </a:prstGeom>
          </p:spPr>
        </p:pic>
      </p:grpSp>
      <p:sp>
        <p:nvSpPr>
          <p:cNvPr id="27" name="TextBox 26">
            <a:extLst>
              <a:ext uri="{FF2B5EF4-FFF2-40B4-BE49-F238E27FC236}">
                <a16:creationId xmlns:a16="http://schemas.microsoft.com/office/drawing/2014/main" id="{A9320CD4-74FA-030D-A52F-EEF1F2FEC6F8}"/>
              </a:ext>
            </a:extLst>
          </p:cNvPr>
          <p:cNvSpPr txBox="1"/>
          <p:nvPr/>
        </p:nvSpPr>
        <p:spPr>
          <a:xfrm>
            <a:off x="1219200" y="1032456"/>
            <a:ext cx="13246974"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Sales Contribution of Customer Segments Across Product Categories</a:t>
            </a:r>
            <a:endParaRPr lang="en-ID" sz="32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A07AB12D-CC24-0D32-1638-18200F97C2D3}"/>
              </a:ext>
            </a:extLst>
          </p:cNvPr>
          <p:cNvSpPr txBox="1"/>
          <p:nvPr/>
        </p:nvSpPr>
        <p:spPr>
          <a:xfrm>
            <a:off x="13801061" y="7716730"/>
            <a:ext cx="818660" cy="246221"/>
          </a:xfrm>
          <a:prstGeom prst="rect">
            <a:avLst/>
          </a:prstGeom>
          <a:noFill/>
        </p:spPr>
        <p:txBody>
          <a:bodyPr wrap="square" rtlCol="0">
            <a:spAutoFit/>
          </a:bodyPr>
          <a:lstStyle/>
          <a:p>
            <a:r>
              <a:rPr lang="en-US" sz="1000" b="1" dirty="0">
                <a:solidFill>
                  <a:schemeClr val="bg1"/>
                </a:solidFill>
                <a:latin typeface="Times New Roman" panose="02020603050405020304" pitchFamily="18" charset="0"/>
                <a:cs typeface="Times New Roman" panose="02020603050405020304" pitchFamily="18" charset="0"/>
              </a:rPr>
              <a:t>In Percent</a:t>
            </a:r>
            <a:endParaRPr lang="en-ID" sz="1000" b="1" dirty="0">
              <a:solidFill>
                <a:schemeClr val="bg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0B7244E9-80CE-ABBE-8562-ADC1A24BB5C0}"/>
              </a:ext>
            </a:extLst>
          </p:cNvPr>
          <p:cNvSpPr txBox="1"/>
          <p:nvPr/>
        </p:nvSpPr>
        <p:spPr>
          <a:xfrm>
            <a:off x="3069359" y="7225997"/>
            <a:ext cx="12326022" cy="1477328"/>
          </a:xfrm>
          <a:prstGeom prst="rect">
            <a:avLst/>
          </a:prstGeom>
          <a:noFill/>
        </p:spPr>
        <p:txBody>
          <a:bodyPr wrap="square" rtlCol="0">
            <a:spAutoFit/>
          </a:bodyPr>
          <a:lstStyle/>
          <a:p>
            <a:pPr marL="342900" indent="-342900" algn="just">
              <a:buFont typeface="Arial" panose="020B0604020202020204" pitchFamily="34" charset="0"/>
              <a:buChar char="•"/>
            </a:pPr>
            <a:r>
              <a:rPr lang="en-US" dirty="0"/>
              <a:t>Marketing efforts can be more strongly directed towards the Consumer segment, as they are the largest contributor to sales. </a:t>
            </a:r>
          </a:p>
          <a:p>
            <a:pPr marL="342900" indent="-342900" algn="just">
              <a:buFont typeface="Arial" panose="020B0604020202020204" pitchFamily="34" charset="0"/>
              <a:buChar char="•"/>
            </a:pPr>
            <a:r>
              <a:rPr lang="en-US" dirty="0"/>
              <a:t>The Technology category performs the best, so promotional campaigns and upselling strategies can be more focused on products in this category. </a:t>
            </a:r>
          </a:p>
          <a:p>
            <a:pPr marL="342900" indent="-342900" algn="just">
              <a:buFont typeface="Arial" panose="020B0604020202020204" pitchFamily="34" charset="0"/>
              <a:buChar char="•"/>
            </a:pPr>
            <a:r>
              <a:rPr lang="en-US" dirty="0"/>
              <a:t>There is an opportunity to increase engagement with the Corporate and Home Office segments, especially in the Technology and Office Supplies categories, to drive further sales growth.</a:t>
            </a:r>
          </a:p>
        </p:txBody>
      </p:sp>
      <p:pic>
        <p:nvPicPr>
          <p:cNvPr id="29" name="Picture 28">
            <a:extLst>
              <a:ext uri="{FF2B5EF4-FFF2-40B4-BE49-F238E27FC236}">
                <a16:creationId xmlns:a16="http://schemas.microsoft.com/office/drawing/2014/main" id="{E61B1B16-A361-D919-3831-767047C6F608}"/>
              </a:ext>
            </a:extLst>
          </p:cNvPr>
          <p:cNvPicPr>
            <a:picLocks noChangeAspect="1"/>
          </p:cNvPicPr>
          <p:nvPr/>
        </p:nvPicPr>
        <p:blipFill>
          <a:blip r:embed="rId7"/>
          <a:stretch>
            <a:fillRect/>
          </a:stretch>
        </p:blipFill>
        <p:spPr>
          <a:xfrm>
            <a:off x="1572918" y="1941583"/>
            <a:ext cx="6524721" cy="4648471"/>
          </a:xfrm>
          <a:prstGeom prst="rect">
            <a:avLst/>
          </a:prstGeom>
        </p:spPr>
      </p:pic>
      <p:cxnSp>
        <p:nvCxnSpPr>
          <p:cNvPr id="33" name="Straight Connector 32">
            <a:extLst>
              <a:ext uri="{FF2B5EF4-FFF2-40B4-BE49-F238E27FC236}">
                <a16:creationId xmlns:a16="http://schemas.microsoft.com/office/drawing/2014/main" id="{920BA7AC-DBE0-8665-5590-CB02C217606E}"/>
              </a:ext>
            </a:extLst>
          </p:cNvPr>
          <p:cNvCxnSpPr>
            <a:cxnSpLocks/>
          </p:cNvCxnSpPr>
          <p:nvPr/>
        </p:nvCxnSpPr>
        <p:spPr>
          <a:xfrm>
            <a:off x="7752407" y="1730050"/>
            <a:ext cx="0" cy="479110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8" name="Picture 37">
            <a:extLst>
              <a:ext uri="{FF2B5EF4-FFF2-40B4-BE49-F238E27FC236}">
                <a16:creationId xmlns:a16="http://schemas.microsoft.com/office/drawing/2014/main" id="{D2FDBE23-A434-C0BA-1FAC-A6F53D90645D}"/>
              </a:ext>
            </a:extLst>
          </p:cNvPr>
          <p:cNvPicPr>
            <a:picLocks noChangeAspect="1"/>
          </p:cNvPicPr>
          <p:nvPr/>
        </p:nvPicPr>
        <p:blipFill>
          <a:blip r:embed="rId8"/>
          <a:stretch>
            <a:fillRect/>
          </a:stretch>
        </p:blipFill>
        <p:spPr>
          <a:xfrm>
            <a:off x="7890928" y="1690922"/>
            <a:ext cx="9637704" cy="5052777"/>
          </a:xfrm>
          <a:prstGeom prst="rect">
            <a:avLst/>
          </a:prstGeom>
        </p:spPr>
      </p:pic>
    </p:spTree>
    <p:extLst>
      <p:ext uri="{BB962C8B-B14F-4D97-AF65-F5344CB8AC3E}">
        <p14:creationId xmlns:p14="http://schemas.microsoft.com/office/powerpoint/2010/main" val="3100469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42C26-A5A8-4FE9-344F-D9FD0182DB0B}"/>
            </a:ext>
          </a:extLst>
        </p:cNvPr>
        <p:cNvGrpSpPr/>
        <p:nvPr/>
      </p:nvGrpSpPr>
      <p:grpSpPr>
        <a:xfrm>
          <a:off x="0" y="0"/>
          <a:ext cx="0" cy="0"/>
          <a:chOff x="0" y="0"/>
          <a:chExt cx="0" cy="0"/>
        </a:xfrm>
      </p:grpSpPr>
      <p:sp>
        <p:nvSpPr>
          <p:cNvPr id="39" name="Rounded Rectangle 280">
            <a:extLst>
              <a:ext uri="{FF2B5EF4-FFF2-40B4-BE49-F238E27FC236}">
                <a16:creationId xmlns:a16="http://schemas.microsoft.com/office/drawing/2014/main" id="{C7D228C1-0071-EA87-50BC-9F269C4DB07F}"/>
              </a:ext>
            </a:extLst>
          </p:cNvPr>
          <p:cNvSpPr/>
          <p:nvPr/>
        </p:nvSpPr>
        <p:spPr>
          <a:xfrm>
            <a:off x="3983448" y="7202649"/>
            <a:ext cx="12531798" cy="1520604"/>
          </a:xfrm>
          <a:prstGeom prst="roundRect">
            <a:avLst>
              <a:gd name="adj" fmla="val 12704"/>
            </a:avLst>
          </a:prstGeom>
          <a:solidFill>
            <a:schemeClr val="bg1"/>
          </a:solidFill>
          <a:ln>
            <a:solidFill>
              <a:schemeClr val="bg1"/>
            </a:solidFill>
          </a:ln>
          <a:effectLst>
            <a:outerShdw blurRad="254000" dist="127000" dir="2700000" algn="tl" rotWithShape="0">
              <a:schemeClr val="tx1">
                <a:lumMod val="75000"/>
                <a:lumOff val="25000"/>
                <a:alpha val="20265"/>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41916" indent="-241916" defTabSz="609383">
              <a:lnSpc>
                <a:spcPct val="120000"/>
              </a:lnSpc>
              <a:buAutoNum type="arabicPeriod"/>
              <a:defRPr/>
            </a:pPr>
            <a:endParaRPr lang="en-US" sz="1129" dirty="0">
              <a:solidFill>
                <a:schemeClr val="accent1">
                  <a:lumMod val="75000"/>
                </a:schemeClr>
              </a:solidFill>
              <a:latin typeface="Segoe UI" panose="020B0502040204020203" pitchFamily="34" charset="0"/>
              <a:cs typeface="Segoe UI" panose="020B0502040204020203" pitchFamily="34" charset="0"/>
            </a:endParaRPr>
          </a:p>
          <a:p>
            <a:pPr algn="ctr" defTabSz="609383">
              <a:lnSpc>
                <a:spcPct val="120000"/>
              </a:lnSpc>
              <a:defRPr/>
            </a:pPr>
            <a:endParaRPr lang="en-US" sz="847" dirty="0">
              <a:solidFill>
                <a:schemeClr val="accent1">
                  <a:lumMod val="75000"/>
                </a:schemeClr>
              </a:solidFill>
              <a:latin typeface="Segoe UI" panose="020B0502040204020203" pitchFamily="34" charset="0"/>
              <a:cs typeface="Segoe UI" panose="020B0502040204020203" pitchFamily="34" charset="0"/>
            </a:endParaRPr>
          </a:p>
        </p:txBody>
      </p:sp>
      <p:grpSp>
        <p:nvGrpSpPr>
          <p:cNvPr id="2" name="Group 2">
            <a:extLst>
              <a:ext uri="{FF2B5EF4-FFF2-40B4-BE49-F238E27FC236}">
                <a16:creationId xmlns:a16="http://schemas.microsoft.com/office/drawing/2014/main" id="{F13B01FB-E4F7-52DE-E932-585DA0B7B75D}"/>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B1D8B4E6-025D-B5CD-01B1-0AEBB153FC7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2C38FDB9-BF60-96E1-B914-6AB43AABC43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7C34117D-226C-E2AD-6B45-68122864672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753A14A0-14BE-B408-BC47-9310DFF5E8E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EBFC0F47-939B-5E63-1FAC-B29F2252A00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95CACFAF-2DEA-90DF-4695-F9036A50C46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B682F1FE-167A-512A-40A4-3A5AD601CFE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A3672EEB-248F-2BDA-A5BF-803C141551F6}"/>
              </a:ext>
            </a:extLst>
          </p:cNvPr>
          <p:cNvGrpSpPr/>
          <p:nvPr/>
        </p:nvGrpSpPr>
        <p:grpSpPr>
          <a:xfrm rot="1153642">
            <a:off x="979455" y="8814373"/>
            <a:ext cx="3545508" cy="3370302"/>
            <a:chOff x="0" y="0"/>
            <a:chExt cx="4727344" cy="4493736"/>
          </a:xfrm>
          <a:solidFill>
            <a:srgbClr val="002060"/>
          </a:solidFill>
        </p:grpSpPr>
        <p:grpSp>
          <p:nvGrpSpPr>
            <p:cNvPr id="11" name="Group 11">
              <a:extLst>
                <a:ext uri="{FF2B5EF4-FFF2-40B4-BE49-F238E27FC236}">
                  <a16:creationId xmlns:a16="http://schemas.microsoft.com/office/drawing/2014/main" id="{5A4EB1FC-6056-E0C9-438E-2288F6DCF49C}"/>
                </a:ext>
              </a:extLst>
            </p:cNvPr>
            <p:cNvGrpSpPr>
              <a:grpSpLocks noChangeAspect="1"/>
            </p:cNvGrpSpPr>
            <p:nvPr/>
          </p:nvGrpSpPr>
          <p:grpSpPr>
            <a:xfrm>
              <a:off x="644072" y="410464"/>
              <a:ext cx="4083272" cy="4083272"/>
              <a:chOff x="0" y="0"/>
              <a:chExt cx="6350000" cy="6350000"/>
            </a:xfrm>
            <a:grpFill/>
          </p:grpSpPr>
          <p:sp>
            <p:nvSpPr>
              <p:cNvPr id="12" name="Freeform 12">
                <a:extLst>
                  <a:ext uri="{FF2B5EF4-FFF2-40B4-BE49-F238E27FC236}">
                    <a16:creationId xmlns:a16="http://schemas.microsoft.com/office/drawing/2014/main" id="{4C2BA2A1-2100-D45C-8C49-83A2899C900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a:ln>
                <a:solidFill>
                  <a:srgbClr val="002060"/>
                </a:solidFill>
              </a:ln>
            </p:spPr>
            <p:txBody>
              <a:bodyPr/>
              <a:lstStyle/>
              <a:p>
                <a:endParaRPr lang="en-ID"/>
              </a:p>
            </p:txBody>
          </p:sp>
        </p:grpSp>
        <p:pic>
          <p:nvPicPr>
            <p:cNvPr id="13" name="Picture 13">
              <a:extLst>
                <a:ext uri="{FF2B5EF4-FFF2-40B4-BE49-F238E27FC236}">
                  <a16:creationId xmlns:a16="http://schemas.microsoft.com/office/drawing/2014/main" id="{51872F1C-C494-E5E4-7FA5-260F7515A1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B1C5D61F-F233-EDF6-B4C1-B178CEACEC99}"/>
              </a:ext>
            </a:extLst>
          </p:cNvPr>
          <p:cNvGrpSpPr/>
          <p:nvPr/>
        </p:nvGrpSpPr>
        <p:grpSpPr>
          <a:xfrm>
            <a:off x="655751" y="-1181100"/>
            <a:ext cx="17253775" cy="2017079"/>
            <a:chOff x="0" y="0"/>
            <a:chExt cx="23005033" cy="2689439"/>
          </a:xfrm>
        </p:grpSpPr>
        <p:pic>
          <p:nvPicPr>
            <p:cNvPr id="15" name="Picture 15">
              <a:extLst>
                <a:ext uri="{FF2B5EF4-FFF2-40B4-BE49-F238E27FC236}">
                  <a16:creationId xmlns:a16="http://schemas.microsoft.com/office/drawing/2014/main" id="{DBC836A4-5C08-364E-FB28-F394A78DCE1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2CD9CE13-7B92-3210-B3FD-C0F66635474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F23F7EB2-1080-9C35-1543-F19C12153B2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7D009A19-0F62-87F7-54C5-EF52569C257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58131326-35DD-053C-5CFB-2CDCEF343CB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B74D6031-18D7-D3E0-1FE6-7A2DB0ADB1A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935FCBDF-BF28-D5EB-73A9-9F7E68C9AE9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50A111A1-9208-15EC-B59F-8A8FDAA043DF}"/>
              </a:ext>
            </a:extLst>
          </p:cNvPr>
          <p:cNvSpPr/>
          <p:nvPr/>
        </p:nvSpPr>
        <p:spPr>
          <a:xfrm>
            <a:off x="-1130554" y="0"/>
            <a:ext cx="2386482" cy="10287000"/>
          </a:xfrm>
          <a:prstGeom prst="rect">
            <a:avLst/>
          </a:prstGeom>
          <a:solidFill>
            <a:srgbClr val="002060"/>
          </a:solidFill>
          <a:ln>
            <a:solidFill>
              <a:srgbClr val="002060"/>
            </a:solidFill>
          </a:ln>
        </p:spPr>
        <p:txBody>
          <a:bodyPr/>
          <a:lstStyle/>
          <a:p>
            <a:endParaRPr lang="en-ID"/>
          </a:p>
        </p:txBody>
      </p:sp>
      <p:grpSp>
        <p:nvGrpSpPr>
          <p:cNvPr id="23" name="Group 23">
            <a:extLst>
              <a:ext uri="{FF2B5EF4-FFF2-40B4-BE49-F238E27FC236}">
                <a16:creationId xmlns:a16="http://schemas.microsoft.com/office/drawing/2014/main" id="{1A8B1D25-C3CE-13B2-AF22-D53B5CEA2342}"/>
              </a:ext>
            </a:extLst>
          </p:cNvPr>
          <p:cNvGrpSpPr/>
          <p:nvPr/>
        </p:nvGrpSpPr>
        <p:grpSpPr>
          <a:xfrm>
            <a:off x="16515246" y="-1685151"/>
            <a:ext cx="3545508" cy="3370302"/>
            <a:chOff x="0" y="0"/>
            <a:chExt cx="4727344" cy="4493736"/>
          </a:xfrm>
          <a:solidFill>
            <a:srgbClr val="002060"/>
          </a:solidFill>
        </p:grpSpPr>
        <p:grpSp>
          <p:nvGrpSpPr>
            <p:cNvPr id="24" name="Group 24">
              <a:extLst>
                <a:ext uri="{FF2B5EF4-FFF2-40B4-BE49-F238E27FC236}">
                  <a16:creationId xmlns:a16="http://schemas.microsoft.com/office/drawing/2014/main" id="{00F70357-4065-D6F6-2CE5-EEF59E7D0611}"/>
                </a:ext>
              </a:extLst>
            </p:cNvPr>
            <p:cNvGrpSpPr>
              <a:grpSpLocks noChangeAspect="1"/>
            </p:cNvGrpSpPr>
            <p:nvPr/>
          </p:nvGrpSpPr>
          <p:grpSpPr>
            <a:xfrm>
              <a:off x="644072" y="410464"/>
              <a:ext cx="4083272" cy="4083272"/>
              <a:chOff x="0" y="0"/>
              <a:chExt cx="6350000" cy="6350000"/>
            </a:xfrm>
            <a:grpFill/>
          </p:grpSpPr>
          <p:sp>
            <p:nvSpPr>
              <p:cNvPr id="25" name="Freeform 25">
                <a:extLst>
                  <a:ext uri="{FF2B5EF4-FFF2-40B4-BE49-F238E27FC236}">
                    <a16:creationId xmlns:a16="http://schemas.microsoft.com/office/drawing/2014/main" id="{F08E4400-1FC0-5D56-0664-73F4EE14209B}"/>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a:ln>
                <a:solidFill>
                  <a:srgbClr val="002060"/>
                </a:solidFill>
              </a:ln>
            </p:spPr>
            <p:txBody>
              <a:bodyPr/>
              <a:lstStyle/>
              <a:p>
                <a:endParaRPr lang="en-ID"/>
              </a:p>
            </p:txBody>
          </p:sp>
        </p:grpSp>
        <p:pic>
          <p:nvPicPr>
            <p:cNvPr id="26" name="Picture 26">
              <a:extLst>
                <a:ext uri="{FF2B5EF4-FFF2-40B4-BE49-F238E27FC236}">
                  <a16:creationId xmlns:a16="http://schemas.microsoft.com/office/drawing/2014/main" id="{701348F9-90F8-CD05-A443-1D95CE3E0E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8"/>
            </a:xfrm>
            <a:prstGeom prst="rect">
              <a:avLst/>
            </a:prstGeom>
          </p:spPr>
        </p:pic>
      </p:grpSp>
      <p:sp>
        <p:nvSpPr>
          <p:cNvPr id="27" name="TextBox 26">
            <a:extLst>
              <a:ext uri="{FF2B5EF4-FFF2-40B4-BE49-F238E27FC236}">
                <a16:creationId xmlns:a16="http://schemas.microsoft.com/office/drawing/2014/main" id="{B87B3B68-4429-94F7-6E6F-A9429B0FA43F}"/>
              </a:ext>
            </a:extLst>
          </p:cNvPr>
          <p:cNvSpPr txBox="1"/>
          <p:nvPr/>
        </p:nvSpPr>
        <p:spPr>
          <a:xfrm>
            <a:off x="998959" y="993344"/>
            <a:ext cx="14396420" cy="584775"/>
          </a:xfrm>
          <a:prstGeom prst="rect">
            <a:avLst/>
          </a:prstGeom>
          <a:noFill/>
        </p:spPr>
        <p:txBody>
          <a:bodyPr wrap="square" rtlCol="0">
            <a:spAutoFit/>
          </a:bodyPr>
          <a:lstStyle/>
          <a:p>
            <a:pPr algn="ctr"/>
            <a:r>
              <a:rPr lang="en-US" sz="3200" dirty="0">
                <a:latin typeface="Arial" panose="020B0604020202020204" pitchFamily="34" charset="0"/>
                <a:cs typeface="Arial" panose="020B0604020202020204" pitchFamily="34" charset="0"/>
              </a:rPr>
              <a:t>Top-Selling Product Categories by Month, Region, and Customer Segment</a:t>
            </a:r>
            <a:endParaRPr lang="en-ID" sz="3200" dirty="0">
              <a:latin typeface="Arial" panose="020B0604020202020204" pitchFamily="34" charset="0"/>
              <a:cs typeface="Arial" panose="020B0604020202020204" pitchFamily="34" charset="0"/>
            </a:endParaRPr>
          </a:p>
        </p:txBody>
      </p:sp>
      <p:sp>
        <p:nvSpPr>
          <p:cNvPr id="31" name="TextBox 30">
            <a:extLst>
              <a:ext uri="{FF2B5EF4-FFF2-40B4-BE49-F238E27FC236}">
                <a16:creationId xmlns:a16="http://schemas.microsoft.com/office/drawing/2014/main" id="{8FF27398-7722-1F50-0EBB-898443D4FBEB}"/>
              </a:ext>
            </a:extLst>
          </p:cNvPr>
          <p:cNvSpPr txBox="1"/>
          <p:nvPr/>
        </p:nvSpPr>
        <p:spPr>
          <a:xfrm>
            <a:off x="13801061" y="7716730"/>
            <a:ext cx="818660" cy="246221"/>
          </a:xfrm>
          <a:prstGeom prst="rect">
            <a:avLst/>
          </a:prstGeom>
          <a:noFill/>
        </p:spPr>
        <p:txBody>
          <a:bodyPr wrap="square" rtlCol="0">
            <a:spAutoFit/>
          </a:bodyPr>
          <a:lstStyle/>
          <a:p>
            <a:r>
              <a:rPr lang="en-US" sz="1000" b="1" dirty="0">
                <a:solidFill>
                  <a:schemeClr val="bg1"/>
                </a:solidFill>
                <a:latin typeface="Times New Roman" panose="02020603050405020304" pitchFamily="18" charset="0"/>
                <a:cs typeface="Times New Roman" panose="02020603050405020304" pitchFamily="18" charset="0"/>
              </a:rPr>
              <a:t>In Percent</a:t>
            </a:r>
            <a:endParaRPr lang="en-ID" sz="1000" b="1" dirty="0">
              <a:solidFill>
                <a:schemeClr val="bg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E08549AC-68C8-6F7B-87BF-2C18E4034616}"/>
              </a:ext>
            </a:extLst>
          </p:cNvPr>
          <p:cNvSpPr txBox="1"/>
          <p:nvPr/>
        </p:nvSpPr>
        <p:spPr>
          <a:xfrm>
            <a:off x="4807122" y="7501286"/>
            <a:ext cx="11119937" cy="923330"/>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Optimize marketing efforts in high-GMV regions to maintain growth momentum.</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Increase market penetration in lower-GMV regions with targeted strategies, such as promotions or bundling.</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Plan seasonal campaigns based on GMV trends in the heatmap, especially during peak months.</a:t>
            </a:r>
          </a:p>
        </p:txBody>
      </p:sp>
      <p:cxnSp>
        <p:nvCxnSpPr>
          <p:cNvPr id="33" name="Straight Connector 32">
            <a:extLst>
              <a:ext uri="{FF2B5EF4-FFF2-40B4-BE49-F238E27FC236}">
                <a16:creationId xmlns:a16="http://schemas.microsoft.com/office/drawing/2014/main" id="{DE104A14-DCEA-E33B-3626-5E813CFDD26E}"/>
              </a:ext>
            </a:extLst>
          </p:cNvPr>
          <p:cNvCxnSpPr>
            <a:cxnSpLocks/>
          </p:cNvCxnSpPr>
          <p:nvPr/>
        </p:nvCxnSpPr>
        <p:spPr>
          <a:xfrm>
            <a:off x="7752407" y="1730050"/>
            <a:ext cx="0" cy="479110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4" name="Picture 33">
            <a:extLst>
              <a:ext uri="{FF2B5EF4-FFF2-40B4-BE49-F238E27FC236}">
                <a16:creationId xmlns:a16="http://schemas.microsoft.com/office/drawing/2014/main" id="{6A52FCB1-7DDC-B9F1-E32F-A65540409745}"/>
              </a:ext>
            </a:extLst>
          </p:cNvPr>
          <p:cNvPicPr>
            <a:picLocks noChangeAspect="1"/>
          </p:cNvPicPr>
          <p:nvPr/>
        </p:nvPicPr>
        <p:blipFill>
          <a:blip r:embed="rId7"/>
          <a:stretch>
            <a:fillRect/>
          </a:stretch>
        </p:blipFill>
        <p:spPr>
          <a:xfrm>
            <a:off x="8428653" y="1679298"/>
            <a:ext cx="9022513" cy="5256180"/>
          </a:xfrm>
          <a:prstGeom prst="rect">
            <a:avLst/>
          </a:prstGeom>
        </p:spPr>
      </p:pic>
      <p:pic>
        <p:nvPicPr>
          <p:cNvPr id="38" name="Picture 37">
            <a:extLst>
              <a:ext uri="{FF2B5EF4-FFF2-40B4-BE49-F238E27FC236}">
                <a16:creationId xmlns:a16="http://schemas.microsoft.com/office/drawing/2014/main" id="{0C75B1F2-3CD1-409F-0AA1-5739690E448A}"/>
              </a:ext>
            </a:extLst>
          </p:cNvPr>
          <p:cNvPicPr>
            <a:picLocks noChangeAspect="1"/>
          </p:cNvPicPr>
          <p:nvPr/>
        </p:nvPicPr>
        <p:blipFill>
          <a:blip r:embed="rId8"/>
          <a:stretch>
            <a:fillRect/>
          </a:stretch>
        </p:blipFill>
        <p:spPr>
          <a:xfrm>
            <a:off x="1639663" y="1674381"/>
            <a:ext cx="5675521" cy="4980270"/>
          </a:xfrm>
          <a:prstGeom prst="rect">
            <a:avLst/>
          </a:prstGeom>
        </p:spPr>
      </p:pic>
    </p:spTree>
    <p:extLst>
      <p:ext uri="{BB962C8B-B14F-4D97-AF65-F5344CB8AC3E}">
        <p14:creationId xmlns:p14="http://schemas.microsoft.com/office/powerpoint/2010/main" val="2330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280">
            <a:extLst>
              <a:ext uri="{FF2B5EF4-FFF2-40B4-BE49-F238E27FC236}">
                <a16:creationId xmlns:a16="http://schemas.microsoft.com/office/drawing/2014/main" id="{8E4F7950-9F1B-FE00-5331-D76ECC29A3AE}"/>
              </a:ext>
            </a:extLst>
          </p:cNvPr>
          <p:cNvSpPr/>
          <p:nvPr/>
        </p:nvSpPr>
        <p:spPr>
          <a:xfrm>
            <a:off x="12418675" y="2490948"/>
            <a:ext cx="5316307" cy="1612680"/>
          </a:xfrm>
          <a:prstGeom prst="roundRect">
            <a:avLst>
              <a:gd name="adj" fmla="val 12704"/>
            </a:avLst>
          </a:prstGeom>
          <a:solidFill>
            <a:schemeClr val="bg1"/>
          </a:solidFill>
          <a:ln>
            <a:solidFill>
              <a:schemeClr val="bg1"/>
            </a:solidFill>
          </a:ln>
          <a:effectLst>
            <a:outerShdw blurRad="254000" dist="127000" dir="2700000" algn="tl" rotWithShape="0">
              <a:schemeClr val="tx1">
                <a:lumMod val="75000"/>
                <a:lumOff val="25000"/>
                <a:alpha val="20265"/>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41916" indent="-241916" defTabSz="609383">
              <a:lnSpc>
                <a:spcPct val="120000"/>
              </a:lnSpc>
              <a:buAutoNum type="arabicPeriod"/>
              <a:defRPr/>
            </a:pPr>
            <a:endParaRPr lang="en-US" sz="1129" dirty="0">
              <a:solidFill>
                <a:schemeClr val="accent1">
                  <a:lumMod val="75000"/>
                </a:schemeClr>
              </a:solidFill>
              <a:latin typeface="Segoe UI" panose="020B0502040204020203" pitchFamily="34" charset="0"/>
              <a:cs typeface="Segoe UI" panose="020B0502040204020203" pitchFamily="34" charset="0"/>
            </a:endParaRPr>
          </a:p>
          <a:p>
            <a:pPr algn="ctr" defTabSz="609383">
              <a:lnSpc>
                <a:spcPct val="120000"/>
              </a:lnSpc>
              <a:defRPr/>
            </a:pPr>
            <a:endParaRPr lang="en-US" sz="847" dirty="0">
              <a:solidFill>
                <a:schemeClr val="accent1">
                  <a:lumMod val="75000"/>
                </a:schemeClr>
              </a:solidFill>
              <a:latin typeface="Segoe UI" panose="020B0502040204020203" pitchFamily="34" charset="0"/>
              <a:cs typeface="Segoe UI" panose="020B0502040204020203" pitchFamily="34" charset="0"/>
            </a:endParaRPr>
          </a:p>
        </p:txBody>
      </p:sp>
      <p:sp>
        <p:nvSpPr>
          <p:cNvPr id="28" name="Rounded Rectangle 280">
            <a:extLst>
              <a:ext uri="{FF2B5EF4-FFF2-40B4-BE49-F238E27FC236}">
                <a16:creationId xmlns:a16="http://schemas.microsoft.com/office/drawing/2014/main" id="{515CD4F6-0C55-7BD0-1A47-A97054D660E0}"/>
              </a:ext>
            </a:extLst>
          </p:cNvPr>
          <p:cNvSpPr/>
          <p:nvPr/>
        </p:nvSpPr>
        <p:spPr>
          <a:xfrm>
            <a:off x="6629400" y="2472411"/>
            <a:ext cx="5536442" cy="2239055"/>
          </a:xfrm>
          <a:prstGeom prst="roundRect">
            <a:avLst>
              <a:gd name="adj" fmla="val 12704"/>
            </a:avLst>
          </a:prstGeom>
          <a:solidFill>
            <a:schemeClr val="bg1"/>
          </a:solidFill>
          <a:ln>
            <a:solidFill>
              <a:schemeClr val="bg1"/>
            </a:solidFill>
          </a:ln>
          <a:effectLst>
            <a:outerShdw blurRad="254000" dist="127000" dir="2700000" algn="tl" rotWithShape="0">
              <a:schemeClr val="tx1">
                <a:lumMod val="75000"/>
                <a:lumOff val="25000"/>
                <a:alpha val="20265"/>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41916" indent="-241916" defTabSz="609383">
              <a:lnSpc>
                <a:spcPct val="120000"/>
              </a:lnSpc>
              <a:buAutoNum type="arabicPeriod"/>
              <a:defRPr/>
            </a:pPr>
            <a:endParaRPr lang="en-US" sz="1129">
              <a:solidFill>
                <a:schemeClr val="accent1">
                  <a:lumMod val="75000"/>
                </a:schemeClr>
              </a:solidFill>
              <a:latin typeface="Segoe UI" panose="020B0502040204020203" pitchFamily="34" charset="0"/>
              <a:cs typeface="Segoe UI" panose="020B0502040204020203" pitchFamily="34" charset="0"/>
            </a:endParaRPr>
          </a:p>
          <a:p>
            <a:pPr algn="ctr" defTabSz="609383">
              <a:lnSpc>
                <a:spcPct val="120000"/>
              </a:lnSpc>
              <a:defRPr/>
            </a:pPr>
            <a:endParaRPr lang="en-US" sz="847">
              <a:solidFill>
                <a:schemeClr val="accent1">
                  <a:lumMod val="75000"/>
                </a:schemeClr>
              </a:solidFill>
              <a:latin typeface="Segoe UI" panose="020B0502040204020203" pitchFamily="34" charset="0"/>
              <a:cs typeface="Segoe UI" panose="020B0502040204020203" pitchFamily="34" charset="0"/>
            </a:endParaRPr>
          </a:p>
        </p:txBody>
      </p:sp>
      <p:sp>
        <p:nvSpPr>
          <p:cNvPr id="27" name="Rounded Rectangle 280">
            <a:extLst>
              <a:ext uri="{FF2B5EF4-FFF2-40B4-BE49-F238E27FC236}">
                <a16:creationId xmlns:a16="http://schemas.microsoft.com/office/drawing/2014/main" id="{F833F01C-CDFA-F350-9B49-637E9A6219E2}"/>
              </a:ext>
            </a:extLst>
          </p:cNvPr>
          <p:cNvSpPr/>
          <p:nvPr/>
        </p:nvSpPr>
        <p:spPr>
          <a:xfrm>
            <a:off x="513842" y="2486147"/>
            <a:ext cx="5789476" cy="2017079"/>
          </a:xfrm>
          <a:prstGeom prst="roundRect">
            <a:avLst>
              <a:gd name="adj" fmla="val 12704"/>
            </a:avLst>
          </a:prstGeom>
          <a:solidFill>
            <a:schemeClr val="bg1"/>
          </a:solidFill>
          <a:ln>
            <a:solidFill>
              <a:schemeClr val="bg1"/>
            </a:solidFill>
          </a:ln>
          <a:effectLst>
            <a:outerShdw blurRad="254000" dist="127000" dir="2700000" algn="tl" rotWithShape="0">
              <a:schemeClr val="tx1">
                <a:lumMod val="75000"/>
                <a:lumOff val="25000"/>
                <a:alpha val="20265"/>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41916" indent="-241916" defTabSz="609383">
              <a:lnSpc>
                <a:spcPct val="120000"/>
              </a:lnSpc>
              <a:buAutoNum type="arabicPeriod"/>
              <a:defRPr/>
            </a:pPr>
            <a:endParaRPr lang="en-US" sz="1129">
              <a:solidFill>
                <a:schemeClr val="accent1">
                  <a:lumMod val="75000"/>
                </a:schemeClr>
              </a:solidFill>
              <a:latin typeface="Segoe UI" panose="020B0502040204020203" pitchFamily="34" charset="0"/>
              <a:cs typeface="Segoe UI" panose="020B0502040204020203" pitchFamily="34" charset="0"/>
            </a:endParaRPr>
          </a:p>
          <a:p>
            <a:pPr algn="ctr" defTabSz="609383">
              <a:lnSpc>
                <a:spcPct val="120000"/>
              </a:lnSpc>
              <a:defRPr/>
            </a:pPr>
            <a:endParaRPr lang="en-US" sz="847">
              <a:solidFill>
                <a:schemeClr val="accent1">
                  <a:lumMod val="75000"/>
                </a:schemeClr>
              </a:solidFill>
              <a:latin typeface="Segoe UI" panose="020B0502040204020203" pitchFamily="34" charset="0"/>
              <a:cs typeface="Segoe UI" panose="020B0502040204020203" pitchFamily="34" charset="0"/>
            </a:endParaRPr>
          </a:p>
        </p:txBody>
      </p:sp>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2236804" y="1750610"/>
            <a:ext cx="1831434" cy="543325"/>
          </a:xfrm>
          <a:prstGeom prst="rect">
            <a:avLst/>
          </a:prstGeom>
        </p:spPr>
      </p:pic>
      <p:sp>
        <p:nvSpPr>
          <p:cNvPr id="6" name="TextBox 6"/>
          <p:cNvSpPr txBox="1"/>
          <p:nvPr/>
        </p:nvSpPr>
        <p:spPr>
          <a:xfrm>
            <a:off x="1087647" y="49368"/>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2" name="Group 12"/>
          <p:cNvGrpSpPr/>
          <p:nvPr/>
        </p:nvGrpSpPr>
        <p:grpSpPr>
          <a:xfrm>
            <a:off x="8382000" y="-1064587"/>
            <a:ext cx="9711338" cy="2017079"/>
            <a:chOff x="0" y="0"/>
            <a:chExt cx="12948451" cy="2689439"/>
          </a:xfrm>
        </p:grpSpPr>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B3C7DB9A-BA50-3B65-A58B-2C19D9433392}"/>
              </a:ext>
            </a:extLst>
          </p:cNvPr>
          <p:cNvSpPr txBox="1"/>
          <p:nvPr/>
        </p:nvSpPr>
        <p:spPr>
          <a:xfrm>
            <a:off x="12491924" y="2472411"/>
            <a:ext cx="5129196"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Leverage competitive pricing and discount strategies to attract small business owners.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Consider targeted advertising and customized bundles to increase engagement in this segment.</a:t>
            </a:r>
          </a:p>
        </p:txBody>
      </p:sp>
      <p:sp>
        <p:nvSpPr>
          <p:cNvPr id="4" name="TextBox 3">
            <a:extLst>
              <a:ext uri="{FF2B5EF4-FFF2-40B4-BE49-F238E27FC236}">
                <a16:creationId xmlns:a16="http://schemas.microsoft.com/office/drawing/2014/main" id="{44EEA7E7-B5F7-06F6-69F4-CA950CA74502}"/>
              </a:ext>
            </a:extLst>
          </p:cNvPr>
          <p:cNvSpPr txBox="1"/>
          <p:nvPr/>
        </p:nvSpPr>
        <p:spPr>
          <a:xfrm>
            <a:off x="766674" y="2525190"/>
            <a:ext cx="5329325"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Consumer segment is the primary contributor to GMV. However, there are significant growth opportunities in the Corporate and Home Office segments.</a:t>
            </a:r>
            <a:endParaRPr lang="en-ID" sz="2000" dirty="0">
              <a:latin typeface="Times New Roman" panose="02020603050405020304" pitchFamily="18" charset="0"/>
              <a:cs typeface="Times New Roman" panose="02020603050405020304" pitchFamily="18" charset="0"/>
            </a:endParaRPr>
          </a:p>
        </p:txBody>
      </p:sp>
      <p:pic>
        <p:nvPicPr>
          <p:cNvPr id="18" name="Picture 3">
            <a:extLst>
              <a:ext uri="{FF2B5EF4-FFF2-40B4-BE49-F238E27FC236}">
                <a16:creationId xmlns:a16="http://schemas.microsoft.com/office/drawing/2014/main" id="{220ABCDC-44F0-9180-8157-36BC155F4D0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8485196" y="1748269"/>
            <a:ext cx="1831434" cy="543325"/>
          </a:xfrm>
          <a:prstGeom prst="rect">
            <a:avLst/>
          </a:prstGeom>
        </p:spPr>
      </p:pic>
      <p:sp>
        <p:nvSpPr>
          <p:cNvPr id="30" name="TextBox 29">
            <a:extLst>
              <a:ext uri="{FF2B5EF4-FFF2-40B4-BE49-F238E27FC236}">
                <a16:creationId xmlns:a16="http://schemas.microsoft.com/office/drawing/2014/main" id="{389581C8-FBFF-F2C5-3EEB-BBCF97653910}"/>
              </a:ext>
            </a:extLst>
          </p:cNvPr>
          <p:cNvSpPr txBox="1"/>
          <p:nvPr/>
        </p:nvSpPr>
        <p:spPr>
          <a:xfrm>
            <a:off x="6701627" y="2476500"/>
            <a:ext cx="5337973" cy="1938992"/>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Corporate segment can be further expanded through a more aggressive B2B approach, such as corporate partnerships and tailored marketing strategies.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Implement loyalty programs and exclusive business offers to encourage repeat purchases.</a:t>
            </a:r>
          </a:p>
        </p:txBody>
      </p:sp>
      <p:pic>
        <p:nvPicPr>
          <p:cNvPr id="31" name="Picture 3">
            <a:extLst>
              <a:ext uri="{FF2B5EF4-FFF2-40B4-BE49-F238E27FC236}">
                <a16:creationId xmlns:a16="http://schemas.microsoft.com/office/drawing/2014/main" id="{7EB6E01D-7532-B4DF-FDC9-7626DFEB898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10800000">
            <a:off x="14093002" y="1748269"/>
            <a:ext cx="1831434" cy="543325"/>
          </a:xfrm>
          <a:prstGeom prst="rect">
            <a:avLst/>
          </a:prstGeom>
        </p:spPr>
      </p:pic>
    </p:spTree>
    <p:extLst>
      <p:ext uri="{BB962C8B-B14F-4D97-AF65-F5344CB8AC3E}">
        <p14:creationId xmlns:p14="http://schemas.microsoft.com/office/powerpoint/2010/main" val="3800839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ID"/>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086433"/>
            <a:chOff x="0" y="0"/>
            <a:chExt cx="11564591" cy="4115244"/>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6"/>
              <a:ext cx="11564591" cy="1817078"/>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2060"/>
              </a:solidFill>
              <a:ln>
                <a:solidFill>
                  <a:srgbClr val="002060"/>
                </a:solidFill>
              </a:ln>
            </p:spPr>
            <p:txBody>
              <a:bodyPr/>
              <a:lstStyle/>
              <a:p>
                <a:endParaRPr lang="en-ID"/>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2060"/>
              </a:solidFill>
            </p:spPr>
            <p:txBody>
              <a:bodyPr/>
              <a:lstStyle/>
              <a:p>
                <a:endParaRPr lang="en-ID"/>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2060"/>
              </a:solidFill>
              <a:ln>
                <a:solidFill>
                  <a:srgbClr val="002060"/>
                </a:solidFill>
              </a:ln>
            </p:spPr>
            <p:txBody>
              <a:bodyPr/>
              <a:lstStyle/>
              <a:p>
                <a:endParaRPr lang="en-ID"/>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ID"/>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51E6B682-7A4E-C3DF-23CD-47DCA20DB5B7}"/>
              </a:ext>
            </a:extLst>
          </p:cNvPr>
          <p:cNvSpPr txBox="1"/>
          <p:nvPr/>
        </p:nvSpPr>
        <p:spPr>
          <a:xfrm>
            <a:off x="8766954" y="4361036"/>
            <a:ext cx="6971771" cy="966803"/>
          </a:xfrm>
          <a:prstGeom prst="rect">
            <a:avLst/>
          </a:prstGeom>
          <a:noFill/>
        </p:spPr>
        <p:txBody>
          <a:bodyPr wrap="square" rtlCol="0">
            <a:spAutoFit/>
          </a:bodyPr>
          <a:lstStyle/>
          <a:p>
            <a:pPr algn="just">
              <a:lnSpc>
                <a:spcPct val="107000"/>
              </a:lnSpc>
              <a:spcAft>
                <a:spcPts val="800"/>
              </a:spcAft>
            </a:pPr>
            <a:r>
              <a:rPr lang="en-US" dirty="0"/>
              <a:t>This dataset contains </a:t>
            </a:r>
            <a:r>
              <a:rPr lang="en-US" b="1" dirty="0"/>
              <a:t>4 years</a:t>
            </a:r>
            <a:r>
              <a:rPr lang="en-US" dirty="0"/>
              <a:t> of transaction data from a </a:t>
            </a:r>
            <a:r>
              <a:rPr lang="en-US" b="1" dirty="0"/>
              <a:t>global superstore</a:t>
            </a:r>
            <a:r>
              <a:rPr lang="en-US" dirty="0"/>
              <a:t>. It includes various details such as product categories, customer segments, shipping locations, total sales, and others.</a:t>
            </a:r>
            <a:endParaRPr lang="en-ID" sz="18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D3B4D184-CA45-99AB-4ED3-0412577C6C57}"/>
              </a:ext>
            </a:extLst>
          </p:cNvPr>
          <p:cNvSpPr txBox="1"/>
          <p:nvPr/>
        </p:nvSpPr>
        <p:spPr>
          <a:xfrm>
            <a:off x="8312405" y="7539261"/>
            <a:ext cx="153324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Source Data</a:t>
            </a:r>
            <a:endParaRPr lang="en-ID" sz="2000" b="1"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3EEF7509-99B1-CDA2-D176-39384FF6D0EC}"/>
              </a:ext>
            </a:extLst>
          </p:cNvPr>
          <p:cNvSpPr txBox="1"/>
          <p:nvPr/>
        </p:nvSpPr>
        <p:spPr>
          <a:xfrm>
            <a:off x="9963026" y="7429500"/>
            <a:ext cx="697177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https://www.kaggle.com/datasets/rohitsahoo/sales-forecasting/data</a:t>
            </a:r>
            <a:endParaRPr lang="en-ID" sz="2000" b="1"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E04F0BA0-153E-5850-A2F4-F3EBD0B495DC}"/>
              </a:ext>
            </a:extLst>
          </p:cNvPr>
          <p:cNvSpPr txBox="1"/>
          <p:nvPr/>
        </p:nvSpPr>
        <p:spPr>
          <a:xfrm>
            <a:off x="8312405" y="6777261"/>
            <a:ext cx="1533247"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Code</a:t>
            </a:r>
            <a:endParaRPr lang="en-ID" sz="2000" b="1"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D5959C6E-DC7D-97C1-84B6-0B927112327B}"/>
              </a:ext>
            </a:extLst>
          </p:cNvPr>
          <p:cNvSpPr txBox="1"/>
          <p:nvPr/>
        </p:nvSpPr>
        <p:spPr>
          <a:xfrm>
            <a:off x="9963026" y="6667500"/>
            <a:ext cx="6971770"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https://github.com/BenAdrian/Project-Portfolio/tree/main/Superstore_Analyst</a:t>
            </a:r>
            <a:endParaRPr lang="en-ID"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a:extLst>
            <a:ext uri="{FF2B5EF4-FFF2-40B4-BE49-F238E27FC236}">
              <a16:creationId xmlns:a16="http://schemas.microsoft.com/office/drawing/2014/main" id="{AAB4C2CD-7EB2-5848-7A7B-2F14915F8F75}"/>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1763BCA-6EEE-F108-6BFC-AE7470D5CFEB}"/>
              </a:ext>
            </a:extLst>
          </p:cNvPr>
          <p:cNvGrpSpPr/>
          <p:nvPr/>
        </p:nvGrpSpPr>
        <p:grpSpPr>
          <a:xfrm>
            <a:off x="517113" y="584601"/>
            <a:ext cx="17253775" cy="9117799"/>
            <a:chOff x="0" y="0"/>
            <a:chExt cx="23005033" cy="12157065"/>
          </a:xfrm>
        </p:grpSpPr>
        <p:pic>
          <p:nvPicPr>
            <p:cNvPr id="3" name="Picture 3">
              <a:extLst>
                <a:ext uri="{FF2B5EF4-FFF2-40B4-BE49-F238E27FC236}">
                  <a16:creationId xmlns:a16="http://schemas.microsoft.com/office/drawing/2014/main" id="{73ED1040-C84C-0A2E-DAD7-4848BF3092B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3B5F6D90-52BA-152D-987F-06A4535C66D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a:extLst>
                <a:ext uri="{FF2B5EF4-FFF2-40B4-BE49-F238E27FC236}">
                  <a16:creationId xmlns:a16="http://schemas.microsoft.com/office/drawing/2014/main" id="{2ADFEB79-5A47-2A07-FA96-26B3BE5DCEE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a:extLst>
                <a:ext uri="{FF2B5EF4-FFF2-40B4-BE49-F238E27FC236}">
                  <a16:creationId xmlns:a16="http://schemas.microsoft.com/office/drawing/2014/main" id="{4B2CB442-DD88-0FEE-C746-EEC7AB05489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a:extLst>
                <a:ext uri="{FF2B5EF4-FFF2-40B4-BE49-F238E27FC236}">
                  <a16:creationId xmlns:a16="http://schemas.microsoft.com/office/drawing/2014/main" id="{C363547E-1D86-F899-A737-39B5617E9DD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a:extLst>
                <a:ext uri="{FF2B5EF4-FFF2-40B4-BE49-F238E27FC236}">
                  <a16:creationId xmlns:a16="http://schemas.microsoft.com/office/drawing/2014/main" id="{88C4C2B8-E9DF-9A07-C208-818E012852F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a:extLst>
                <a:ext uri="{FF2B5EF4-FFF2-40B4-BE49-F238E27FC236}">
                  <a16:creationId xmlns:a16="http://schemas.microsoft.com/office/drawing/2014/main" id="{9518C43B-9FE2-0784-75DE-4F76347D5D6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a:extLst>
                <a:ext uri="{FF2B5EF4-FFF2-40B4-BE49-F238E27FC236}">
                  <a16:creationId xmlns:a16="http://schemas.microsoft.com/office/drawing/2014/main" id="{B8C4EE4C-4E0C-E9A5-0E14-5F02B0F02DB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a:extLst>
                <a:ext uri="{FF2B5EF4-FFF2-40B4-BE49-F238E27FC236}">
                  <a16:creationId xmlns:a16="http://schemas.microsoft.com/office/drawing/2014/main" id="{52E6052C-92E5-45CC-A0C1-3265A7C0F93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a:extLst>
                <a:ext uri="{FF2B5EF4-FFF2-40B4-BE49-F238E27FC236}">
                  <a16:creationId xmlns:a16="http://schemas.microsoft.com/office/drawing/2014/main" id="{01E6971B-821C-57AC-2BFC-BC23597CDA7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a:extLst>
                <a:ext uri="{FF2B5EF4-FFF2-40B4-BE49-F238E27FC236}">
                  <a16:creationId xmlns:a16="http://schemas.microsoft.com/office/drawing/2014/main" id="{79BC24F7-97D0-8995-9BC1-2C3892D739F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a:extLst>
                <a:ext uri="{FF2B5EF4-FFF2-40B4-BE49-F238E27FC236}">
                  <a16:creationId xmlns:a16="http://schemas.microsoft.com/office/drawing/2014/main" id="{74E377E5-4BA1-CF1D-379E-B6FC6E91452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a:extLst>
                <a:ext uri="{FF2B5EF4-FFF2-40B4-BE49-F238E27FC236}">
                  <a16:creationId xmlns:a16="http://schemas.microsoft.com/office/drawing/2014/main" id="{E7C8C0E5-9ACA-7CC4-141D-29AD204AE2F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a:extLst>
                <a:ext uri="{FF2B5EF4-FFF2-40B4-BE49-F238E27FC236}">
                  <a16:creationId xmlns:a16="http://schemas.microsoft.com/office/drawing/2014/main" id="{C43999E0-C8DE-157B-EEC8-97F2D66189C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a:extLst>
                <a:ext uri="{FF2B5EF4-FFF2-40B4-BE49-F238E27FC236}">
                  <a16:creationId xmlns:a16="http://schemas.microsoft.com/office/drawing/2014/main" id="{44F31B76-9CD5-178F-7986-DFA9E717658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a:extLst>
                <a:ext uri="{FF2B5EF4-FFF2-40B4-BE49-F238E27FC236}">
                  <a16:creationId xmlns:a16="http://schemas.microsoft.com/office/drawing/2014/main" id="{D6C8E547-5368-AA93-3C61-35DC07C5319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a:extLst>
                <a:ext uri="{FF2B5EF4-FFF2-40B4-BE49-F238E27FC236}">
                  <a16:creationId xmlns:a16="http://schemas.microsoft.com/office/drawing/2014/main" id="{3BCF68BC-2A27-888E-FD21-99AE6553AA4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D4D57418-E054-86A7-12C0-050FA8B90A6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a:extLst>
                <a:ext uri="{FF2B5EF4-FFF2-40B4-BE49-F238E27FC236}">
                  <a16:creationId xmlns:a16="http://schemas.microsoft.com/office/drawing/2014/main" id="{ED9E5C97-5027-560A-F528-17FC0D0D277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a:extLst>
                <a:ext uri="{FF2B5EF4-FFF2-40B4-BE49-F238E27FC236}">
                  <a16:creationId xmlns:a16="http://schemas.microsoft.com/office/drawing/2014/main" id="{22271D0C-13EB-1D71-F4ED-D5235BBC3BB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a:extLst>
                <a:ext uri="{FF2B5EF4-FFF2-40B4-BE49-F238E27FC236}">
                  <a16:creationId xmlns:a16="http://schemas.microsoft.com/office/drawing/2014/main" id="{861782F6-8999-85F4-7AF2-44B32D95E6B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a:extLst>
                <a:ext uri="{FF2B5EF4-FFF2-40B4-BE49-F238E27FC236}">
                  <a16:creationId xmlns:a16="http://schemas.microsoft.com/office/drawing/2014/main" id="{43B38B8B-5ECA-0D71-C6DA-6FC20B65045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a:extLst>
                <a:ext uri="{FF2B5EF4-FFF2-40B4-BE49-F238E27FC236}">
                  <a16:creationId xmlns:a16="http://schemas.microsoft.com/office/drawing/2014/main" id="{A4E29168-A00A-62AD-5CF6-CAFFC0286BD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a:extLst>
                <a:ext uri="{FF2B5EF4-FFF2-40B4-BE49-F238E27FC236}">
                  <a16:creationId xmlns:a16="http://schemas.microsoft.com/office/drawing/2014/main" id="{6935028D-027A-360C-1BD6-C6329DACD12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a:extLst>
                <a:ext uri="{FF2B5EF4-FFF2-40B4-BE49-F238E27FC236}">
                  <a16:creationId xmlns:a16="http://schemas.microsoft.com/office/drawing/2014/main" id="{5DE47989-077C-8E91-0BD9-7D250A1CC4D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a:extLst>
                <a:ext uri="{FF2B5EF4-FFF2-40B4-BE49-F238E27FC236}">
                  <a16:creationId xmlns:a16="http://schemas.microsoft.com/office/drawing/2014/main" id="{11FE332F-52E5-0A53-110F-13FF1274B63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a:extLst>
                <a:ext uri="{FF2B5EF4-FFF2-40B4-BE49-F238E27FC236}">
                  <a16:creationId xmlns:a16="http://schemas.microsoft.com/office/drawing/2014/main" id="{7BFB0900-E1B5-1A87-8A70-B657640E930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a:extLst>
                <a:ext uri="{FF2B5EF4-FFF2-40B4-BE49-F238E27FC236}">
                  <a16:creationId xmlns:a16="http://schemas.microsoft.com/office/drawing/2014/main" id="{AFEB1856-8330-97FC-ED16-03AC5B8FB86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a:extLst>
              <a:ext uri="{FF2B5EF4-FFF2-40B4-BE49-F238E27FC236}">
                <a16:creationId xmlns:a16="http://schemas.microsoft.com/office/drawing/2014/main" id="{6D97B09C-FD4A-F9AE-5978-67C0C8E49F25}"/>
              </a:ext>
            </a:extLst>
          </p:cNvPr>
          <p:cNvSpPr/>
          <p:nvPr/>
        </p:nvSpPr>
        <p:spPr>
          <a:xfrm>
            <a:off x="1572936" y="1649047"/>
            <a:ext cx="12828864" cy="6275832"/>
          </a:xfrm>
          <a:prstGeom prst="rect">
            <a:avLst/>
          </a:prstGeom>
          <a:solidFill>
            <a:schemeClr val="bg1"/>
          </a:solidFill>
          <a:ln>
            <a:solidFill>
              <a:schemeClr val="bg1"/>
            </a:solidFill>
          </a:ln>
        </p:spPr>
        <p:txBody>
          <a:bodyPr/>
          <a:lstStyle/>
          <a:p>
            <a:endParaRPr lang="en-ID"/>
          </a:p>
        </p:txBody>
      </p:sp>
      <p:sp>
        <p:nvSpPr>
          <p:cNvPr id="36" name="Rectangle 35">
            <a:extLst>
              <a:ext uri="{FF2B5EF4-FFF2-40B4-BE49-F238E27FC236}">
                <a16:creationId xmlns:a16="http://schemas.microsoft.com/office/drawing/2014/main" id="{04651404-A6AF-C193-9D5B-3FE1BCC05D10}"/>
              </a:ext>
            </a:extLst>
          </p:cNvPr>
          <p:cNvSpPr/>
          <p:nvPr/>
        </p:nvSpPr>
        <p:spPr>
          <a:xfrm>
            <a:off x="1601564" y="1689035"/>
            <a:ext cx="4799236" cy="6201612"/>
          </a:xfrm>
          <a:prstGeom prst="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TextBox 37">
            <a:extLst>
              <a:ext uri="{FF2B5EF4-FFF2-40B4-BE49-F238E27FC236}">
                <a16:creationId xmlns:a16="http://schemas.microsoft.com/office/drawing/2014/main" id="{A658C414-0EA0-39F1-A9EB-5DEDC88AC146}"/>
              </a:ext>
            </a:extLst>
          </p:cNvPr>
          <p:cNvSpPr txBox="1"/>
          <p:nvPr/>
        </p:nvSpPr>
        <p:spPr>
          <a:xfrm>
            <a:off x="2878635" y="4352231"/>
            <a:ext cx="1905000" cy="615553"/>
          </a:xfrm>
          <a:prstGeom prst="rect">
            <a:avLst/>
          </a:prstGeom>
          <a:noFill/>
        </p:spPr>
        <p:txBody>
          <a:bodyPr wrap="square" rtlCol="0">
            <a:spAutoFit/>
          </a:bodyPr>
          <a:lstStyle/>
          <a:p>
            <a:r>
              <a:rPr lang="en-ID" sz="3400" dirty="0">
                <a:solidFill>
                  <a:schemeClr val="bg1"/>
                </a:solidFill>
                <a:latin typeface="Times New Roman" panose="02020603050405020304" pitchFamily="18" charset="0"/>
                <a:cs typeface="Times New Roman" panose="02020603050405020304" pitchFamily="18" charset="0"/>
              </a:rPr>
              <a:t>Objective</a:t>
            </a:r>
          </a:p>
        </p:txBody>
      </p:sp>
      <p:sp>
        <p:nvSpPr>
          <p:cNvPr id="41" name="Rectangle 40">
            <a:extLst>
              <a:ext uri="{FF2B5EF4-FFF2-40B4-BE49-F238E27FC236}">
                <a16:creationId xmlns:a16="http://schemas.microsoft.com/office/drawing/2014/main" id="{14144BA6-94E0-8B20-E461-159AE7AFD535}"/>
              </a:ext>
            </a:extLst>
          </p:cNvPr>
          <p:cNvSpPr/>
          <p:nvPr/>
        </p:nvSpPr>
        <p:spPr>
          <a:xfrm>
            <a:off x="6429428" y="2182524"/>
            <a:ext cx="7972372" cy="1628770"/>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40" name="Graphic 39" descr="Pin outline">
            <a:extLst>
              <a:ext uri="{FF2B5EF4-FFF2-40B4-BE49-F238E27FC236}">
                <a16:creationId xmlns:a16="http://schemas.microsoft.com/office/drawing/2014/main" id="{6E60D42B-4160-7795-B9A9-06EE9DDF8A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39111" y="2200646"/>
            <a:ext cx="437276" cy="437276"/>
          </a:xfrm>
          <a:prstGeom prst="rect">
            <a:avLst/>
          </a:prstGeom>
        </p:spPr>
      </p:pic>
      <p:sp>
        <p:nvSpPr>
          <p:cNvPr id="34" name="TextBox 33">
            <a:extLst>
              <a:ext uri="{FF2B5EF4-FFF2-40B4-BE49-F238E27FC236}">
                <a16:creationId xmlns:a16="http://schemas.microsoft.com/office/drawing/2014/main" id="{DB38CE7F-4A37-6643-4BFD-87D0A486DB3C}"/>
              </a:ext>
            </a:extLst>
          </p:cNvPr>
          <p:cNvSpPr txBox="1"/>
          <p:nvPr/>
        </p:nvSpPr>
        <p:spPr>
          <a:xfrm>
            <a:off x="6990701" y="2251765"/>
            <a:ext cx="7411099" cy="1559529"/>
          </a:xfrm>
          <a:prstGeom prst="rect">
            <a:avLst/>
          </a:prstGeom>
          <a:noFill/>
        </p:spPr>
        <p:txBody>
          <a:bodyPr wrap="square" rtlCol="0">
            <a:spAutoFit/>
          </a:bodyPr>
          <a:lstStyle/>
          <a:p>
            <a:pPr algn="just">
              <a:lnSpc>
                <a:spcPct val="107000"/>
              </a:lnSpc>
              <a:spcAft>
                <a:spcPts val="800"/>
              </a:spcAft>
            </a:pPr>
            <a:r>
              <a:rPr lang="en-US" dirty="0">
                <a:solidFill>
                  <a:schemeClr val="bg1"/>
                </a:solidFill>
                <a:latin typeface="Times New Roman" panose="02020603050405020304" pitchFamily="18" charset="0"/>
                <a:cs typeface="Times New Roman" panose="02020603050405020304" pitchFamily="18" charset="0"/>
              </a:rPr>
              <a:t>This analysis focuses on </a:t>
            </a:r>
            <a:r>
              <a:rPr lang="en-US" b="1" dirty="0">
                <a:solidFill>
                  <a:schemeClr val="bg1"/>
                </a:solidFill>
                <a:latin typeface="Times New Roman" panose="02020603050405020304" pitchFamily="18" charset="0"/>
                <a:cs typeface="Times New Roman" panose="02020603050405020304" pitchFamily="18" charset="0"/>
              </a:rPr>
              <a:t>Exploratory Data Analysis (EDA)</a:t>
            </a:r>
            <a:r>
              <a:rPr lang="en-US" dirty="0">
                <a:solidFill>
                  <a:schemeClr val="bg1"/>
                </a:solidFill>
                <a:latin typeface="Times New Roman" panose="02020603050405020304" pitchFamily="18" charset="0"/>
                <a:cs typeface="Times New Roman" panose="02020603050405020304" pitchFamily="18" charset="0"/>
              </a:rPr>
              <a:t> to understand sales patterns based on </a:t>
            </a:r>
            <a:r>
              <a:rPr lang="en-US" b="1" dirty="0">
                <a:solidFill>
                  <a:schemeClr val="bg1"/>
                </a:solidFill>
                <a:latin typeface="Times New Roman" panose="02020603050405020304" pitchFamily="18" charset="0"/>
                <a:cs typeface="Times New Roman" panose="02020603050405020304" pitchFamily="18" charset="0"/>
              </a:rPr>
              <a:t>product categories</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customer segments</a:t>
            </a:r>
            <a:r>
              <a:rPr lang="en-US" dirty="0">
                <a:solidFill>
                  <a:schemeClr val="bg1"/>
                </a:solidFill>
                <a:latin typeface="Times New Roman" panose="02020603050405020304" pitchFamily="18" charset="0"/>
                <a:cs typeface="Times New Roman" panose="02020603050405020304" pitchFamily="18" charset="0"/>
              </a:rPr>
              <a:t>. The study does not include sales prediction but aims to identify </a:t>
            </a:r>
            <a:r>
              <a:rPr lang="en-US" b="1" dirty="0">
                <a:solidFill>
                  <a:schemeClr val="bg1"/>
                </a:solidFill>
                <a:latin typeface="Times New Roman" panose="02020603050405020304" pitchFamily="18" charset="0"/>
                <a:cs typeface="Times New Roman" panose="02020603050405020304" pitchFamily="18" charset="0"/>
              </a:rPr>
              <a:t>business trends</a:t>
            </a:r>
            <a:r>
              <a:rPr lang="en-US" dirty="0">
                <a:solidFill>
                  <a:schemeClr val="bg1"/>
                </a:solidFill>
                <a:latin typeface="Times New Roman" panose="02020603050405020304" pitchFamily="18" charset="0"/>
                <a:cs typeface="Times New Roman" panose="02020603050405020304" pitchFamily="18" charset="0"/>
              </a:rPr>
              <a:t>, </a:t>
            </a:r>
            <a:r>
              <a:rPr lang="en-US" b="1" dirty="0">
                <a:solidFill>
                  <a:schemeClr val="bg1"/>
                </a:solidFill>
                <a:latin typeface="Times New Roman" panose="02020603050405020304" pitchFamily="18" charset="0"/>
                <a:cs typeface="Times New Roman" panose="02020603050405020304" pitchFamily="18" charset="0"/>
              </a:rPr>
              <a:t>customer segment contributions to total GMV</a:t>
            </a:r>
            <a:r>
              <a:rPr lang="en-US" dirty="0">
                <a:solidFill>
                  <a:schemeClr val="bg1"/>
                </a:solidFill>
                <a:latin typeface="Times New Roman" panose="02020603050405020304" pitchFamily="18" charset="0"/>
                <a:cs typeface="Times New Roman" panose="02020603050405020304" pitchFamily="18" charset="0"/>
              </a:rPr>
              <a:t>, and </a:t>
            </a:r>
            <a:r>
              <a:rPr lang="en-US" b="1" dirty="0">
                <a:solidFill>
                  <a:schemeClr val="bg1"/>
                </a:solidFill>
                <a:latin typeface="Times New Roman" panose="02020603050405020304" pitchFamily="18" charset="0"/>
                <a:cs typeface="Times New Roman" panose="02020603050405020304" pitchFamily="18" charset="0"/>
              </a:rPr>
              <a:t>potential marketing strategies</a:t>
            </a:r>
            <a:r>
              <a:rPr lang="en-US" dirty="0">
                <a:solidFill>
                  <a:schemeClr val="bg1"/>
                </a:solidFill>
                <a:latin typeface="Times New Roman" panose="02020603050405020304" pitchFamily="18" charset="0"/>
                <a:cs typeface="Times New Roman" panose="02020603050405020304" pitchFamily="18" charset="0"/>
              </a:rPr>
              <a:t> that can be applied.</a:t>
            </a:r>
            <a:endParaRPr lang="en-ID"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2" name="Rectangle 31">
            <a:extLst>
              <a:ext uri="{FF2B5EF4-FFF2-40B4-BE49-F238E27FC236}">
                <a16:creationId xmlns:a16="http://schemas.microsoft.com/office/drawing/2014/main" id="{95838F17-69D4-2ECD-C6AE-113F4EE03190}"/>
              </a:ext>
            </a:extLst>
          </p:cNvPr>
          <p:cNvSpPr/>
          <p:nvPr/>
        </p:nvSpPr>
        <p:spPr>
          <a:xfrm>
            <a:off x="6429428" y="5392526"/>
            <a:ext cx="7972372" cy="1628770"/>
          </a:xfrm>
          <a:prstGeom prst="rect">
            <a:avLst/>
          </a:prstGeom>
          <a:solidFill>
            <a:srgbClr val="00206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3" name="TextBox 32">
            <a:extLst>
              <a:ext uri="{FF2B5EF4-FFF2-40B4-BE49-F238E27FC236}">
                <a16:creationId xmlns:a16="http://schemas.microsoft.com/office/drawing/2014/main" id="{15EC54F7-A81C-5F18-D075-3D0E4DE89FC9}"/>
              </a:ext>
            </a:extLst>
          </p:cNvPr>
          <p:cNvSpPr txBox="1"/>
          <p:nvPr/>
        </p:nvSpPr>
        <p:spPr>
          <a:xfrm>
            <a:off x="6710064" y="5461767"/>
            <a:ext cx="7411099" cy="1565621"/>
          </a:xfrm>
          <a:prstGeom prst="rect">
            <a:avLst/>
          </a:prstGeom>
          <a:noFill/>
        </p:spPr>
        <p:txBody>
          <a:bodyPr wrap="square" rtlCol="0">
            <a:spAutoFit/>
          </a:bodyPr>
          <a:lstStyle/>
          <a:p>
            <a:pPr algn="just">
              <a:lnSpc>
                <a:spcPct val="107000"/>
              </a:lnSpc>
              <a:spcAft>
                <a:spcPts val="800"/>
              </a:spcAft>
            </a:pPr>
            <a:r>
              <a:rPr lang="en-US" dirty="0">
                <a:solidFill>
                  <a:schemeClr val="bg1"/>
                </a:solidFill>
                <a:latin typeface="Times New Roman" panose="02020603050405020304" pitchFamily="18" charset="0"/>
                <a:cs typeface="Times New Roman" panose="02020603050405020304" pitchFamily="18" charset="0"/>
              </a:rPr>
              <a:t>Tools:</a:t>
            </a:r>
          </a:p>
          <a:p>
            <a:pPr marL="285750" indent="-285750" algn="just">
              <a:lnSpc>
                <a:spcPct val="107000"/>
              </a:lnSpc>
              <a:spcAft>
                <a:spcPts val="800"/>
              </a:spcAft>
              <a:buFont typeface="Arial" panose="020B0604020202020204" pitchFamily="34" charset="0"/>
              <a:buChar char="•"/>
            </a:pPr>
            <a:r>
              <a:rPr lang="en-US"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Python</a:t>
            </a:r>
          </a:p>
          <a:p>
            <a:pPr marL="285750" indent="-285750" algn="just">
              <a:lnSpc>
                <a:spcPct val="107000"/>
              </a:lnSpc>
              <a:spcAft>
                <a:spcPts val="800"/>
              </a:spcAft>
              <a:buFont typeface="Arial" panose="020B0604020202020204" pitchFamily="34" charset="0"/>
              <a:buChar char="•"/>
            </a:pPr>
            <a:r>
              <a:rPr lang="en-US" kern="100" dirty="0">
                <a:solidFill>
                  <a:schemeClr val="bg1"/>
                </a:solidFill>
                <a:latin typeface="Times New Roman" panose="02020603050405020304" pitchFamily="18" charset="0"/>
                <a:ea typeface="Aptos" panose="020B0004020202020204" pitchFamily="34" charset="0"/>
                <a:cs typeface="Times New Roman" panose="02020603050405020304" pitchFamily="18" charset="0"/>
              </a:rPr>
              <a:t>Pandas</a:t>
            </a:r>
          </a:p>
          <a:p>
            <a:pPr marL="285750" indent="-285750" algn="just">
              <a:lnSpc>
                <a:spcPct val="107000"/>
              </a:lnSpc>
              <a:spcAft>
                <a:spcPts val="800"/>
              </a:spcAft>
              <a:buFont typeface="Arial" panose="020B0604020202020204" pitchFamily="34" charset="0"/>
              <a:buChar char="•"/>
            </a:pPr>
            <a:r>
              <a:rPr lang="en-US"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Matplotlib</a:t>
            </a:r>
            <a:endParaRPr lang="en-ID" kern="100" dirty="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35" name="TextBox 34">
            <a:extLst>
              <a:ext uri="{FF2B5EF4-FFF2-40B4-BE49-F238E27FC236}">
                <a16:creationId xmlns:a16="http://schemas.microsoft.com/office/drawing/2014/main" id="{95FB075C-9B29-B995-4098-839DC79F1001}"/>
              </a:ext>
            </a:extLst>
          </p:cNvPr>
          <p:cNvSpPr txBox="1"/>
          <p:nvPr/>
        </p:nvSpPr>
        <p:spPr>
          <a:xfrm>
            <a:off x="10515600" y="5861566"/>
            <a:ext cx="2667000" cy="369332"/>
          </a:xfrm>
          <a:prstGeom prst="rect">
            <a:avLst/>
          </a:prstGeom>
          <a:noFill/>
        </p:spPr>
        <p:txBody>
          <a:bodyPr wrap="square" rtlCol="0">
            <a:spAutoFit/>
          </a:bodyPr>
          <a:lstStyle/>
          <a:p>
            <a:pPr marL="285750" indent="-285750">
              <a:buFont typeface="Arial" panose="020B0604020202020204" pitchFamily="34" charset="0"/>
              <a:buChar char="•"/>
            </a:pPr>
            <a:r>
              <a:rPr lang="en-ID" dirty="0">
                <a:solidFill>
                  <a:schemeClr val="bg1"/>
                </a:solidFill>
                <a:latin typeface="Times New Roman" panose="02020603050405020304" pitchFamily="18" charset="0"/>
                <a:cs typeface="Times New Roman" panose="02020603050405020304" pitchFamily="18" charset="0"/>
              </a:rPr>
              <a:t>Seaborn</a:t>
            </a:r>
          </a:p>
        </p:txBody>
      </p:sp>
    </p:spTree>
    <p:extLst>
      <p:ext uri="{BB962C8B-B14F-4D97-AF65-F5344CB8AC3E}">
        <p14:creationId xmlns:p14="http://schemas.microsoft.com/office/powerpoint/2010/main" val="3804786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ID"/>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0FC2C206-F93D-F8C6-06C6-0B4F549416AD}"/>
              </a:ext>
            </a:extLst>
          </p:cNvPr>
          <p:cNvSpPr txBox="1"/>
          <p:nvPr/>
        </p:nvSpPr>
        <p:spPr>
          <a:xfrm>
            <a:off x="3758354" y="1587856"/>
            <a:ext cx="3200400" cy="523220"/>
          </a:xfrm>
          <a:prstGeom prst="rect">
            <a:avLst/>
          </a:prstGeom>
          <a:noFill/>
        </p:spPr>
        <p:txBody>
          <a:bodyPr wrap="square" rtlCol="0">
            <a:spAutoFit/>
          </a:bodyPr>
          <a:lstStyle/>
          <a:p>
            <a:r>
              <a:rPr lang="en-ID" sz="2800" dirty="0">
                <a:solidFill>
                  <a:schemeClr val="bg1"/>
                </a:solidFill>
                <a:latin typeface="Times New Roman" panose="02020603050405020304" pitchFamily="18" charset="0"/>
                <a:cs typeface="Times New Roman" panose="02020603050405020304" pitchFamily="18" charset="0"/>
              </a:rPr>
              <a:t>Data Understanding</a:t>
            </a:r>
          </a:p>
        </p:txBody>
      </p:sp>
      <p:sp>
        <p:nvSpPr>
          <p:cNvPr id="40" name="TextBox 39">
            <a:extLst>
              <a:ext uri="{FF2B5EF4-FFF2-40B4-BE49-F238E27FC236}">
                <a16:creationId xmlns:a16="http://schemas.microsoft.com/office/drawing/2014/main" id="{90D407BC-FC8F-77BF-3BA3-DE5F56ABF6EC}"/>
              </a:ext>
            </a:extLst>
          </p:cNvPr>
          <p:cNvSpPr txBox="1"/>
          <p:nvPr/>
        </p:nvSpPr>
        <p:spPr>
          <a:xfrm>
            <a:off x="5662385" y="3135846"/>
            <a:ext cx="3200400" cy="523220"/>
          </a:xfrm>
          <a:prstGeom prst="rect">
            <a:avLst/>
          </a:prstGeom>
          <a:noFill/>
        </p:spPr>
        <p:txBody>
          <a:bodyPr wrap="square" rtlCol="0">
            <a:spAutoFit/>
          </a:bodyPr>
          <a:lstStyle/>
          <a:p>
            <a:r>
              <a:rPr lang="en-ID" sz="2800" dirty="0">
                <a:solidFill>
                  <a:schemeClr val="bg1"/>
                </a:solidFill>
                <a:latin typeface="Times New Roman" panose="02020603050405020304" pitchFamily="18" charset="0"/>
                <a:cs typeface="Times New Roman" panose="02020603050405020304" pitchFamily="18" charset="0"/>
              </a:rPr>
              <a:t>Data Cleaning</a:t>
            </a:r>
          </a:p>
        </p:txBody>
      </p:sp>
      <p:sp>
        <p:nvSpPr>
          <p:cNvPr id="41" name="TextBox 40">
            <a:extLst>
              <a:ext uri="{FF2B5EF4-FFF2-40B4-BE49-F238E27FC236}">
                <a16:creationId xmlns:a16="http://schemas.microsoft.com/office/drawing/2014/main" id="{0BF22357-9DBB-543B-C270-7B944B2FA30D}"/>
              </a:ext>
            </a:extLst>
          </p:cNvPr>
          <p:cNvSpPr txBox="1"/>
          <p:nvPr/>
        </p:nvSpPr>
        <p:spPr>
          <a:xfrm>
            <a:off x="7461365" y="4662630"/>
            <a:ext cx="3200400" cy="523220"/>
          </a:xfrm>
          <a:prstGeom prst="rect">
            <a:avLst/>
          </a:prstGeom>
          <a:noFill/>
        </p:spPr>
        <p:txBody>
          <a:bodyPr wrap="square" rtlCol="0">
            <a:spAutoFit/>
          </a:bodyPr>
          <a:lstStyle/>
          <a:p>
            <a:r>
              <a:rPr lang="en-ID" sz="2800" dirty="0">
                <a:solidFill>
                  <a:schemeClr val="bg1"/>
                </a:solidFill>
                <a:latin typeface="Times New Roman" panose="02020603050405020304" pitchFamily="18" charset="0"/>
                <a:cs typeface="Times New Roman" panose="02020603050405020304" pitchFamily="18" charset="0"/>
              </a:rPr>
              <a:t>Data Analysis</a:t>
            </a:r>
          </a:p>
        </p:txBody>
      </p:sp>
      <p:sp>
        <p:nvSpPr>
          <p:cNvPr id="42" name="TextBox 41">
            <a:extLst>
              <a:ext uri="{FF2B5EF4-FFF2-40B4-BE49-F238E27FC236}">
                <a16:creationId xmlns:a16="http://schemas.microsoft.com/office/drawing/2014/main" id="{DCCBADCF-E7D5-48C3-5907-1B80D0CDB73F}"/>
              </a:ext>
            </a:extLst>
          </p:cNvPr>
          <p:cNvSpPr txBox="1"/>
          <p:nvPr/>
        </p:nvSpPr>
        <p:spPr>
          <a:xfrm>
            <a:off x="9294198" y="6328604"/>
            <a:ext cx="3200400" cy="523220"/>
          </a:xfrm>
          <a:prstGeom prst="rect">
            <a:avLst/>
          </a:prstGeom>
          <a:noFill/>
        </p:spPr>
        <p:txBody>
          <a:bodyPr wrap="square" rtlCol="0">
            <a:spAutoFit/>
          </a:bodyPr>
          <a:lstStyle/>
          <a:p>
            <a:r>
              <a:rPr lang="en-ID" sz="2800" dirty="0">
                <a:solidFill>
                  <a:schemeClr val="bg1"/>
                </a:solidFill>
                <a:latin typeface="Times New Roman" panose="02020603050405020304" pitchFamily="18" charset="0"/>
                <a:cs typeface="Times New Roman" panose="02020603050405020304" pitchFamily="18" charset="0"/>
              </a:rPr>
              <a:t>Data Visualization</a:t>
            </a:r>
          </a:p>
        </p:txBody>
      </p:sp>
      <p:sp>
        <p:nvSpPr>
          <p:cNvPr id="43" name="TextBox 42">
            <a:extLst>
              <a:ext uri="{FF2B5EF4-FFF2-40B4-BE49-F238E27FC236}">
                <a16:creationId xmlns:a16="http://schemas.microsoft.com/office/drawing/2014/main" id="{7B1AE75E-FB28-BAFF-E198-984D28A1FD02}"/>
              </a:ext>
            </a:extLst>
          </p:cNvPr>
          <p:cNvSpPr txBox="1"/>
          <p:nvPr/>
        </p:nvSpPr>
        <p:spPr>
          <a:xfrm>
            <a:off x="11191384" y="7828620"/>
            <a:ext cx="3200400" cy="523220"/>
          </a:xfrm>
          <a:prstGeom prst="rect">
            <a:avLst/>
          </a:prstGeom>
          <a:noFill/>
        </p:spPr>
        <p:txBody>
          <a:bodyPr wrap="square" rtlCol="0">
            <a:spAutoFit/>
          </a:bodyPr>
          <a:lstStyle/>
          <a:p>
            <a:r>
              <a:rPr lang="en-ID" sz="2800" dirty="0">
                <a:solidFill>
                  <a:schemeClr val="bg1"/>
                </a:solidFill>
                <a:latin typeface="Times New Roman" panose="02020603050405020304" pitchFamily="18" charset="0"/>
                <a:cs typeface="Times New Roman" panose="02020603050405020304" pitchFamily="18" charset="0"/>
              </a:rPr>
              <a:t>Uncover Insight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526B1-B3E4-A8C6-9B3E-F3F896D9A35D}"/>
            </a:ext>
          </a:extLst>
        </p:cNvPr>
        <p:cNvGrpSpPr/>
        <p:nvPr/>
      </p:nvGrpSpPr>
      <p:grpSpPr>
        <a:xfrm>
          <a:off x="0" y="0"/>
          <a:ext cx="0" cy="0"/>
          <a:chOff x="0" y="0"/>
          <a:chExt cx="0" cy="0"/>
        </a:xfrm>
      </p:grpSpPr>
      <p:sp>
        <p:nvSpPr>
          <p:cNvPr id="76" name="Rectangle: Rounded Corners 75">
            <a:extLst>
              <a:ext uri="{FF2B5EF4-FFF2-40B4-BE49-F238E27FC236}">
                <a16:creationId xmlns:a16="http://schemas.microsoft.com/office/drawing/2014/main" id="{28E09C2C-8D3B-BC33-BD22-60FE7F998B67}"/>
              </a:ext>
            </a:extLst>
          </p:cNvPr>
          <p:cNvSpPr/>
          <p:nvPr/>
        </p:nvSpPr>
        <p:spPr>
          <a:xfrm>
            <a:off x="8791398" y="3522016"/>
            <a:ext cx="2721710" cy="120399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D" dirty="0"/>
          </a:p>
        </p:txBody>
      </p:sp>
      <p:sp>
        <p:nvSpPr>
          <p:cNvPr id="75" name="Rectangle: Rounded Corners 74">
            <a:extLst>
              <a:ext uri="{FF2B5EF4-FFF2-40B4-BE49-F238E27FC236}">
                <a16:creationId xmlns:a16="http://schemas.microsoft.com/office/drawing/2014/main" id="{53CA99F9-E33E-0D72-A1BD-64564B4EDC82}"/>
              </a:ext>
            </a:extLst>
          </p:cNvPr>
          <p:cNvSpPr/>
          <p:nvPr/>
        </p:nvSpPr>
        <p:spPr>
          <a:xfrm>
            <a:off x="5217144" y="6781462"/>
            <a:ext cx="2743200" cy="808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D" dirty="0"/>
          </a:p>
        </p:txBody>
      </p:sp>
      <p:sp>
        <p:nvSpPr>
          <p:cNvPr id="72" name="Rectangle: Rounded Corners 71">
            <a:extLst>
              <a:ext uri="{FF2B5EF4-FFF2-40B4-BE49-F238E27FC236}">
                <a16:creationId xmlns:a16="http://schemas.microsoft.com/office/drawing/2014/main" id="{CE3CC19D-5954-2024-68AA-0432C93B80DF}"/>
              </a:ext>
            </a:extLst>
          </p:cNvPr>
          <p:cNvSpPr/>
          <p:nvPr/>
        </p:nvSpPr>
        <p:spPr>
          <a:xfrm>
            <a:off x="1553319" y="6779016"/>
            <a:ext cx="2743200" cy="808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D" dirty="0"/>
          </a:p>
        </p:txBody>
      </p:sp>
      <p:sp>
        <p:nvSpPr>
          <p:cNvPr id="71" name="Rectangle: Rounded Corners 70">
            <a:extLst>
              <a:ext uri="{FF2B5EF4-FFF2-40B4-BE49-F238E27FC236}">
                <a16:creationId xmlns:a16="http://schemas.microsoft.com/office/drawing/2014/main" id="{0A028E76-3874-C4EB-ED24-B80BD1C8B7AE}"/>
              </a:ext>
            </a:extLst>
          </p:cNvPr>
          <p:cNvSpPr/>
          <p:nvPr/>
        </p:nvSpPr>
        <p:spPr>
          <a:xfrm>
            <a:off x="14933807" y="3924619"/>
            <a:ext cx="1437127" cy="22412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
        <p:nvSpPr>
          <p:cNvPr id="67" name="Rectangle: Rounded Corners 66">
            <a:extLst>
              <a:ext uri="{FF2B5EF4-FFF2-40B4-BE49-F238E27FC236}">
                <a16:creationId xmlns:a16="http://schemas.microsoft.com/office/drawing/2014/main" id="{AC8B6C2B-8E1D-2E28-28AF-9830FC98D2DC}"/>
              </a:ext>
            </a:extLst>
          </p:cNvPr>
          <p:cNvSpPr/>
          <p:nvPr/>
        </p:nvSpPr>
        <p:spPr>
          <a:xfrm>
            <a:off x="12327728" y="3417249"/>
            <a:ext cx="2168903" cy="37030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
        <p:nvSpPr>
          <p:cNvPr id="68" name="Rectangle: Rounded Corners 67">
            <a:extLst>
              <a:ext uri="{FF2B5EF4-FFF2-40B4-BE49-F238E27FC236}">
                <a16:creationId xmlns:a16="http://schemas.microsoft.com/office/drawing/2014/main" id="{5724C36A-978C-5C78-E353-45B46E89B0C5}"/>
              </a:ext>
            </a:extLst>
          </p:cNvPr>
          <p:cNvSpPr/>
          <p:nvPr/>
        </p:nvSpPr>
        <p:spPr>
          <a:xfrm>
            <a:off x="12327622" y="2256813"/>
            <a:ext cx="3979178" cy="10501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
        <p:nvSpPr>
          <p:cNvPr id="64" name="Rectangle: Rounded Corners 63">
            <a:extLst>
              <a:ext uri="{FF2B5EF4-FFF2-40B4-BE49-F238E27FC236}">
                <a16:creationId xmlns:a16="http://schemas.microsoft.com/office/drawing/2014/main" id="{F5197606-802D-A6D8-B2BF-0BDD19450D47}"/>
              </a:ext>
            </a:extLst>
          </p:cNvPr>
          <p:cNvSpPr/>
          <p:nvPr/>
        </p:nvSpPr>
        <p:spPr>
          <a:xfrm>
            <a:off x="8771558" y="2249192"/>
            <a:ext cx="2741551" cy="109841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
        <p:nvSpPr>
          <p:cNvPr id="63" name="Rectangle: Rounded Corners 62">
            <a:extLst>
              <a:ext uri="{FF2B5EF4-FFF2-40B4-BE49-F238E27FC236}">
                <a16:creationId xmlns:a16="http://schemas.microsoft.com/office/drawing/2014/main" id="{53AFF9D6-8216-E438-904C-27464782E57F}"/>
              </a:ext>
            </a:extLst>
          </p:cNvPr>
          <p:cNvSpPr/>
          <p:nvPr/>
        </p:nvSpPr>
        <p:spPr>
          <a:xfrm>
            <a:off x="5150054" y="2252833"/>
            <a:ext cx="2741551" cy="43333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
        <p:nvSpPr>
          <p:cNvPr id="60" name="Rectangle: Rounded Corners 59">
            <a:extLst>
              <a:ext uri="{FF2B5EF4-FFF2-40B4-BE49-F238E27FC236}">
                <a16:creationId xmlns:a16="http://schemas.microsoft.com/office/drawing/2014/main" id="{9C073168-CB4D-DAD5-71D3-BC16564BABB7}"/>
              </a:ext>
            </a:extLst>
          </p:cNvPr>
          <p:cNvSpPr/>
          <p:nvPr/>
        </p:nvSpPr>
        <p:spPr>
          <a:xfrm>
            <a:off x="1498366" y="2249191"/>
            <a:ext cx="2741551" cy="43333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grpSp>
        <p:nvGrpSpPr>
          <p:cNvPr id="2" name="Group 2">
            <a:extLst>
              <a:ext uri="{FF2B5EF4-FFF2-40B4-BE49-F238E27FC236}">
                <a16:creationId xmlns:a16="http://schemas.microsoft.com/office/drawing/2014/main" id="{A91995D2-42E6-874E-26BA-0D860192A622}"/>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095402F4-2084-619D-379B-E1C62F23B6B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8E1CDB7C-EAC9-FD31-412A-5FE78CCAC3D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C53B1EFA-3ABB-F0E3-B58E-7F98BB15544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99BFEE3B-BE3B-7925-EDAA-FA98A9538A0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07576F63-3A6D-51D7-30B1-CE8283EA355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9936A16C-B37C-ABE0-982A-10E2BE7B0BDD}"/>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EF1D1C52-6062-B733-8AE0-FA6EF5E03FA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68BA25FF-5776-D03A-59E4-A8092B3D0B10}"/>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69971784-A97E-63B1-CD34-7AEA49120E05}"/>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107E0B03-6BAC-E763-376F-410B89FF17D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2060"/>
              </a:solidFill>
            </p:spPr>
            <p:txBody>
              <a:bodyPr/>
              <a:lstStyle/>
              <a:p>
                <a:endParaRPr lang="en-ID"/>
              </a:p>
            </p:txBody>
          </p:sp>
        </p:grpSp>
        <p:pic>
          <p:nvPicPr>
            <p:cNvPr id="13" name="Picture 13">
              <a:extLst>
                <a:ext uri="{FF2B5EF4-FFF2-40B4-BE49-F238E27FC236}">
                  <a16:creationId xmlns:a16="http://schemas.microsoft.com/office/drawing/2014/main" id="{2BCCBF42-1726-77E8-EB38-ED222D2AD8C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53A97922-0CA3-1A6F-9A31-B331793F9E7C}"/>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49426071-ABFA-A89A-25A9-A9B40138C1F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9CF54E19-997D-8526-3387-4838D0B11BD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92740994-4BD3-652C-7B56-485C2143DEC3}"/>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AC0712BB-291C-6B8D-2B46-0355F43B353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79B23299-7234-BB82-0354-A36064CC31C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C6CE47C3-5174-BFAF-5876-5961B5C0B18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53399D1B-E9B3-1497-0D01-0A6DC3C8557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74172CEE-DEA1-4165-C819-FB13258A98D9}"/>
              </a:ext>
            </a:extLst>
          </p:cNvPr>
          <p:cNvSpPr/>
          <p:nvPr/>
        </p:nvSpPr>
        <p:spPr>
          <a:xfrm>
            <a:off x="-1121082" y="0"/>
            <a:ext cx="2386482" cy="10287000"/>
          </a:xfrm>
          <a:prstGeom prst="rect">
            <a:avLst/>
          </a:prstGeom>
          <a:solidFill>
            <a:srgbClr val="002060"/>
          </a:solidFill>
          <a:ln>
            <a:solidFill>
              <a:srgbClr val="002060"/>
            </a:solidFill>
          </a:ln>
        </p:spPr>
        <p:txBody>
          <a:bodyPr/>
          <a:lstStyle/>
          <a:p>
            <a:endParaRPr lang="en-ID"/>
          </a:p>
        </p:txBody>
      </p:sp>
      <p:grpSp>
        <p:nvGrpSpPr>
          <p:cNvPr id="23" name="Group 23">
            <a:extLst>
              <a:ext uri="{FF2B5EF4-FFF2-40B4-BE49-F238E27FC236}">
                <a16:creationId xmlns:a16="http://schemas.microsoft.com/office/drawing/2014/main" id="{363BCF78-0C56-E5B4-CED4-2A69B3D904BB}"/>
              </a:ext>
            </a:extLst>
          </p:cNvPr>
          <p:cNvGrpSpPr/>
          <p:nvPr/>
        </p:nvGrpSpPr>
        <p:grpSpPr>
          <a:xfrm>
            <a:off x="16515246" y="-1685151"/>
            <a:ext cx="3545508" cy="3370302"/>
            <a:chOff x="0" y="0"/>
            <a:chExt cx="4727344" cy="4493736"/>
          </a:xfrm>
          <a:solidFill>
            <a:srgbClr val="002060"/>
          </a:solidFill>
        </p:grpSpPr>
        <p:grpSp>
          <p:nvGrpSpPr>
            <p:cNvPr id="24" name="Group 24">
              <a:extLst>
                <a:ext uri="{FF2B5EF4-FFF2-40B4-BE49-F238E27FC236}">
                  <a16:creationId xmlns:a16="http://schemas.microsoft.com/office/drawing/2014/main" id="{853133BA-7CEC-BFA6-CC7F-416439A85697}"/>
                </a:ext>
              </a:extLst>
            </p:cNvPr>
            <p:cNvGrpSpPr>
              <a:grpSpLocks noChangeAspect="1"/>
            </p:cNvGrpSpPr>
            <p:nvPr/>
          </p:nvGrpSpPr>
          <p:grpSpPr>
            <a:xfrm>
              <a:off x="644072" y="410464"/>
              <a:ext cx="4083272" cy="4083272"/>
              <a:chOff x="0" y="0"/>
              <a:chExt cx="6350000" cy="6350000"/>
            </a:xfrm>
            <a:grpFill/>
          </p:grpSpPr>
          <p:sp>
            <p:nvSpPr>
              <p:cNvPr id="25" name="Freeform 25">
                <a:extLst>
                  <a:ext uri="{FF2B5EF4-FFF2-40B4-BE49-F238E27FC236}">
                    <a16:creationId xmlns:a16="http://schemas.microsoft.com/office/drawing/2014/main" id="{FAC932B0-981F-9ED3-690A-FE929A0F0A6C}"/>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ID"/>
              </a:p>
            </p:txBody>
          </p:sp>
        </p:grpSp>
        <p:pic>
          <p:nvPicPr>
            <p:cNvPr id="26" name="Picture 26">
              <a:extLst>
                <a:ext uri="{FF2B5EF4-FFF2-40B4-BE49-F238E27FC236}">
                  <a16:creationId xmlns:a16="http://schemas.microsoft.com/office/drawing/2014/main" id="{65903138-3003-E9C5-3C3A-F7DF16C79A9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1F67A450-17DE-8A09-9FD8-2A3CAB6A1504}"/>
              </a:ext>
            </a:extLst>
          </p:cNvPr>
          <p:cNvSpPr txBox="1"/>
          <p:nvPr/>
        </p:nvSpPr>
        <p:spPr>
          <a:xfrm>
            <a:off x="1620614" y="916231"/>
            <a:ext cx="567809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 Cleansing</a:t>
            </a:r>
            <a:endParaRPr lang="en-ID" sz="3200" dirty="0">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AF6824A4-B2C6-FAC3-47C2-4922DF92334F}"/>
              </a:ext>
            </a:extLst>
          </p:cNvPr>
          <p:cNvPicPr>
            <a:picLocks noChangeAspect="1"/>
          </p:cNvPicPr>
          <p:nvPr/>
        </p:nvPicPr>
        <p:blipFill>
          <a:blip r:embed="rId7"/>
          <a:stretch>
            <a:fillRect/>
          </a:stretch>
        </p:blipFill>
        <p:spPr>
          <a:xfrm>
            <a:off x="1895176" y="2523756"/>
            <a:ext cx="2143424" cy="3791479"/>
          </a:xfrm>
          <a:prstGeom prst="rect">
            <a:avLst/>
          </a:prstGeom>
        </p:spPr>
      </p:pic>
      <p:sp>
        <p:nvSpPr>
          <p:cNvPr id="31" name="TextBox 30">
            <a:extLst>
              <a:ext uri="{FF2B5EF4-FFF2-40B4-BE49-F238E27FC236}">
                <a16:creationId xmlns:a16="http://schemas.microsoft.com/office/drawing/2014/main" id="{FEBB4E05-E32E-4C06-EC71-1D7FFD511D18}"/>
              </a:ext>
            </a:extLst>
          </p:cNvPr>
          <p:cNvSpPr txBox="1"/>
          <p:nvPr/>
        </p:nvSpPr>
        <p:spPr>
          <a:xfrm>
            <a:off x="1763522" y="6921638"/>
            <a:ext cx="2466209" cy="523220"/>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11 missing values in the 'Postal Code' column.</a:t>
            </a:r>
            <a:endParaRPr lang="en-ID" sz="1400"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BD06846D-BEAB-4068-6C36-E09772051864}"/>
              </a:ext>
            </a:extLst>
          </p:cNvPr>
          <p:cNvSpPr/>
          <p:nvPr/>
        </p:nvSpPr>
        <p:spPr>
          <a:xfrm>
            <a:off x="1591642" y="1686190"/>
            <a:ext cx="2607034" cy="52322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3" name="TextBox 32">
            <a:extLst>
              <a:ext uri="{FF2B5EF4-FFF2-40B4-BE49-F238E27FC236}">
                <a16:creationId xmlns:a16="http://schemas.microsoft.com/office/drawing/2014/main" id="{3477847E-2595-E54D-C99B-25593CFB87B8}"/>
              </a:ext>
            </a:extLst>
          </p:cNvPr>
          <p:cNvSpPr txBox="1"/>
          <p:nvPr/>
        </p:nvSpPr>
        <p:spPr>
          <a:xfrm>
            <a:off x="1829776" y="1712223"/>
            <a:ext cx="1989758" cy="461665"/>
          </a:xfrm>
          <a:prstGeom prst="rect">
            <a:avLst/>
          </a:prstGeom>
          <a:noFill/>
        </p:spPr>
        <p:txBody>
          <a:bodyPr wrap="square" rtlCol="0">
            <a:spAutoFit/>
          </a:bodyPr>
          <a:lstStyle/>
          <a:p>
            <a:pPr algn="ctr"/>
            <a:r>
              <a:rPr lang="en-ID" sz="2400" dirty="0">
                <a:latin typeface="Times New Roman" panose="02020603050405020304" pitchFamily="18" charset="0"/>
                <a:cs typeface="Times New Roman" panose="02020603050405020304" pitchFamily="18" charset="0"/>
              </a:rPr>
              <a:t>Missing Value</a:t>
            </a:r>
          </a:p>
        </p:txBody>
      </p:sp>
      <p:sp>
        <p:nvSpPr>
          <p:cNvPr id="34" name="Arrow: Right 33">
            <a:extLst>
              <a:ext uri="{FF2B5EF4-FFF2-40B4-BE49-F238E27FC236}">
                <a16:creationId xmlns:a16="http://schemas.microsoft.com/office/drawing/2014/main" id="{34E3B59A-FE35-8F56-0C01-E2B413774D2A}"/>
              </a:ext>
            </a:extLst>
          </p:cNvPr>
          <p:cNvSpPr/>
          <p:nvPr/>
        </p:nvSpPr>
        <p:spPr>
          <a:xfrm>
            <a:off x="4369100" y="3836147"/>
            <a:ext cx="681537" cy="5847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37">
            <a:extLst>
              <a:ext uri="{FF2B5EF4-FFF2-40B4-BE49-F238E27FC236}">
                <a16:creationId xmlns:a16="http://schemas.microsoft.com/office/drawing/2014/main" id="{D22402CD-FAF1-DBDD-874A-2D801532A299}"/>
              </a:ext>
            </a:extLst>
          </p:cNvPr>
          <p:cNvSpPr/>
          <p:nvPr/>
        </p:nvSpPr>
        <p:spPr>
          <a:xfrm>
            <a:off x="5181599" y="1698741"/>
            <a:ext cx="6331509" cy="52322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9" name="TextBox 38">
            <a:extLst>
              <a:ext uri="{FF2B5EF4-FFF2-40B4-BE49-F238E27FC236}">
                <a16:creationId xmlns:a16="http://schemas.microsoft.com/office/drawing/2014/main" id="{F9DED5D5-9086-D988-3743-716BA3CB7F09}"/>
              </a:ext>
            </a:extLst>
          </p:cNvPr>
          <p:cNvSpPr txBox="1"/>
          <p:nvPr/>
        </p:nvSpPr>
        <p:spPr>
          <a:xfrm>
            <a:off x="7508133" y="1729518"/>
            <a:ext cx="1989758" cy="461665"/>
          </a:xfrm>
          <a:prstGeom prst="rect">
            <a:avLst/>
          </a:prstGeom>
          <a:noFill/>
        </p:spPr>
        <p:txBody>
          <a:bodyPr wrap="square" rtlCol="0">
            <a:spAutoFit/>
          </a:bodyPr>
          <a:lstStyle/>
          <a:p>
            <a:pPr algn="ctr"/>
            <a:r>
              <a:rPr lang="en-ID" sz="2400" dirty="0">
                <a:latin typeface="Times New Roman" panose="02020603050405020304" pitchFamily="18" charset="0"/>
                <a:cs typeface="Times New Roman" panose="02020603050405020304" pitchFamily="18" charset="0"/>
              </a:rPr>
              <a:t>Validation</a:t>
            </a:r>
          </a:p>
        </p:txBody>
      </p:sp>
      <p:pic>
        <p:nvPicPr>
          <p:cNvPr id="41" name="Picture 40">
            <a:extLst>
              <a:ext uri="{FF2B5EF4-FFF2-40B4-BE49-F238E27FC236}">
                <a16:creationId xmlns:a16="http://schemas.microsoft.com/office/drawing/2014/main" id="{5A4BFB63-BA8B-CBC1-5A20-3F5A186EC012}"/>
              </a:ext>
            </a:extLst>
          </p:cNvPr>
          <p:cNvPicPr>
            <a:picLocks noChangeAspect="1"/>
          </p:cNvPicPr>
          <p:nvPr/>
        </p:nvPicPr>
        <p:blipFill>
          <a:blip r:embed="rId8"/>
          <a:stretch>
            <a:fillRect/>
          </a:stretch>
        </p:blipFill>
        <p:spPr>
          <a:xfrm>
            <a:off x="5787844" y="2523794"/>
            <a:ext cx="1465657" cy="3791441"/>
          </a:xfrm>
          <a:prstGeom prst="rect">
            <a:avLst/>
          </a:prstGeom>
        </p:spPr>
      </p:pic>
      <p:sp>
        <p:nvSpPr>
          <p:cNvPr id="42" name="TextBox 41">
            <a:extLst>
              <a:ext uri="{FF2B5EF4-FFF2-40B4-BE49-F238E27FC236}">
                <a16:creationId xmlns:a16="http://schemas.microsoft.com/office/drawing/2014/main" id="{80233BDA-9011-1779-9701-B1080D4CF18D}"/>
              </a:ext>
            </a:extLst>
          </p:cNvPr>
          <p:cNvSpPr txBox="1"/>
          <p:nvPr/>
        </p:nvSpPr>
        <p:spPr>
          <a:xfrm>
            <a:off x="5390984" y="6819646"/>
            <a:ext cx="2466209" cy="738664"/>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missing Postal Codes are from the city of Burlington and the state of Vermont.</a:t>
            </a:r>
            <a:endParaRPr lang="en-ID" sz="1400" dirty="0">
              <a:latin typeface="Times New Roman" panose="02020603050405020304" pitchFamily="18" charset="0"/>
              <a:cs typeface="Times New Roman" panose="02020603050405020304" pitchFamily="18" charset="0"/>
            </a:endParaRPr>
          </a:p>
        </p:txBody>
      </p:sp>
      <p:pic>
        <p:nvPicPr>
          <p:cNvPr id="45" name="Picture 44">
            <a:extLst>
              <a:ext uri="{FF2B5EF4-FFF2-40B4-BE49-F238E27FC236}">
                <a16:creationId xmlns:a16="http://schemas.microsoft.com/office/drawing/2014/main" id="{CF40E23F-7194-1DB3-52AE-1B21789133EE}"/>
              </a:ext>
            </a:extLst>
          </p:cNvPr>
          <p:cNvPicPr>
            <a:picLocks noChangeAspect="1"/>
          </p:cNvPicPr>
          <p:nvPr/>
        </p:nvPicPr>
        <p:blipFill>
          <a:blip r:embed="rId9"/>
          <a:stretch>
            <a:fillRect/>
          </a:stretch>
        </p:blipFill>
        <p:spPr>
          <a:xfrm>
            <a:off x="8839200" y="2340556"/>
            <a:ext cx="2607034" cy="866896"/>
          </a:xfrm>
          <a:prstGeom prst="rect">
            <a:avLst/>
          </a:prstGeom>
        </p:spPr>
      </p:pic>
      <p:sp>
        <p:nvSpPr>
          <p:cNvPr id="48" name="TextBox 47">
            <a:extLst>
              <a:ext uri="{FF2B5EF4-FFF2-40B4-BE49-F238E27FC236}">
                <a16:creationId xmlns:a16="http://schemas.microsoft.com/office/drawing/2014/main" id="{65963A55-DB0C-6EDA-4864-EED0E81129B9}"/>
              </a:ext>
            </a:extLst>
          </p:cNvPr>
          <p:cNvSpPr txBox="1"/>
          <p:nvPr/>
        </p:nvSpPr>
        <p:spPr>
          <a:xfrm>
            <a:off x="8921527" y="3664180"/>
            <a:ext cx="2466209" cy="954107"/>
          </a:xfrm>
          <a:prstGeom prst="rect">
            <a:avLst/>
          </a:prstGeom>
          <a:noFill/>
        </p:spPr>
        <p:txBody>
          <a:bodyPr wrap="square" rtlCol="0">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Further verification confirms that Burlington, Vermont, does not have a Postal Code Available</a:t>
            </a:r>
            <a:endParaRPr lang="en-ID" sz="1400" dirty="0">
              <a:latin typeface="Times New Roman" panose="02020603050405020304" pitchFamily="18" charset="0"/>
              <a:cs typeface="Times New Roman" panose="02020603050405020304" pitchFamily="18" charset="0"/>
            </a:endParaRPr>
          </a:p>
        </p:txBody>
      </p:sp>
      <p:pic>
        <p:nvPicPr>
          <p:cNvPr id="57" name="Picture 56">
            <a:extLst>
              <a:ext uri="{FF2B5EF4-FFF2-40B4-BE49-F238E27FC236}">
                <a16:creationId xmlns:a16="http://schemas.microsoft.com/office/drawing/2014/main" id="{F1CFDB97-0FDC-666E-7FC9-E4695C416619}"/>
              </a:ext>
            </a:extLst>
          </p:cNvPr>
          <p:cNvPicPr>
            <a:picLocks noChangeAspect="1"/>
          </p:cNvPicPr>
          <p:nvPr/>
        </p:nvPicPr>
        <p:blipFill>
          <a:blip r:embed="rId10"/>
          <a:stretch>
            <a:fillRect/>
          </a:stretch>
        </p:blipFill>
        <p:spPr>
          <a:xfrm>
            <a:off x="12634296" y="3556459"/>
            <a:ext cx="1676634" cy="3343742"/>
          </a:xfrm>
          <a:prstGeom prst="rect">
            <a:avLst/>
          </a:prstGeom>
        </p:spPr>
      </p:pic>
      <p:pic>
        <p:nvPicPr>
          <p:cNvPr id="59" name="Picture 58">
            <a:extLst>
              <a:ext uri="{FF2B5EF4-FFF2-40B4-BE49-F238E27FC236}">
                <a16:creationId xmlns:a16="http://schemas.microsoft.com/office/drawing/2014/main" id="{862DE6F1-01BC-4FA8-FEB8-CED139445A08}"/>
              </a:ext>
            </a:extLst>
          </p:cNvPr>
          <p:cNvPicPr>
            <a:picLocks noChangeAspect="1"/>
          </p:cNvPicPr>
          <p:nvPr/>
        </p:nvPicPr>
        <p:blipFill>
          <a:blip r:embed="rId11"/>
          <a:stretch>
            <a:fillRect/>
          </a:stretch>
        </p:blipFill>
        <p:spPr>
          <a:xfrm>
            <a:off x="15029411" y="4059669"/>
            <a:ext cx="1245920" cy="1840129"/>
          </a:xfrm>
          <a:prstGeom prst="rect">
            <a:avLst/>
          </a:prstGeom>
        </p:spPr>
      </p:pic>
      <p:pic>
        <p:nvPicPr>
          <p:cNvPr id="62" name="Picture 61">
            <a:extLst>
              <a:ext uri="{FF2B5EF4-FFF2-40B4-BE49-F238E27FC236}">
                <a16:creationId xmlns:a16="http://schemas.microsoft.com/office/drawing/2014/main" id="{71981C95-DD56-1234-FF0E-AF3068FC929E}"/>
              </a:ext>
            </a:extLst>
          </p:cNvPr>
          <p:cNvPicPr>
            <a:picLocks noChangeAspect="1"/>
          </p:cNvPicPr>
          <p:nvPr/>
        </p:nvPicPr>
        <p:blipFill>
          <a:blip r:embed="rId12"/>
          <a:stretch>
            <a:fillRect/>
          </a:stretch>
        </p:blipFill>
        <p:spPr>
          <a:xfrm>
            <a:off x="12455319" y="2367093"/>
            <a:ext cx="3711222" cy="696972"/>
          </a:xfrm>
          <a:prstGeom prst="rect">
            <a:avLst/>
          </a:prstGeom>
        </p:spPr>
      </p:pic>
      <p:sp>
        <p:nvSpPr>
          <p:cNvPr id="65" name="Arrow: Right 64">
            <a:extLst>
              <a:ext uri="{FF2B5EF4-FFF2-40B4-BE49-F238E27FC236}">
                <a16:creationId xmlns:a16="http://schemas.microsoft.com/office/drawing/2014/main" id="{1ABDAA25-53F2-1EAB-8B25-E6D141C21B33}"/>
              </a:ext>
            </a:extLst>
          </p:cNvPr>
          <p:cNvSpPr/>
          <p:nvPr/>
        </p:nvSpPr>
        <p:spPr>
          <a:xfrm>
            <a:off x="8005263" y="3848847"/>
            <a:ext cx="681537" cy="5847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6" name="Arrow: Right 65">
            <a:extLst>
              <a:ext uri="{FF2B5EF4-FFF2-40B4-BE49-F238E27FC236}">
                <a16:creationId xmlns:a16="http://schemas.microsoft.com/office/drawing/2014/main" id="{93B66E00-26B5-CBBD-7145-CD3DC2460B45}"/>
              </a:ext>
            </a:extLst>
          </p:cNvPr>
          <p:cNvSpPr/>
          <p:nvPr/>
        </p:nvSpPr>
        <p:spPr>
          <a:xfrm>
            <a:off x="11582400" y="3841156"/>
            <a:ext cx="681537" cy="5847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68">
            <a:extLst>
              <a:ext uri="{FF2B5EF4-FFF2-40B4-BE49-F238E27FC236}">
                <a16:creationId xmlns:a16="http://schemas.microsoft.com/office/drawing/2014/main" id="{6A8707B0-1669-C2A4-18BD-71024578A9B9}"/>
              </a:ext>
            </a:extLst>
          </p:cNvPr>
          <p:cNvSpPr/>
          <p:nvPr/>
        </p:nvSpPr>
        <p:spPr>
          <a:xfrm>
            <a:off x="12330912" y="1707560"/>
            <a:ext cx="3975887" cy="52322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0" name="TextBox 69">
            <a:extLst>
              <a:ext uri="{FF2B5EF4-FFF2-40B4-BE49-F238E27FC236}">
                <a16:creationId xmlns:a16="http://schemas.microsoft.com/office/drawing/2014/main" id="{88C3D3AC-A78B-2FED-D9A2-1D7C23B76116}"/>
              </a:ext>
            </a:extLst>
          </p:cNvPr>
          <p:cNvSpPr txBox="1"/>
          <p:nvPr/>
        </p:nvSpPr>
        <p:spPr>
          <a:xfrm>
            <a:off x="13323976" y="1747745"/>
            <a:ext cx="1989758" cy="461665"/>
          </a:xfrm>
          <a:prstGeom prst="rect">
            <a:avLst/>
          </a:prstGeom>
          <a:noFill/>
        </p:spPr>
        <p:txBody>
          <a:bodyPr wrap="square" rtlCol="0">
            <a:spAutoFit/>
          </a:bodyPr>
          <a:lstStyle/>
          <a:p>
            <a:pPr algn="ctr"/>
            <a:r>
              <a:rPr lang="en-ID" sz="2400"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414888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D196A1-2CF5-DA94-A00E-5990110EA0A8}"/>
            </a:ext>
          </a:extLst>
        </p:cNvPr>
        <p:cNvGrpSpPr/>
        <p:nvPr/>
      </p:nvGrpSpPr>
      <p:grpSpPr>
        <a:xfrm>
          <a:off x="0" y="0"/>
          <a:ext cx="0" cy="0"/>
          <a:chOff x="0" y="0"/>
          <a:chExt cx="0" cy="0"/>
        </a:xfrm>
      </p:grpSpPr>
      <p:sp>
        <p:nvSpPr>
          <p:cNvPr id="56" name="Rectangle: Rounded Corners 55">
            <a:extLst>
              <a:ext uri="{FF2B5EF4-FFF2-40B4-BE49-F238E27FC236}">
                <a16:creationId xmlns:a16="http://schemas.microsoft.com/office/drawing/2014/main" id="{2B232099-D082-A20E-8F01-C55FA886C765}"/>
              </a:ext>
            </a:extLst>
          </p:cNvPr>
          <p:cNvSpPr/>
          <p:nvPr/>
        </p:nvSpPr>
        <p:spPr>
          <a:xfrm>
            <a:off x="12894776" y="4318771"/>
            <a:ext cx="3389363" cy="440288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
        <p:nvSpPr>
          <p:cNvPr id="47" name="Rectangle 46">
            <a:extLst>
              <a:ext uri="{FF2B5EF4-FFF2-40B4-BE49-F238E27FC236}">
                <a16:creationId xmlns:a16="http://schemas.microsoft.com/office/drawing/2014/main" id="{967AEF4A-9CB5-9A3D-6179-2104F4E17B67}"/>
              </a:ext>
            </a:extLst>
          </p:cNvPr>
          <p:cNvSpPr/>
          <p:nvPr/>
        </p:nvSpPr>
        <p:spPr>
          <a:xfrm>
            <a:off x="10611795" y="1698740"/>
            <a:ext cx="3711215" cy="61424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2" name="Rectangle: Rounded Corners 71">
            <a:extLst>
              <a:ext uri="{FF2B5EF4-FFF2-40B4-BE49-F238E27FC236}">
                <a16:creationId xmlns:a16="http://schemas.microsoft.com/office/drawing/2014/main" id="{14445F55-F863-B6EB-756A-86DE473ECC66}"/>
              </a:ext>
            </a:extLst>
          </p:cNvPr>
          <p:cNvSpPr/>
          <p:nvPr/>
        </p:nvSpPr>
        <p:spPr>
          <a:xfrm>
            <a:off x="1553319" y="6779016"/>
            <a:ext cx="2743200" cy="80846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ID" dirty="0"/>
          </a:p>
        </p:txBody>
      </p:sp>
      <p:sp>
        <p:nvSpPr>
          <p:cNvPr id="67" name="Rectangle: Rounded Corners 66">
            <a:extLst>
              <a:ext uri="{FF2B5EF4-FFF2-40B4-BE49-F238E27FC236}">
                <a16:creationId xmlns:a16="http://schemas.microsoft.com/office/drawing/2014/main" id="{8F7E3C7E-C715-7A90-4CFB-D34C8E1CBFB3}"/>
              </a:ext>
            </a:extLst>
          </p:cNvPr>
          <p:cNvSpPr/>
          <p:nvPr/>
        </p:nvSpPr>
        <p:spPr>
          <a:xfrm>
            <a:off x="6519301" y="4574827"/>
            <a:ext cx="2466209" cy="32290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
        <p:nvSpPr>
          <p:cNvPr id="68" name="Rectangle: Rounded Corners 67">
            <a:extLst>
              <a:ext uri="{FF2B5EF4-FFF2-40B4-BE49-F238E27FC236}">
                <a16:creationId xmlns:a16="http://schemas.microsoft.com/office/drawing/2014/main" id="{BF6935A8-3A02-85D0-3178-3BE00EA2EA22}"/>
              </a:ext>
            </a:extLst>
          </p:cNvPr>
          <p:cNvSpPr/>
          <p:nvPr/>
        </p:nvSpPr>
        <p:spPr>
          <a:xfrm>
            <a:off x="10626418" y="2326852"/>
            <a:ext cx="3660957" cy="9031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
        <p:nvSpPr>
          <p:cNvPr id="63" name="Rectangle: Rounded Corners 62">
            <a:extLst>
              <a:ext uri="{FF2B5EF4-FFF2-40B4-BE49-F238E27FC236}">
                <a16:creationId xmlns:a16="http://schemas.microsoft.com/office/drawing/2014/main" id="{1CE9DBA0-53D1-BF06-5FC8-714536370F2B}"/>
              </a:ext>
            </a:extLst>
          </p:cNvPr>
          <p:cNvSpPr/>
          <p:nvPr/>
        </p:nvSpPr>
        <p:spPr>
          <a:xfrm>
            <a:off x="5150054" y="2252834"/>
            <a:ext cx="4984546" cy="88617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sp>
        <p:nvSpPr>
          <p:cNvPr id="60" name="Rectangle: Rounded Corners 59">
            <a:extLst>
              <a:ext uri="{FF2B5EF4-FFF2-40B4-BE49-F238E27FC236}">
                <a16:creationId xmlns:a16="http://schemas.microsoft.com/office/drawing/2014/main" id="{1A337894-0366-6AF3-03B8-D8FF721FEFC6}"/>
              </a:ext>
            </a:extLst>
          </p:cNvPr>
          <p:cNvSpPr/>
          <p:nvPr/>
        </p:nvSpPr>
        <p:spPr>
          <a:xfrm>
            <a:off x="1498366" y="2249191"/>
            <a:ext cx="2741551" cy="4333323"/>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D" dirty="0"/>
          </a:p>
        </p:txBody>
      </p:sp>
      <p:grpSp>
        <p:nvGrpSpPr>
          <p:cNvPr id="2" name="Group 2">
            <a:extLst>
              <a:ext uri="{FF2B5EF4-FFF2-40B4-BE49-F238E27FC236}">
                <a16:creationId xmlns:a16="http://schemas.microsoft.com/office/drawing/2014/main" id="{2D8DC3AC-DA72-9ADC-ADD3-FA96D118AF56}"/>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66A3A45F-5934-AE21-A6B9-0A480B3FE0E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89CA39BF-0856-E94E-C32A-747BF24C63C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01BD1880-8511-A571-4D5E-B9DAF1EC00B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04D3241F-BFB3-ED7E-D4B6-0472F123A3D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73172C33-13A7-D0E2-943A-855BB950A8B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97050D51-14A9-35DC-6E22-7CFDB529BFD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4393154A-1F93-3482-A0F5-C2C7F5CC489C}"/>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A93B04BB-E610-E0FA-21F3-78392272FCF3}"/>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3DEDF6B5-9AC6-DF69-600B-04E4148DCA8E}"/>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080076EA-B3C7-D00B-F708-7B4F389207F6}"/>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2060"/>
              </a:solidFill>
            </p:spPr>
            <p:txBody>
              <a:bodyPr/>
              <a:lstStyle/>
              <a:p>
                <a:endParaRPr lang="en-ID"/>
              </a:p>
            </p:txBody>
          </p:sp>
        </p:grpSp>
        <p:pic>
          <p:nvPicPr>
            <p:cNvPr id="13" name="Picture 13">
              <a:extLst>
                <a:ext uri="{FF2B5EF4-FFF2-40B4-BE49-F238E27FC236}">
                  <a16:creationId xmlns:a16="http://schemas.microsoft.com/office/drawing/2014/main" id="{6AE9427E-BE72-47E0-F71F-434B7F16A6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43F0D587-6CC8-1206-A6AA-E10E220FB6AF}"/>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60561029-0941-B9D6-6549-1A39180344C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B9D8B3EA-8E03-376D-95BD-64613BAC1C1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1D745843-9E6C-7A46-A5B2-E92F913D67A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0E1A689E-FAC2-842D-FC4B-A96FD0CC0954}"/>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4FCF33CC-25D8-A349-A070-F2264143CF51}"/>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64186721-8CEF-6E12-A175-CC3A26386E2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FDC56E54-AEFC-C246-0469-AFDBA0F7C44F}"/>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19DC9CD4-C395-48C0-0C0D-1C3DC084C86C}"/>
              </a:ext>
            </a:extLst>
          </p:cNvPr>
          <p:cNvSpPr/>
          <p:nvPr/>
        </p:nvSpPr>
        <p:spPr>
          <a:xfrm>
            <a:off x="-1121082" y="0"/>
            <a:ext cx="2386482" cy="10287000"/>
          </a:xfrm>
          <a:prstGeom prst="rect">
            <a:avLst/>
          </a:prstGeom>
          <a:solidFill>
            <a:srgbClr val="002060"/>
          </a:solidFill>
          <a:ln>
            <a:solidFill>
              <a:srgbClr val="002060"/>
            </a:solidFill>
          </a:ln>
        </p:spPr>
        <p:txBody>
          <a:bodyPr/>
          <a:lstStyle/>
          <a:p>
            <a:endParaRPr lang="en-ID"/>
          </a:p>
        </p:txBody>
      </p:sp>
      <p:grpSp>
        <p:nvGrpSpPr>
          <p:cNvPr id="23" name="Group 23">
            <a:extLst>
              <a:ext uri="{FF2B5EF4-FFF2-40B4-BE49-F238E27FC236}">
                <a16:creationId xmlns:a16="http://schemas.microsoft.com/office/drawing/2014/main" id="{8B8E0C5B-9AC3-8906-62B2-95B09B7D1C02}"/>
              </a:ext>
            </a:extLst>
          </p:cNvPr>
          <p:cNvGrpSpPr/>
          <p:nvPr/>
        </p:nvGrpSpPr>
        <p:grpSpPr>
          <a:xfrm>
            <a:off x="16515246" y="-1685151"/>
            <a:ext cx="3545508" cy="3370302"/>
            <a:chOff x="0" y="0"/>
            <a:chExt cx="4727344" cy="4493736"/>
          </a:xfrm>
          <a:solidFill>
            <a:srgbClr val="002060"/>
          </a:solidFill>
        </p:grpSpPr>
        <p:grpSp>
          <p:nvGrpSpPr>
            <p:cNvPr id="24" name="Group 24">
              <a:extLst>
                <a:ext uri="{FF2B5EF4-FFF2-40B4-BE49-F238E27FC236}">
                  <a16:creationId xmlns:a16="http://schemas.microsoft.com/office/drawing/2014/main" id="{D69D54FA-0BE8-BC1C-B795-B2ADC666FEBF}"/>
                </a:ext>
              </a:extLst>
            </p:cNvPr>
            <p:cNvGrpSpPr>
              <a:grpSpLocks noChangeAspect="1"/>
            </p:cNvGrpSpPr>
            <p:nvPr/>
          </p:nvGrpSpPr>
          <p:grpSpPr>
            <a:xfrm>
              <a:off x="644072" y="410464"/>
              <a:ext cx="4083272" cy="4083272"/>
              <a:chOff x="0" y="0"/>
              <a:chExt cx="6350000" cy="6350000"/>
            </a:xfrm>
            <a:grpFill/>
          </p:grpSpPr>
          <p:sp>
            <p:nvSpPr>
              <p:cNvPr id="25" name="Freeform 25">
                <a:extLst>
                  <a:ext uri="{FF2B5EF4-FFF2-40B4-BE49-F238E27FC236}">
                    <a16:creationId xmlns:a16="http://schemas.microsoft.com/office/drawing/2014/main" id="{1D6752AC-2396-2133-CCA3-94FACECE285F}"/>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ID"/>
              </a:p>
            </p:txBody>
          </p:sp>
        </p:grpSp>
        <p:pic>
          <p:nvPicPr>
            <p:cNvPr id="26" name="Picture 26">
              <a:extLst>
                <a:ext uri="{FF2B5EF4-FFF2-40B4-BE49-F238E27FC236}">
                  <a16:creationId xmlns:a16="http://schemas.microsoft.com/office/drawing/2014/main" id="{C7E960BA-E65B-A212-2229-CDF86DA6A1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7077DEEC-3F70-EE9E-1F19-8F2A8F416FA0}"/>
              </a:ext>
            </a:extLst>
          </p:cNvPr>
          <p:cNvSpPr txBox="1"/>
          <p:nvPr/>
        </p:nvSpPr>
        <p:spPr>
          <a:xfrm>
            <a:off x="1553319" y="913581"/>
            <a:ext cx="5678096"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 Cleansing</a:t>
            </a:r>
            <a:endParaRPr lang="en-ID" sz="320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9AB70056-A8CB-E19F-0836-CE7AFD02F7DD}"/>
              </a:ext>
            </a:extLst>
          </p:cNvPr>
          <p:cNvSpPr txBox="1"/>
          <p:nvPr/>
        </p:nvSpPr>
        <p:spPr>
          <a:xfrm>
            <a:off x="1651912" y="6819646"/>
            <a:ext cx="2466209" cy="738664"/>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Change the Data Type Order Date and Ship Date from object to datetime</a:t>
            </a:r>
            <a:endParaRPr lang="en-ID" sz="1400"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F00FEB75-61A3-B235-2B6C-4031474E57EB}"/>
              </a:ext>
            </a:extLst>
          </p:cNvPr>
          <p:cNvSpPr/>
          <p:nvPr/>
        </p:nvSpPr>
        <p:spPr>
          <a:xfrm>
            <a:off x="1591642" y="1686190"/>
            <a:ext cx="2607034" cy="52322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3" name="TextBox 32">
            <a:extLst>
              <a:ext uri="{FF2B5EF4-FFF2-40B4-BE49-F238E27FC236}">
                <a16:creationId xmlns:a16="http://schemas.microsoft.com/office/drawing/2014/main" id="{2139421A-8B0C-CD95-FAE9-DBF80E2D4049}"/>
              </a:ext>
            </a:extLst>
          </p:cNvPr>
          <p:cNvSpPr txBox="1"/>
          <p:nvPr/>
        </p:nvSpPr>
        <p:spPr>
          <a:xfrm>
            <a:off x="1581501" y="1710883"/>
            <a:ext cx="2607033" cy="461665"/>
          </a:xfrm>
          <a:prstGeom prst="rect">
            <a:avLst/>
          </a:prstGeom>
          <a:noFill/>
        </p:spPr>
        <p:txBody>
          <a:bodyPr wrap="square" rtlCol="0">
            <a:spAutoFit/>
          </a:bodyPr>
          <a:lstStyle/>
          <a:p>
            <a:pPr algn="ctr"/>
            <a:r>
              <a:rPr lang="en-ID" sz="2400" dirty="0">
                <a:latin typeface="Times New Roman" panose="02020603050405020304" pitchFamily="18" charset="0"/>
                <a:cs typeface="Times New Roman" panose="02020603050405020304" pitchFamily="18" charset="0"/>
              </a:rPr>
              <a:t>Change Data Type</a:t>
            </a:r>
          </a:p>
        </p:txBody>
      </p:sp>
      <p:sp>
        <p:nvSpPr>
          <p:cNvPr id="34" name="Arrow: Right 33">
            <a:extLst>
              <a:ext uri="{FF2B5EF4-FFF2-40B4-BE49-F238E27FC236}">
                <a16:creationId xmlns:a16="http://schemas.microsoft.com/office/drawing/2014/main" id="{88ECE31C-7CC4-1CC3-9989-E09DF074EADF}"/>
              </a:ext>
            </a:extLst>
          </p:cNvPr>
          <p:cNvSpPr/>
          <p:nvPr/>
        </p:nvSpPr>
        <p:spPr>
          <a:xfrm>
            <a:off x="4365619" y="2467179"/>
            <a:ext cx="681537" cy="5847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38" name="Rectangle 37">
            <a:extLst>
              <a:ext uri="{FF2B5EF4-FFF2-40B4-BE49-F238E27FC236}">
                <a16:creationId xmlns:a16="http://schemas.microsoft.com/office/drawing/2014/main" id="{9C825477-7B7E-BAE7-BB46-E50CFD39F27F}"/>
              </a:ext>
            </a:extLst>
          </p:cNvPr>
          <p:cNvSpPr/>
          <p:nvPr/>
        </p:nvSpPr>
        <p:spPr>
          <a:xfrm>
            <a:off x="5181599" y="1698741"/>
            <a:ext cx="4953001" cy="52322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9" name="TextBox 38">
            <a:extLst>
              <a:ext uri="{FF2B5EF4-FFF2-40B4-BE49-F238E27FC236}">
                <a16:creationId xmlns:a16="http://schemas.microsoft.com/office/drawing/2014/main" id="{859324C2-2A42-FB3A-413D-67519EAC0048}"/>
              </a:ext>
            </a:extLst>
          </p:cNvPr>
          <p:cNvSpPr txBox="1"/>
          <p:nvPr/>
        </p:nvSpPr>
        <p:spPr>
          <a:xfrm>
            <a:off x="6653251" y="1729518"/>
            <a:ext cx="1989758" cy="461665"/>
          </a:xfrm>
          <a:prstGeom prst="rect">
            <a:avLst/>
          </a:prstGeom>
          <a:noFill/>
        </p:spPr>
        <p:txBody>
          <a:bodyPr wrap="square" rtlCol="0">
            <a:spAutoFit/>
          </a:bodyPr>
          <a:lstStyle/>
          <a:p>
            <a:pPr algn="ctr"/>
            <a:r>
              <a:rPr lang="en-ID" sz="2400" dirty="0">
                <a:latin typeface="Times New Roman" panose="02020603050405020304" pitchFamily="18" charset="0"/>
                <a:cs typeface="Times New Roman" panose="02020603050405020304" pitchFamily="18" charset="0"/>
              </a:rPr>
              <a:t>Process</a:t>
            </a:r>
          </a:p>
        </p:txBody>
      </p:sp>
      <p:sp>
        <p:nvSpPr>
          <p:cNvPr id="66" name="Arrow: Right 65">
            <a:extLst>
              <a:ext uri="{FF2B5EF4-FFF2-40B4-BE49-F238E27FC236}">
                <a16:creationId xmlns:a16="http://schemas.microsoft.com/office/drawing/2014/main" id="{5BE3D221-C280-21DC-C449-5C649E4EFD22}"/>
              </a:ext>
            </a:extLst>
          </p:cNvPr>
          <p:cNvSpPr/>
          <p:nvPr/>
        </p:nvSpPr>
        <p:spPr>
          <a:xfrm rot="5400000">
            <a:off x="7411638" y="3291464"/>
            <a:ext cx="681537" cy="58477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9" name="Rectangle 68">
            <a:extLst>
              <a:ext uri="{FF2B5EF4-FFF2-40B4-BE49-F238E27FC236}">
                <a16:creationId xmlns:a16="http://schemas.microsoft.com/office/drawing/2014/main" id="{984B2F9A-C31D-37D8-417A-48840F03813F}"/>
              </a:ext>
            </a:extLst>
          </p:cNvPr>
          <p:cNvSpPr/>
          <p:nvPr/>
        </p:nvSpPr>
        <p:spPr>
          <a:xfrm>
            <a:off x="5865002" y="4008086"/>
            <a:ext cx="3975887" cy="52322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70" name="TextBox 69">
            <a:extLst>
              <a:ext uri="{FF2B5EF4-FFF2-40B4-BE49-F238E27FC236}">
                <a16:creationId xmlns:a16="http://schemas.microsoft.com/office/drawing/2014/main" id="{5DC780FD-C3B3-A8EC-B1E6-6136D44CA2D9}"/>
              </a:ext>
            </a:extLst>
          </p:cNvPr>
          <p:cNvSpPr txBox="1"/>
          <p:nvPr/>
        </p:nvSpPr>
        <p:spPr>
          <a:xfrm>
            <a:off x="6757527" y="4030263"/>
            <a:ext cx="1989758" cy="461665"/>
          </a:xfrm>
          <a:prstGeom prst="rect">
            <a:avLst/>
          </a:prstGeom>
          <a:noFill/>
        </p:spPr>
        <p:txBody>
          <a:bodyPr wrap="square" rtlCol="0">
            <a:spAutoFit/>
          </a:bodyPr>
          <a:lstStyle/>
          <a:p>
            <a:pPr algn="ctr"/>
            <a:r>
              <a:rPr lang="en-ID" sz="2400" dirty="0">
                <a:latin typeface="Times New Roman" panose="02020603050405020304" pitchFamily="18" charset="0"/>
                <a:cs typeface="Times New Roman" panose="02020603050405020304" pitchFamily="18" charset="0"/>
              </a:rPr>
              <a:t>Result</a:t>
            </a:r>
          </a:p>
        </p:txBody>
      </p:sp>
      <p:pic>
        <p:nvPicPr>
          <p:cNvPr id="28" name="Picture 27">
            <a:extLst>
              <a:ext uri="{FF2B5EF4-FFF2-40B4-BE49-F238E27FC236}">
                <a16:creationId xmlns:a16="http://schemas.microsoft.com/office/drawing/2014/main" id="{43EDCC22-8750-8FD6-ED93-C06905E690CE}"/>
              </a:ext>
            </a:extLst>
          </p:cNvPr>
          <p:cNvPicPr>
            <a:picLocks noChangeAspect="1"/>
          </p:cNvPicPr>
          <p:nvPr/>
        </p:nvPicPr>
        <p:blipFill>
          <a:blip r:embed="rId7"/>
          <a:stretch>
            <a:fillRect/>
          </a:stretch>
        </p:blipFill>
        <p:spPr>
          <a:xfrm>
            <a:off x="1793596" y="2467179"/>
            <a:ext cx="2276793" cy="3801005"/>
          </a:xfrm>
          <a:prstGeom prst="rect">
            <a:avLst/>
          </a:prstGeom>
        </p:spPr>
      </p:pic>
      <p:pic>
        <p:nvPicPr>
          <p:cNvPr id="36" name="Picture 35">
            <a:extLst>
              <a:ext uri="{FF2B5EF4-FFF2-40B4-BE49-F238E27FC236}">
                <a16:creationId xmlns:a16="http://schemas.microsoft.com/office/drawing/2014/main" id="{31D26E10-3BA2-171F-8E2F-B78FF6877E09}"/>
              </a:ext>
            </a:extLst>
          </p:cNvPr>
          <p:cNvPicPr>
            <a:picLocks noChangeAspect="1"/>
          </p:cNvPicPr>
          <p:nvPr/>
        </p:nvPicPr>
        <p:blipFill>
          <a:blip r:embed="rId8"/>
          <a:stretch>
            <a:fillRect/>
          </a:stretch>
        </p:blipFill>
        <p:spPr>
          <a:xfrm>
            <a:off x="5267515" y="2483150"/>
            <a:ext cx="4749624" cy="464857"/>
          </a:xfrm>
          <a:prstGeom prst="rect">
            <a:avLst/>
          </a:prstGeom>
        </p:spPr>
      </p:pic>
      <p:pic>
        <p:nvPicPr>
          <p:cNvPr id="40" name="Picture 39">
            <a:extLst>
              <a:ext uri="{FF2B5EF4-FFF2-40B4-BE49-F238E27FC236}">
                <a16:creationId xmlns:a16="http://schemas.microsoft.com/office/drawing/2014/main" id="{97233030-37CE-EE88-5A74-FCF8D1DCD947}"/>
              </a:ext>
            </a:extLst>
          </p:cNvPr>
          <p:cNvPicPr>
            <a:picLocks noChangeAspect="1"/>
          </p:cNvPicPr>
          <p:nvPr/>
        </p:nvPicPr>
        <p:blipFill>
          <a:blip r:embed="rId9"/>
          <a:stretch>
            <a:fillRect/>
          </a:stretch>
        </p:blipFill>
        <p:spPr>
          <a:xfrm>
            <a:off x="6671533" y="4759560"/>
            <a:ext cx="2195342" cy="2765068"/>
          </a:xfrm>
          <a:prstGeom prst="rect">
            <a:avLst/>
          </a:prstGeom>
        </p:spPr>
      </p:pic>
      <p:cxnSp>
        <p:nvCxnSpPr>
          <p:cNvPr id="44" name="Straight Connector 43">
            <a:extLst>
              <a:ext uri="{FF2B5EF4-FFF2-40B4-BE49-F238E27FC236}">
                <a16:creationId xmlns:a16="http://schemas.microsoft.com/office/drawing/2014/main" id="{8EA8E82C-1B11-1287-FE32-EBD9722A4CA7}"/>
              </a:ext>
            </a:extLst>
          </p:cNvPr>
          <p:cNvCxnSpPr/>
          <p:nvPr/>
        </p:nvCxnSpPr>
        <p:spPr>
          <a:xfrm>
            <a:off x="10367092" y="1698741"/>
            <a:ext cx="0" cy="6625832"/>
          </a:xfrm>
          <a:prstGeom prst="line">
            <a:avLst/>
          </a:prstGeom>
        </p:spPr>
        <p:style>
          <a:lnRef idx="1">
            <a:schemeClr val="dk1"/>
          </a:lnRef>
          <a:fillRef idx="0">
            <a:schemeClr val="dk1"/>
          </a:fillRef>
          <a:effectRef idx="0">
            <a:schemeClr val="dk1"/>
          </a:effectRef>
          <a:fontRef idx="minor">
            <a:schemeClr val="tx1"/>
          </a:fontRef>
        </p:style>
      </p:cxnSp>
      <p:sp>
        <p:nvSpPr>
          <p:cNvPr id="46" name="TextBox 45">
            <a:extLst>
              <a:ext uri="{FF2B5EF4-FFF2-40B4-BE49-F238E27FC236}">
                <a16:creationId xmlns:a16="http://schemas.microsoft.com/office/drawing/2014/main" id="{88B729D7-72BF-F460-7360-A5B3A863C9A5}"/>
              </a:ext>
            </a:extLst>
          </p:cNvPr>
          <p:cNvSpPr txBox="1"/>
          <p:nvPr/>
        </p:nvSpPr>
        <p:spPr>
          <a:xfrm>
            <a:off x="10811920" y="1755706"/>
            <a:ext cx="3291553" cy="461665"/>
          </a:xfrm>
          <a:prstGeom prst="rect">
            <a:avLst/>
          </a:prstGeom>
          <a:noFill/>
        </p:spPr>
        <p:txBody>
          <a:bodyPr wrap="square" rtlCol="0">
            <a:spAutoFit/>
          </a:bodyPr>
          <a:lstStyle/>
          <a:p>
            <a:pPr algn="ctr"/>
            <a:r>
              <a:rPr lang="en-ID" sz="2400" dirty="0">
                <a:latin typeface="Times New Roman" panose="02020603050405020304" pitchFamily="18" charset="0"/>
                <a:cs typeface="Times New Roman" panose="02020603050405020304" pitchFamily="18" charset="0"/>
              </a:rPr>
              <a:t>Add Column</a:t>
            </a:r>
          </a:p>
        </p:txBody>
      </p:sp>
      <p:pic>
        <p:nvPicPr>
          <p:cNvPr id="50" name="Picture 49">
            <a:extLst>
              <a:ext uri="{FF2B5EF4-FFF2-40B4-BE49-F238E27FC236}">
                <a16:creationId xmlns:a16="http://schemas.microsoft.com/office/drawing/2014/main" id="{25BC40FE-F615-0E04-CC7E-4A3CF6344F2A}"/>
              </a:ext>
            </a:extLst>
          </p:cNvPr>
          <p:cNvPicPr>
            <a:picLocks noChangeAspect="1"/>
          </p:cNvPicPr>
          <p:nvPr/>
        </p:nvPicPr>
        <p:blipFill>
          <a:blip r:embed="rId10"/>
          <a:stretch>
            <a:fillRect/>
          </a:stretch>
        </p:blipFill>
        <p:spPr>
          <a:xfrm>
            <a:off x="10810321" y="2519859"/>
            <a:ext cx="3293153" cy="472351"/>
          </a:xfrm>
          <a:prstGeom prst="rect">
            <a:avLst/>
          </a:prstGeom>
        </p:spPr>
      </p:pic>
      <p:sp>
        <p:nvSpPr>
          <p:cNvPr id="51" name="Arrow: Bent-Up 50">
            <a:extLst>
              <a:ext uri="{FF2B5EF4-FFF2-40B4-BE49-F238E27FC236}">
                <a16:creationId xmlns:a16="http://schemas.microsoft.com/office/drawing/2014/main" id="{FB2D92C3-1F1D-1329-52A8-DAA2955874FE}"/>
              </a:ext>
            </a:extLst>
          </p:cNvPr>
          <p:cNvSpPr/>
          <p:nvPr/>
        </p:nvSpPr>
        <p:spPr>
          <a:xfrm rot="5400000">
            <a:off x="12084309" y="3012397"/>
            <a:ext cx="990599" cy="1524000"/>
          </a:xfrm>
          <a:prstGeom prst="ben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2" name="Rectangle 51">
            <a:extLst>
              <a:ext uri="{FF2B5EF4-FFF2-40B4-BE49-F238E27FC236}">
                <a16:creationId xmlns:a16="http://schemas.microsoft.com/office/drawing/2014/main" id="{5CA793BE-40C5-B411-3364-F0FB70968FD1}"/>
              </a:ext>
            </a:extLst>
          </p:cNvPr>
          <p:cNvSpPr/>
          <p:nvPr/>
        </p:nvSpPr>
        <p:spPr>
          <a:xfrm>
            <a:off x="13507979" y="3741474"/>
            <a:ext cx="2232646" cy="52322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3" name="TextBox 52">
            <a:extLst>
              <a:ext uri="{FF2B5EF4-FFF2-40B4-BE49-F238E27FC236}">
                <a16:creationId xmlns:a16="http://schemas.microsoft.com/office/drawing/2014/main" id="{E24FEA6A-EBF2-D0CB-72D2-289E4CA099FE}"/>
              </a:ext>
            </a:extLst>
          </p:cNvPr>
          <p:cNvSpPr txBox="1"/>
          <p:nvPr/>
        </p:nvSpPr>
        <p:spPr>
          <a:xfrm>
            <a:off x="14065631" y="3741474"/>
            <a:ext cx="1117342" cy="461665"/>
          </a:xfrm>
          <a:prstGeom prst="rect">
            <a:avLst/>
          </a:prstGeom>
          <a:noFill/>
        </p:spPr>
        <p:txBody>
          <a:bodyPr wrap="square" rtlCol="0">
            <a:spAutoFit/>
          </a:bodyPr>
          <a:lstStyle/>
          <a:p>
            <a:pPr algn="ctr"/>
            <a:r>
              <a:rPr lang="en-ID" sz="2400" dirty="0">
                <a:latin typeface="Times New Roman" panose="02020603050405020304" pitchFamily="18" charset="0"/>
                <a:cs typeface="Times New Roman" panose="02020603050405020304" pitchFamily="18" charset="0"/>
              </a:rPr>
              <a:t>Result</a:t>
            </a:r>
          </a:p>
        </p:txBody>
      </p:sp>
      <p:pic>
        <p:nvPicPr>
          <p:cNvPr id="55" name="Picture 54">
            <a:extLst>
              <a:ext uri="{FF2B5EF4-FFF2-40B4-BE49-F238E27FC236}">
                <a16:creationId xmlns:a16="http://schemas.microsoft.com/office/drawing/2014/main" id="{A7F511EC-8F62-4E78-E6D9-E4DBF63452EE}"/>
              </a:ext>
            </a:extLst>
          </p:cNvPr>
          <p:cNvPicPr>
            <a:picLocks noChangeAspect="1"/>
          </p:cNvPicPr>
          <p:nvPr/>
        </p:nvPicPr>
        <p:blipFill>
          <a:blip r:embed="rId11"/>
          <a:stretch>
            <a:fillRect/>
          </a:stretch>
        </p:blipFill>
        <p:spPr>
          <a:xfrm>
            <a:off x="13095326" y="4527199"/>
            <a:ext cx="3057952" cy="4010585"/>
          </a:xfrm>
          <a:prstGeom prst="rect">
            <a:avLst/>
          </a:prstGeom>
        </p:spPr>
      </p:pic>
    </p:spTree>
    <p:extLst>
      <p:ext uri="{BB962C8B-B14F-4D97-AF65-F5344CB8AC3E}">
        <p14:creationId xmlns:p14="http://schemas.microsoft.com/office/powerpoint/2010/main" val="303284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657890" y="647268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319300" y="6461255"/>
            <a:ext cx="2972219" cy="881758"/>
          </a:xfrm>
          <a:prstGeom prst="rect">
            <a:avLst/>
          </a:prstGeom>
        </p:spPr>
      </p:pic>
      <p:sp>
        <p:nvSpPr>
          <p:cNvPr id="14" name="TextBox 13">
            <a:extLst>
              <a:ext uri="{FF2B5EF4-FFF2-40B4-BE49-F238E27FC236}">
                <a16:creationId xmlns:a16="http://schemas.microsoft.com/office/drawing/2014/main" id="{7151CA02-8C0A-6A2B-DA31-D9EA7004E282}"/>
              </a:ext>
            </a:extLst>
          </p:cNvPr>
          <p:cNvSpPr txBox="1"/>
          <p:nvPr/>
        </p:nvSpPr>
        <p:spPr>
          <a:xfrm>
            <a:off x="2153435" y="5531947"/>
            <a:ext cx="2972219" cy="707886"/>
          </a:xfrm>
          <a:prstGeom prst="rect">
            <a:avLst/>
          </a:prstGeom>
          <a:noFill/>
        </p:spPr>
        <p:txBody>
          <a:bodyPr wrap="square" rtlCol="0">
            <a:spAutoFit/>
          </a:bodyPr>
          <a:lstStyle/>
          <a:p>
            <a:pPr algn="ctr"/>
            <a:r>
              <a:rPr lang="en-ID" sz="2000" dirty="0">
                <a:latin typeface="Times New Roman" panose="02020603050405020304" pitchFamily="18" charset="0"/>
                <a:cs typeface="Times New Roman" panose="02020603050405020304" pitchFamily="18" charset="0"/>
              </a:rPr>
              <a:t>TOTAL</a:t>
            </a:r>
          </a:p>
          <a:p>
            <a:pPr algn="ctr"/>
            <a:r>
              <a:rPr lang="en-ID" sz="2000" dirty="0">
                <a:latin typeface="Times New Roman" panose="02020603050405020304" pitchFamily="18" charset="0"/>
                <a:cs typeface="Times New Roman" panose="02020603050405020304" pitchFamily="18" charset="0"/>
              </a:rPr>
              <a:t>GMV</a:t>
            </a:r>
          </a:p>
        </p:txBody>
      </p:sp>
      <p:sp>
        <p:nvSpPr>
          <p:cNvPr id="18" name="TextBox 17">
            <a:extLst>
              <a:ext uri="{FF2B5EF4-FFF2-40B4-BE49-F238E27FC236}">
                <a16:creationId xmlns:a16="http://schemas.microsoft.com/office/drawing/2014/main" id="{99B47FE5-0697-2964-3630-693D046B888F}"/>
              </a:ext>
            </a:extLst>
          </p:cNvPr>
          <p:cNvSpPr txBox="1"/>
          <p:nvPr/>
        </p:nvSpPr>
        <p:spPr>
          <a:xfrm>
            <a:off x="7657890" y="5402045"/>
            <a:ext cx="2972219" cy="707886"/>
          </a:xfrm>
          <a:prstGeom prst="rect">
            <a:avLst/>
          </a:prstGeom>
          <a:noFill/>
        </p:spPr>
        <p:txBody>
          <a:bodyPr wrap="square" rtlCol="0">
            <a:spAutoFit/>
          </a:bodyPr>
          <a:lstStyle/>
          <a:p>
            <a:pPr algn="ctr"/>
            <a:r>
              <a:rPr lang="en-ID" sz="2000" dirty="0">
                <a:latin typeface="Times New Roman" panose="02020603050405020304" pitchFamily="18" charset="0"/>
                <a:cs typeface="Times New Roman" panose="02020603050405020304" pitchFamily="18" charset="0"/>
              </a:rPr>
              <a:t>TOP SELLING CATEGORIES</a:t>
            </a:r>
          </a:p>
        </p:txBody>
      </p:sp>
      <p:sp>
        <p:nvSpPr>
          <p:cNvPr id="20" name="TextBox 19">
            <a:extLst>
              <a:ext uri="{FF2B5EF4-FFF2-40B4-BE49-F238E27FC236}">
                <a16:creationId xmlns:a16="http://schemas.microsoft.com/office/drawing/2014/main" id="{9C547A19-2A39-8A38-74A4-70D926FBDE2A}"/>
              </a:ext>
            </a:extLst>
          </p:cNvPr>
          <p:cNvSpPr txBox="1"/>
          <p:nvPr/>
        </p:nvSpPr>
        <p:spPr>
          <a:xfrm>
            <a:off x="1905890" y="3238500"/>
            <a:ext cx="3467307" cy="923330"/>
          </a:xfrm>
          <a:prstGeom prst="rect">
            <a:avLst/>
          </a:prstGeom>
          <a:noFill/>
        </p:spPr>
        <p:txBody>
          <a:bodyPr wrap="square" rtlCol="0">
            <a:spAutoFit/>
          </a:bodyPr>
          <a:lstStyle/>
          <a:p>
            <a:pPr algn="ctr"/>
            <a:r>
              <a:rPr lang="en-ID" sz="5400" dirty="0">
                <a:solidFill>
                  <a:srgbClr val="002060"/>
                </a:solidFill>
                <a:latin typeface="Times New Roman" panose="02020603050405020304" pitchFamily="18" charset="0"/>
                <a:cs typeface="Times New Roman" panose="02020603050405020304" pitchFamily="18" charset="0"/>
              </a:rPr>
              <a:t>$2.261.536</a:t>
            </a:r>
            <a:endParaRPr lang="en-ID" sz="4800" dirty="0">
              <a:solidFill>
                <a:srgbClr val="002060"/>
              </a:solidFill>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ECD381B9-D850-36EE-DC53-5847EA2153FC}"/>
              </a:ext>
            </a:extLst>
          </p:cNvPr>
          <p:cNvSpPr txBox="1"/>
          <p:nvPr/>
        </p:nvSpPr>
        <p:spPr>
          <a:xfrm>
            <a:off x="7410345" y="3238500"/>
            <a:ext cx="3467308" cy="923330"/>
          </a:xfrm>
          <a:prstGeom prst="rect">
            <a:avLst/>
          </a:prstGeom>
          <a:noFill/>
        </p:spPr>
        <p:txBody>
          <a:bodyPr wrap="square" rtlCol="0">
            <a:spAutoFit/>
          </a:bodyPr>
          <a:lstStyle/>
          <a:p>
            <a:pPr algn="ctr"/>
            <a:r>
              <a:rPr lang="en-ID" sz="5400" dirty="0">
                <a:solidFill>
                  <a:srgbClr val="002060"/>
                </a:solidFill>
                <a:latin typeface="Times New Roman" panose="02020603050405020304" pitchFamily="18" charset="0"/>
                <a:cs typeface="Times New Roman" panose="02020603050405020304" pitchFamily="18" charset="0"/>
              </a:rPr>
              <a:t>Technology</a:t>
            </a:r>
          </a:p>
        </p:txBody>
      </p:sp>
      <p:sp>
        <p:nvSpPr>
          <p:cNvPr id="22" name="TextBox 21">
            <a:extLst>
              <a:ext uri="{FF2B5EF4-FFF2-40B4-BE49-F238E27FC236}">
                <a16:creationId xmlns:a16="http://schemas.microsoft.com/office/drawing/2014/main" id="{9587440B-9C5F-5840-E136-B40B4253E367}"/>
              </a:ext>
            </a:extLst>
          </p:cNvPr>
          <p:cNvSpPr txBox="1"/>
          <p:nvPr/>
        </p:nvSpPr>
        <p:spPr>
          <a:xfrm>
            <a:off x="12496023" y="3238500"/>
            <a:ext cx="4618771" cy="923330"/>
          </a:xfrm>
          <a:prstGeom prst="rect">
            <a:avLst/>
          </a:prstGeom>
          <a:noFill/>
        </p:spPr>
        <p:txBody>
          <a:bodyPr wrap="square" rtlCol="0">
            <a:spAutoFit/>
          </a:bodyPr>
          <a:lstStyle/>
          <a:p>
            <a:pPr algn="ctr"/>
            <a:r>
              <a:rPr lang="en-ID" sz="5400" dirty="0">
                <a:solidFill>
                  <a:srgbClr val="002060"/>
                </a:solidFill>
                <a:latin typeface="Times New Roman" panose="02020603050405020304" pitchFamily="18" charset="0"/>
                <a:cs typeface="Times New Roman" panose="02020603050405020304" pitchFamily="18" charset="0"/>
              </a:rPr>
              <a:t>West</a:t>
            </a:r>
          </a:p>
        </p:txBody>
      </p:sp>
      <p:sp>
        <p:nvSpPr>
          <p:cNvPr id="23" name="TextBox 22">
            <a:extLst>
              <a:ext uri="{FF2B5EF4-FFF2-40B4-BE49-F238E27FC236}">
                <a16:creationId xmlns:a16="http://schemas.microsoft.com/office/drawing/2014/main" id="{FC3AEC79-7EBE-195F-47C3-A8E0E0776EAD}"/>
              </a:ext>
            </a:extLst>
          </p:cNvPr>
          <p:cNvSpPr txBox="1"/>
          <p:nvPr/>
        </p:nvSpPr>
        <p:spPr>
          <a:xfrm>
            <a:off x="13162345" y="5531947"/>
            <a:ext cx="3179258"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REGION WITH THE MOST GMV</a:t>
            </a:r>
            <a:endParaRPr lang="en-ID"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9B81C-AB45-2E79-EEE8-DD1E0C33AFE2}"/>
            </a:ext>
          </a:extLst>
        </p:cNvPr>
        <p:cNvGrpSpPr/>
        <p:nvPr/>
      </p:nvGrpSpPr>
      <p:grpSpPr>
        <a:xfrm>
          <a:off x="0" y="0"/>
          <a:ext cx="0" cy="0"/>
          <a:chOff x="0" y="0"/>
          <a:chExt cx="0" cy="0"/>
        </a:xfrm>
      </p:grpSpPr>
      <p:sp>
        <p:nvSpPr>
          <p:cNvPr id="34" name="Rounded Rectangle 280">
            <a:extLst>
              <a:ext uri="{FF2B5EF4-FFF2-40B4-BE49-F238E27FC236}">
                <a16:creationId xmlns:a16="http://schemas.microsoft.com/office/drawing/2014/main" id="{8F47A840-C621-6AFA-210D-72DCA4505AA4}"/>
              </a:ext>
            </a:extLst>
          </p:cNvPr>
          <p:cNvSpPr/>
          <p:nvPr/>
        </p:nvSpPr>
        <p:spPr>
          <a:xfrm>
            <a:off x="2990051" y="7153287"/>
            <a:ext cx="12531798" cy="1520604"/>
          </a:xfrm>
          <a:prstGeom prst="roundRect">
            <a:avLst>
              <a:gd name="adj" fmla="val 12704"/>
            </a:avLst>
          </a:prstGeom>
          <a:solidFill>
            <a:schemeClr val="bg1"/>
          </a:solidFill>
          <a:ln>
            <a:solidFill>
              <a:schemeClr val="bg1"/>
            </a:solidFill>
          </a:ln>
          <a:effectLst>
            <a:outerShdw blurRad="254000" dist="127000" dir="2700000" algn="tl" rotWithShape="0">
              <a:schemeClr val="tx1">
                <a:lumMod val="75000"/>
                <a:lumOff val="25000"/>
                <a:alpha val="20265"/>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41916" indent="-241916" defTabSz="609383">
              <a:lnSpc>
                <a:spcPct val="120000"/>
              </a:lnSpc>
              <a:buAutoNum type="arabicPeriod"/>
              <a:defRPr/>
            </a:pPr>
            <a:endParaRPr lang="en-US" sz="1129" dirty="0">
              <a:solidFill>
                <a:schemeClr val="accent1">
                  <a:lumMod val="75000"/>
                </a:schemeClr>
              </a:solidFill>
              <a:latin typeface="Segoe UI" panose="020B0502040204020203" pitchFamily="34" charset="0"/>
              <a:cs typeface="Segoe UI" panose="020B0502040204020203" pitchFamily="34" charset="0"/>
            </a:endParaRPr>
          </a:p>
          <a:p>
            <a:pPr algn="ctr" defTabSz="609383">
              <a:lnSpc>
                <a:spcPct val="120000"/>
              </a:lnSpc>
              <a:defRPr/>
            </a:pPr>
            <a:endParaRPr lang="en-US" sz="847" dirty="0">
              <a:solidFill>
                <a:schemeClr val="accent1">
                  <a:lumMod val="75000"/>
                </a:schemeClr>
              </a:solidFill>
              <a:latin typeface="Segoe UI" panose="020B0502040204020203" pitchFamily="34" charset="0"/>
              <a:cs typeface="Segoe UI" panose="020B0502040204020203" pitchFamily="34" charset="0"/>
            </a:endParaRPr>
          </a:p>
        </p:txBody>
      </p:sp>
      <p:grpSp>
        <p:nvGrpSpPr>
          <p:cNvPr id="2" name="Group 2">
            <a:extLst>
              <a:ext uri="{FF2B5EF4-FFF2-40B4-BE49-F238E27FC236}">
                <a16:creationId xmlns:a16="http://schemas.microsoft.com/office/drawing/2014/main" id="{1044C3C4-A9F2-7087-0C84-C35127B0BE82}"/>
              </a:ext>
            </a:extLst>
          </p:cNvPr>
          <p:cNvGrpSpPr/>
          <p:nvPr/>
        </p:nvGrpSpPr>
        <p:grpSpPr>
          <a:xfrm>
            <a:off x="555213" y="9490985"/>
            <a:ext cx="17253775" cy="2017079"/>
            <a:chOff x="0" y="0"/>
            <a:chExt cx="23005033" cy="2689439"/>
          </a:xfrm>
        </p:grpSpPr>
        <p:pic>
          <p:nvPicPr>
            <p:cNvPr id="3" name="Picture 3">
              <a:extLst>
                <a:ext uri="{FF2B5EF4-FFF2-40B4-BE49-F238E27FC236}">
                  <a16:creationId xmlns:a16="http://schemas.microsoft.com/office/drawing/2014/main" id="{DC0682FC-E5E9-05B4-AC4E-381DD0663BF7}"/>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a:extLst>
                <a:ext uri="{FF2B5EF4-FFF2-40B4-BE49-F238E27FC236}">
                  <a16:creationId xmlns:a16="http://schemas.microsoft.com/office/drawing/2014/main" id="{53EFC376-D9D6-E038-5004-E01FA2FD1D52}"/>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a:extLst>
                <a:ext uri="{FF2B5EF4-FFF2-40B4-BE49-F238E27FC236}">
                  <a16:creationId xmlns:a16="http://schemas.microsoft.com/office/drawing/2014/main" id="{31A81540-89C9-48CE-6769-CA1992BBD486}"/>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a:extLst>
                <a:ext uri="{FF2B5EF4-FFF2-40B4-BE49-F238E27FC236}">
                  <a16:creationId xmlns:a16="http://schemas.microsoft.com/office/drawing/2014/main" id="{C2291318-4D1D-DF7C-723A-987CF6B2634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a:extLst>
                <a:ext uri="{FF2B5EF4-FFF2-40B4-BE49-F238E27FC236}">
                  <a16:creationId xmlns:a16="http://schemas.microsoft.com/office/drawing/2014/main" id="{CFEB1FF5-9FC1-D176-0AEE-12040B852B7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a:extLst>
                <a:ext uri="{FF2B5EF4-FFF2-40B4-BE49-F238E27FC236}">
                  <a16:creationId xmlns:a16="http://schemas.microsoft.com/office/drawing/2014/main" id="{6F7E1927-BBF2-9F84-A1C4-CFD72CBEC4DE}"/>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a:extLst>
                <a:ext uri="{FF2B5EF4-FFF2-40B4-BE49-F238E27FC236}">
                  <a16:creationId xmlns:a16="http://schemas.microsoft.com/office/drawing/2014/main" id="{D9B33FCA-27F1-EAF6-9A79-A9D73C9D7DB0}"/>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a:extLst>
              <a:ext uri="{FF2B5EF4-FFF2-40B4-BE49-F238E27FC236}">
                <a16:creationId xmlns:a16="http://schemas.microsoft.com/office/drawing/2014/main" id="{CF22FE62-5EE4-382C-1268-040DA1ACEF72}"/>
              </a:ext>
            </a:extLst>
          </p:cNvPr>
          <p:cNvGrpSpPr/>
          <p:nvPr/>
        </p:nvGrpSpPr>
        <p:grpSpPr>
          <a:xfrm rot="1153642">
            <a:off x="979455" y="8814373"/>
            <a:ext cx="3545508" cy="3370302"/>
            <a:chOff x="0" y="0"/>
            <a:chExt cx="4727344" cy="4493736"/>
          </a:xfrm>
        </p:grpSpPr>
        <p:grpSp>
          <p:nvGrpSpPr>
            <p:cNvPr id="11" name="Group 11">
              <a:extLst>
                <a:ext uri="{FF2B5EF4-FFF2-40B4-BE49-F238E27FC236}">
                  <a16:creationId xmlns:a16="http://schemas.microsoft.com/office/drawing/2014/main" id="{176A7F9E-DB8A-A77F-E02E-652983526228}"/>
                </a:ext>
              </a:extLst>
            </p:cNvPr>
            <p:cNvGrpSpPr>
              <a:grpSpLocks noChangeAspect="1"/>
            </p:cNvGrpSpPr>
            <p:nvPr/>
          </p:nvGrpSpPr>
          <p:grpSpPr>
            <a:xfrm>
              <a:off x="644072" y="410464"/>
              <a:ext cx="4083272" cy="4083272"/>
              <a:chOff x="0" y="0"/>
              <a:chExt cx="6350000" cy="6350000"/>
            </a:xfrm>
          </p:grpSpPr>
          <p:sp>
            <p:nvSpPr>
              <p:cNvPr id="12" name="Freeform 12">
                <a:extLst>
                  <a:ext uri="{FF2B5EF4-FFF2-40B4-BE49-F238E27FC236}">
                    <a16:creationId xmlns:a16="http://schemas.microsoft.com/office/drawing/2014/main" id="{293C8930-8F7D-36FB-CE1A-4328D6397E01}"/>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002060"/>
              </a:solidFill>
            </p:spPr>
            <p:txBody>
              <a:bodyPr/>
              <a:lstStyle/>
              <a:p>
                <a:endParaRPr lang="en-ID"/>
              </a:p>
            </p:txBody>
          </p:sp>
        </p:grpSp>
        <p:pic>
          <p:nvPicPr>
            <p:cNvPr id="13" name="Picture 13">
              <a:extLst>
                <a:ext uri="{FF2B5EF4-FFF2-40B4-BE49-F238E27FC236}">
                  <a16:creationId xmlns:a16="http://schemas.microsoft.com/office/drawing/2014/main" id="{C94EAF7E-8914-469C-E20D-A0FA827EFE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a:extLst>
              <a:ext uri="{FF2B5EF4-FFF2-40B4-BE49-F238E27FC236}">
                <a16:creationId xmlns:a16="http://schemas.microsoft.com/office/drawing/2014/main" id="{21866760-8928-9FAB-E748-B712AF858EA8}"/>
              </a:ext>
            </a:extLst>
          </p:cNvPr>
          <p:cNvGrpSpPr/>
          <p:nvPr/>
        </p:nvGrpSpPr>
        <p:grpSpPr>
          <a:xfrm>
            <a:off x="655752" y="-1235382"/>
            <a:ext cx="17253775" cy="2017079"/>
            <a:chOff x="0" y="0"/>
            <a:chExt cx="23005033" cy="2689439"/>
          </a:xfrm>
        </p:grpSpPr>
        <p:pic>
          <p:nvPicPr>
            <p:cNvPr id="15" name="Picture 15">
              <a:extLst>
                <a:ext uri="{FF2B5EF4-FFF2-40B4-BE49-F238E27FC236}">
                  <a16:creationId xmlns:a16="http://schemas.microsoft.com/office/drawing/2014/main" id="{59005448-CCB8-97BE-0591-C04E2D387739}"/>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a:extLst>
                <a:ext uri="{FF2B5EF4-FFF2-40B4-BE49-F238E27FC236}">
                  <a16:creationId xmlns:a16="http://schemas.microsoft.com/office/drawing/2014/main" id="{E35B590A-FE22-4136-956E-9EF1D784B89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a:extLst>
                <a:ext uri="{FF2B5EF4-FFF2-40B4-BE49-F238E27FC236}">
                  <a16:creationId xmlns:a16="http://schemas.microsoft.com/office/drawing/2014/main" id="{DD9BB236-3121-EAB6-33B8-7EF5AD1D152B}"/>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a:extLst>
                <a:ext uri="{FF2B5EF4-FFF2-40B4-BE49-F238E27FC236}">
                  <a16:creationId xmlns:a16="http://schemas.microsoft.com/office/drawing/2014/main" id="{0F33D488-7DB0-CEFF-A894-6DF83C9EC5A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a:extLst>
                <a:ext uri="{FF2B5EF4-FFF2-40B4-BE49-F238E27FC236}">
                  <a16:creationId xmlns:a16="http://schemas.microsoft.com/office/drawing/2014/main" id="{CF6A9088-F7E7-A0F1-9FF3-B21E9C3CA705}"/>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a:extLst>
                <a:ext uri="{FF2B5EF4-FFF2-40B4-BE49-F238E27FC236}">
                  <a16:creationId xmlns:a16="http://schemas.microsoft.com/office/drawing/2014/main" id="{89103DFE-505B-DD2C-9E57-05E51E459E7A}"/>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a:extLst>
                <a:ext uri="{FF2B5EF4-FFF2-40B4-BE49-F238E27FC236}">
                  <a16:creationId xmlns:a16="http://schemas.microsoft.com/office/drawing/2014/main" id="{827A0BB3-9251-9CF4-AFB9-64CB790C5F58}"/>
                </a:ext>
              </a:extLst>
            </p:cNvPr>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a:extLst>
              <a:ext uri="{FF2B5EF4-FFF2-40B4-BE49-F238E27FC236}">
                <a16:creationId xmlns:a16="http://schemas.microsoft.com/office/drawing/2014/main" id="{D28C9452-DDC0-F5F0-226C-D2E4DA2CE08E}"/>
              </a:ext>
            </a:extLst>
          </p:cNvPr>
          <p:cNvSpPr/>
          <p:nvPr/>
        </p:nvSpPr>
        <p:spPr>
          <a:xfrm>
            <a:off x="-1064351" y="-42800"/>
            <a:ext cx="2386482" cy="10287000"/>
          </a:xfrm>
          <a:prstGeom prst="rect">
            <a:avLst/>
          </a:prstGeom>
          <a:solidFill>
            <a:srgbClr val="002060"/>
          </a:solidFill>
          <a:ln>
            <a:solidFill>
              <a:srgbClr val="002060"/>
            </a:solidFill>
          </a:ln>
        </p:spPr>
        <p:txBody>
          <a:bodyPr/>
          <a:lstStyle/>
          <a:p>
            <a:endParaRPr lang="en-ID"/>
          </a:p>
        </p:txBody>
      </p:sp>
      <p:grpSp>
        <p:nvGrpSpPr>
          <p:cNvPr id="23" name="Group 23">
            <a:extLst>
              <a:ext uri="{FF2B5EF4-FFF2-40B4-BE49-F238E27FC236}">
                <a16:creationId xmlns:a16="http://schemas.microsoft.com/office/drawing/2014/main" id="{464ADF2B-D852-BDE8-7506-B595C6C9B768}"/>
              </a:ext>
            </a:extLst>
          </p:cNvPr>
          <p:cNvGrpSpPr/>
          <p:nvPr/>
        </p:nvGrpSpPr>
        <p:grpSpPr>
          <a:xfrm>
            <a:off x="16515246" y="-1685151"/>
            <a:ext cx="3545508" cy="3370302"/>
            <a:chOff x="0" y="0"/>
            <a:chExt cx="4727344" cy="4493736"/>
          </a:xfrm>
          <a:solidFill>
            <a:srgbClr val="002060"/>
          </a:solidFill>
        </p:grpSpPr>
        <p:grpSp>
          <p:nvGrpSpPr>
            <p:cNvPr id="24" name="Group 24">
              <a:extLst>
                <a:ext uri="{FF2B5EF4-FFF2-40B4-BE49-F238E27FC236}">
                  <a16:creationId xmlns:a16="http://schemas.microsoft.com/office/drawing/2014/main" id="{62AC5BC1-40A1-7529-7209-2EDCDF840CD8}"/>
                </a:ext>
              </a:extLst>
            </p:cNvPr>
            <p:cNvGrpSpPr>
              <a:grpSpLocks noChangeAspect="1"/>
            </p:cNvGrpSpPr>
            <p:nvPr/>
          </p:nvGrpSpPr>
          <p:grpSpPr>
            <a:xfrm>
              <a:off x="644072" y="410464"/>
              <a:ext cx="4083272" cy="4083272"/>
              <a:chOff x="0" y="0"/>
              <a:chExt cx="6350000" cy="6350000"/>
            </a:xfrm>
            <a:grpFill/>
          </p:grpSpPr>
          <p:sp>
            <p:nvSpPr>
              <p:cNvPr id="25" name="Freeform 25">
                <a:extLst>
                  <a:ext uri="{FF2B5EF4-FFF2-40B4-BE49-F238E27FC236}">
                    <a16:creationId xmlns:a16="http://schemas.microsoft.com/office/drawing/2014/main" id="{4B41D38B-7B84-E7F8-A13C-ECD44178CB3D}"/>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grpFill/>
            </p:spPr>
            <p:txBody>
              <a:bodyPr/>
              <a:lstStyle/>
              <a:p>
                <a:endParaRPr lang="en-ID"/>
              </a:p>
            </p:txBody>
          </p:sp>
        </p:grpSp>
        <p:pic>
          <p:nvPicPr>
            <p:cNvPr id="26" name="Picture 26">
              <a:extLst>
                <a:ext uri="{FF2B5EF4-FFF2-40B4-BE49-F238E27FC236}">
                  <a16:creationId xmlns:a16="http://schemas.microsoft.com/office/drawing/2014/main" id="{104A5E50-3247-2993-B3D8-58846A42902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30" name="TextBox 29">
            <a:extLst>
              <a:ext uri="{FF2B5EF4-FFF2-40B4-BE49-F238E27FC236}">
                <a16:creationId xmlns:a16="http://schemas.microsoft.com/office/drawing/2014/main" id="{8247B1E5-B4A7-5B37-5A02-E10F3B50F55B}"/>
              </a:ext>
            </a:extLst>
          </p:cNvPr>
          <p:cNvSpPr txBox="1"/>
          <p:nvPr/>
        </p:nvSpPr>
        <p:spPr>
          <a:xfrm>
            <a:off x="1588539" y="1046682"/>
            <a:ext cx="5130542" cy="584775"/>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Trend Sales over the year</a:t>
            </a:r>
            <a:endParaRPr lang="en-ID" sz="3200" dirty="0">
              <a:latin typeface="Arial" panose="020B0604020202020204" pitchFamily="34" charset="0"/>
              <a:cs typeface="Arial" panose="020B0604020202020204" pitchFamily="34" charset="0"/>
            </a:endParaRPr>
          </a:p>
        </p:txBody>
      </p:sp>
      <p:sp>
        <p:nvSpPr>
          <p:cNvPr id="37" name="Rectangle 1">
            <a:extLst>
              <a:ext uri="{FF2B5EF4-FFF2-40B4-BE49-F238E27FC236}">
                <a16:creationId xmlns:a16="http://schemas.microsoft.com/office/drawing/2014/main" id="{D1632976-F7CC-A373-067E-163603FC459B}"/>
              </a:ext>
            </a:extLst>
          </p:cNvPr>
          <p:cNvSpPr>
            <a:spLocks noChangeArrowheads="1"/>
          </p:cNvSpPr>
          <p:nvPr/>
        </p:nvSpPr>
        <p:spPr bwMode="auto">
          <a:xfrm>
            <a:off x="3256450" y="7349123"/>
            <a:ext cx="132587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GMV has shown a steady annual growth trend from 2015 to 2018.</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clear seasonal pattern, with consistent spikes in sales during the end of the year (October-December).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heatmap confirms this upward trend across all years, highlighting specific months with higher GMV.</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Marketing strategies and promotional campaigns should be optimized toward the year-end period to maximize sales potential.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2C077FB6-7A7F-0302-59DD-FF2E733EAD2B}"/>
              </a:ext>
            </a:extLst>
          </p:cNvPr>
          <p:cNvPicPr>
            <a:picLocks noChangeAspect="1"/>
          </p:cNvPicPr>
          <p:nvPr/>
        </p:nvPicPr>
        <p:blipFill>
          <a:blip r:embed="rId7"/>
          <a:stretch>
            <a:fillRect/>
          </a:stretch>
        </p:blipFill>
        <p:spPr>
          <a:xfrm>
            <a:off x="2107460" y="2008693"/>
            <a:ext cx="7153165" cy="4398899"/>
          </a:xfrm>
          <a:prstGeom prst="rect">
            <a:avLst/>
          </a:prstGeom>
        </p:spPr>
      </p:pic>
      <p:cxnSp>
        <p:nvCxnSpPr>
          <p:cNvPr id="29" name="Straight Connector 28">
            <a:extLst>
              <a:ext uri="{FF2B5EF4-FFF2-40B4-BE49-F238E27FC236}">
                <a16:creationId xmlns:a16="http://schemas.microsoft.com/office/drawing/2014/main" id="{43A82D8B-BA5E-0E35-013A-6A67203D59B7}"/>
              </a:ext>
            </a:extLst>
          </p:cNvPr>
          <p:cNvCxnSpPr>
            <a:cxnSpLocks/>
          </p:cNvCxnSpPr>
          <p:nvPr/>
        </p:nvCxnSpPr>
        <p:spPr>
          <a:xfrm>
            <a:off x="9829800" y="1739040"/>
            <a:ext cx="0" cy="479110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3" name="Picture 32">
            <a:extLst>
              <a:ext uri="{FF2B5EF4-FFF2-40B4-BE49-F238E27FC236}">
                <a16:creationId xmlns:a16="http://schemas.microsoft.com/office/drawing/2014/main" id="{8C46A3E9-86E0-D6C8-7F1C-C5D8D71AF71E}"/>
              </a:ext>
            </a:extLst>
          </p:cNvPr>
          <p:cNvPicPr>
            <a:picLocks noChangeAspect="1"/>
          </p:cNvPicPr>
          <p:nvPr/>
        </p:nvPicPr>
        <p:blipFill>
          <a:blip r:embed="rId8"/>
          <a:stretch>
            <a:fillRect/>
          </a:stretch>
        </p:blipFill>
        <p:spPr>
          <a:xfrm>
            <a:off x="10266553" y="2115870"/>
            <a:ext cx="7154273" cy="4191585"/>
          </a:xfrm>
          <a:prstGeom prst="rect">
            <a:avLst/>
          </a:prstGeom>
        </p:spPr>
      </p:pic>
    </p:spTree>
    <p:extLst>
      <p:ext uri="{BB962C8B-B14F-4D97-AF65-F5344CB8AC3E}">
        <p14:creationId xmlns:p14="http://schemas.microsoft.com/office/powerpoint/2010/main" val="4114606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89885</TotalTime>
  <Words>929</Words>
  <Application>Microsoft Office PowerPoint</Application>
  <PresentationFormat>Custom</PresentationFormat>
  <Paragraphs>116</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Graphik Regular</vt:lpstr>
      <vt:lpstr>Times New Roman</vt:lpstr>
      <vt:lpstr>Clear Sans Regular Bold</vt:lpstr>
      <vt:lpstr>Segoe UI</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Benyamin Adrian</dc:creator>
  <cp:lastModifiedBy>Benyamin Adrian</cp:lastModifiedBy>
  <cp:revision>29</cp:revision>
  <cp:lastPrinted>2025-03-22T14:54:27Z</cp:lastPrinted>
  <dcterms:created xsi:type="dcterms:W3CDTF">2006-08-16T00:00:00Z</dcterms:created>
  <dcterms:modified xsi:type="dcterms:W3CDTF">2025-03-22T14:56:16Z</dcterms:modified>
  <dc:identifier>DAEhDyfaYKE</dc:identifier>
</cp:coreProperties>
</file>