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0" r:id="rId3"/>
    <p:sldId id="271" r:id="rId4"/>
    <p:sldId id="257" r:id="rId5"/>
    <p:sldId id="258" r:id="rId6"/>
    <p:sldId id="259" r:id="rId7"/>
    <p:sldId id="260" r:id="rId8"/>
    <p:sldId id="261" r:id="rId9"/>
    <p:sldId id="262" r:id="rId10"/>
    <p:sldId id="263" r:id="rId11"/>
    <p:sldId id="272" r:id="rId12"/>
    <p:sldId id="27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user\Downloads\SELECTION%20Model%20for%20SHIFT%20Mov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04071273642044"/>
          <c:y val="4.9557160477579201E-2"/>
          <c:w val="0.66968248282121556"/>
          <c:h val="0.75589355959115523"/>
        </c:manualLayout>
      </c:layout>
      <c:scatterChart>
        <c:scatterStyle val="lineMarker"/>
        <c:varyColors val="0"/>
        <c:ser>
          <c:idx val="0"/>
          <c:order val="0"/>
          <c:tx>
            <c:strRef>
              <c:f>'C:\Users\user\Desktop\[test for model forcast.csv]test for model forcast'!$G$1</c:f>
              <c:strCache>
                <c:ptCount val="1"/>
                <c:pt idx="0">
                  <c:v>Kwali</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0.19555499652000369"/>
                  <c:y val="-0.20057318302796878"/>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baseline="0"/>
                      <a:t>yKuje) = 0.0069x - 12.956</a:t>
                    </a:r>
                    <a:br>
                      <a:rPr lang="en-US" baseline="0"/>
                    </a:br>
                    <a:r>
                      <a:rPr lang="en-US" baseline="0"/>
                      <a:t>R² = 0.374</a:t>
                    </a:r>
                    <a:endParaRPr lang="en-US"/>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'[1]test for model forcast'!$B$2:$B$7</c:f>
              <c:numCache>
                <c:formatCode>General</c:formatCode>
                <c:ptCount val="6"/>
                <c:pt idx="0">
                  <c:v>1999</c:v>
                </c:pt>
                <c:pt idx="1">
                  <c:v>2003</c:v>
                </c:pt>
                <c:pt idx="2">
                  <c:v>2007</c:v>
                </c:pt>
                <c:pt idx="3">
                  <c:v>2011</c:v>
                </c:pt>
                <c:pt idx="4">
                  <c:v>2015</c:v>
                </c:pt>
                <c:pt idx="5">
                  <c:v>2019</c:v>
                </c:pt>
              </c:numCache>
            </c:numRef>
          </c:xVal>
          <c:yVal>
            <c:numRef>
              <c:f>'[1]test for model forcast'!$G$2:$G$7</c:f>
              <c:numCache>
                <c:formatCode>General</c:formatCode>
                <c:ptCount val="6"/>
                <c:pt idx="0">
                  <c:v>0.85</c:v>
                </c:pt>
                <c:pt idx="1">
                  <c:v>0.69</c:v>
                </c:pt>
                <c:pt idx="2">
                  <c:v>0.78</c:v>
                </c:pt>
                <c:pt idx="3">
                  <c:v>0.79</c:v>
                </c:pt>
                <c:pt idx="4">
                  <c:v>0.89</c:v>
                </c:pt>
                <c:pt idx="5">
                  <c:v>0.92</c:v>
                </c:pt>
              </c:numCache>
            </c:numRef>
          </c:yVal>
          <c:smooth val="0"/>
          <c:extLst>
            <c:ext xmlns:c16="http://schemas.microsoft.com/office/drawing/2014/chart" uri="{C3380CC4-5D6E-409C-BE32-E72D297353CC}">
              <c16:uniqueId val="{00000001-4B97-4CA8-90B6-32977F1EE168}"/>
            </c:ext>
          </c:extLst>
        </c:ser>
        <c:ser>
          <c:idx val="1"/>
          <c:order val="1"/>
          <c:tx>
            <c:strRef>
              <c:f>'C:\Users\user\Desktop\[test for model forcast.csv]test for model forcast'!$H$1</c:f>
              <c:strCache>
                <c:ptCount val="1"/>
                <c:pt idx="0">
                  <c:v>Kuje</c:v>
                </c:pt>
              </c:strCache>
            </c:strRef>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trendline>
            <c:spPr>
              <a:ln w="25400" cap="rnd">
                <a:solidFill>
                  <a:schemeClr val="accent2">
                    <a:alpha val="50000"/>
                  </a:schemeClr>
                </a:solidFill>
              </a:ln>
              <a:effectLst/>
            </c:spPr>
            <c:trendlineType val="linear"/>
            <c:dispRSqr val="1"/>
            <c:dispEq val="1"/>
            <c:trendlineLbl>
              <c:layout>
                <c:manualLayout>
                  <c:x val="-0.19666255775536046"/>
                  <c:y val="0.44845475361794274"/>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baseline="0"/>
                      <a:t>y(Kwali) = -0.0047x + 10.391</a:t>
                    </a:r>
                    <a:br>
                      <a:rPr lang="en-US" baseline="0"/>
                    </a:br>
                    <a:r>
                      <a:rPr lang="en-US" baseline="0"/>
                      <a:t>R² = 0.6223</a:t>
                    </a:r>
                    <a:endParaRPr lang="en-US"/>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'[1]test for model forcast'!$B$2:$B$7</c:f>
              <c:numCache>
                <c:formatCode>General</c:formatCode>
                <c:ptCount val="6"/>
                <c:pt idx="0">
                  <c:v>1999</c:v>
                </c:pt>
                <c:pt idx="1">
                  <c:v>2003</c:v>
                </c:pt>
                <c:pt idx="2">
                  <c:v>2007</c:v>
                </c:pt>
                <c:pt idx="3">
                  <c:v>2011</c:v>
                </c:pt>
                <c:pt idx="4">
                  <c:v>2015</c:v>
                </c:pt>
                <c:pt idx="5">
                  <c:v>2019</c:v>
                </c:pt>
              </c:numCache>
            </c:numRef>
          </c:xVal>
          <c:yVal>
            <c:numRef>
              <c:f>'[1]test for model forcast'!$H$2:$H$7</c:f>
              <c:numCache>
                <c:formatCode>General</c:formatCode>
                <c:ptCount val="6"/>
                <c:pt idx="0">
                  <c:v>0.96</c:v>
                </c:pt>
                <c:pt idx="1">
                  <c:v>0.97</c:v>
                </c:pt>
                <c:pt idx="2">
                  <c:v>0.89</c:v>
                </c:pt>
                <c:pt idx="3">
                  <c:v>0.93</c:v>
                </c:pt>
                <c:pt idx="4">
                  <c:v>0.92</c:v>
                </c:pt>
                <c:pt idx="5">
                  <c:v>0.85</c:v>
                </c:pt>
              </c:numCache>
            </c:numRef>
          </c:yVal>
          <c:smooth val="0"/>
          <c:extLst>
            <c:ext xmlns:c16="http://schemas.microsoft.com/office/drawing/2014/chart" uri="{C3380CC4-5D6E-409C-BE32-E72D297353CC}">
              <c16:uniqueId val="{00000003-4B97-4CA8-90B6-32977F1EE168}"/>
            </c:ext>
          </c:extLst>
        </c:ser>
        <c:dLbls>
          <c:showLegendKey val="0"/>
          <c:showVal val="0"/>
          <c:showCatName val="0"/>
          <c:showSerName val="0"/>
          <c:showPercent val="0"/>
          <c:showBubbleSize val="0"/>
        </c:dLbls>
        <c:axId val="290878880"/>
        <c:axId val="337044912"/>
      </c:scatterChart>
      <c:valAx>
        <c:axId val="2908788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37044912"/>
        <c:crosses val="autoZero"/>
        <c:crossBetween val="midCat"/>
      </c:valAx>
      <c:valAx>
        <c:axId val="337044912"/>
        <c:scaling>
          <c:orientation val="minMax"/>
          <c:min val="0.60000000000000009"/>
        </c:scaling>
        <c:delete val="0"/>
        <c:axPos val="l"/>
        <c:majorGridlines>
          <c:spPr>
            <a:ln w="9525" cap="flat" cmpd="sng" algn="ctr">
              <a:solidFill>
                <a:schemeClr val="dk1">
                  <a:lumMod val="65000"/>
                  <a:lumOff val="35000"/>
                  <a:alpha val="75000"/>
                </a:schemeClr>
              </a:solidFill>
              <a:round/>
            </a:ln>
            <a:effectLst/>
          </c:spPr>
        </c:majorGridlines>
        <c:minorGridlines>
          <c:spPr>
            <a:ln w="9525" cap="flat" cmpd="sng" algn="ctr">
              <a:solidFill>
                <a:schemeClr val="dk1">
                  <a:lumMod val="65000"/>
                  <a:lumOff val="35000"/>
                  <a:alpha val="25000"/>
                </a:schemeClr>
              </a:solidFill>
              <a:round/>
            </a:ln>
            <a:effectLst/>
          </c:spPr>
        </c:min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Voters turn out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90878880"/>
        <c:crosses val="autoZero"/>
        <c:crossBetween val="midCat"/>
      </c:valAx>
      <c:spPr>
        <a:noFill/>
        <a:ln>
          <a:noFill/>
        </a:ln>
        <a:effectLst/>
      </c:spPr>
    </c:plotArea>
    <c:legend>
      <c:legendPos val="r"/>
      <c:layout>
        <c:manualLayout>
          <c:xMode val="edge"/>
          <c:yMode val="edge"/>
          <c:x val="0.79964650832049911"/>
          <c:y val="0.27399717698007814"/>
          <c:w val="0.20035349167950087"/>
          <c:h val="0.218504154181301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66632-8D0F-440F-B4DC-79491F48BE48}" type="doc">
      <dgm:prSet loTypeId="urn:microsoft.com/office/officeart/2009/3/layout/StepUpProcess" loCatId="process" qsTypeId="urn:microsoft.com/office/officeart/2005/8/quickstyle/3d1" qsCatId="3D" csTypeId="urn:microsoft.com/office/officeart/2005/8/colors/accent1_3" csCatId="accent1" phldr="1"/>
      <dgm:spPr/>
      <dgm:t>
        <a:bodyPr/>
        <a:lstStyle/>
        <a:p>
          <a:endParaRPr lang="en-US"/>
        </a:p>
      </dgm:t>
    </dgm:pt>
    <dgm:pt modelId="{1D44CCCD-CEA2-4492-8A28-189A68CB184E}">
      <dgm:prSet phldrT="[Text]" custT="1"/>
      <dgm:spPr/>
      <dgm:t>
        <a:bodyPr/>
        <a:lstStyle/>
        <a:p>
          <a:pPr algn="ctr"/>
          <a:r>
            <a:rPr lang="en-US" sz="1000" b="1" dirty="0"/>
            <a:t>36 States</a:t>
          </a:r>
        </a:p>
      </dgm:t>
    </dgm:pt>
    <dgm:pt modelId="{32977C18-DC2C-47D9-BA71-3B9FBD1443A4}" type="parTrans" cxnId="{86CD579D-DD90-4F5D-AE6F-1E61FD8201EF}">
      <dgm:prSet/>
      <dgm:spPr/>
      <dgm:t>
        <a:bodyPr/>
        <a:lstStyle/>
        <a:p>
          <a:endParaRPr lang="en-US"/>
        </a:p>
      </dgm:t>
    </dgm:pt>
    <dgm:pt modelId="{54F54286-CDA0-472A-9245-E2EDF13AA0D6}" type="sibTrans" cxnId="{86CD579D-DD90-4F5D-AE6F-1E61FD8201EF}">
      <dgm:prSet/>
      <dgm:spPr/>
      <dgm:t>
        <a:bodyPr/>
        <a:lstStyle/>
        <a:p>
          <a:endParaRPr lang="en-US"/>
        </a:p>
      </dgm:t>
    </dgm:pt>
    <dgm:pt modelId="{14E2B62B-011A-454B-9149-9F41F9630DB6}">
      <dgm:prSet phldrT="[Text]" custT="1"/>
      <dgm:spPr/>
      <dgm:t>
        <a:bodyPr/>
        <a:lstStyle/>
        <a:p>
          <a:pPr algn="l"/>
          <a:r>
            <a:rPr lang="en-US" sz="1000" dirty="0"/>
            <a:t>Drill down 36 states to a moderately feasible number as to first prioritize in the 3rd quarter of '19. </a:t>
          </a:r>
        </a:p>
      </dgm:t>
    </dgm:pt>
    <dgm:pt modelId="{28A912EB-A072-489F-8CB9-974831ACE7CE}" type="parTrans" cxnId="{986C7464-C6BF-44AE-8B2C-8EFFF8482301}">
      <dgm:prSet/>
      <dgm:spPr/>
      <dgm:t>
        <a:bodyPr/>
        <a:lstStyle/>
        <a:p>
          <a:endParaRPr lang="en-US"/>
        </a:p>
      </dgm:t>
    </dgm:pt>
    <dgm:pt modelId="{19510C5D-8293-40E9-A724-E2BC4FE7F14B}" type="sibTrans" cxnId="{986C7464-C6BF-44AE-8B2C-8EFFF8482301}">
      <dgm:prSet/>
      <dgm:spPr/>
      <dgm:t>
        <a:bodyPr/>
        <a:lstStyle/>
        <a:p>
          <a:endParaRPr lang="en-US"/>
        </a:p>
      </dgm:t>
    </dgm:pt>
    <dgm:pt modelId="{0ED76600-290E-47C1-9A52-BA3A730EF950}">
      <dgm:prSet phldrT="[Text]" custT="1"/>
      <dgm:spPr/>
      <dgm:t>
        <a:bodyPr/>
        <a:lstStyle/>
        <a:p>
          <a:pPr algn="ctr"/>
          <a:r>
            <a:rPr lang="en-US" sz="1000" b="1" dirty="0"/>
            <a:t>774 Local Governments</a:t>
          </a:r>
        </a:p>
      </dgm:t>
    </dgm:pt>
    <dgm:pt modelId="{57643A51-DEA2-4ABE-AD5F-D2FEED67BFF6}" type="parTrans" cxnId="{805382C7-5C85-41D5-9F1D-D6E9D89294F7}">
      <dgm:prSet/>
      <dgm:spPr/>
      <dgm:t>
        <a:bodyPr/>
        <a:lstStyle/>
        <a:p>
          <a:endParaRPr lang="en-US"/>
        </a:p>
      </dgm:t>
    </dgm:pt>
    <dgm:pt modelId="{1D287A2C-56BD-4CF6-A0B7-005C0BA886B3}" type="sibTrans" cxnId="{805382C7-5C85-41D5-9F1D-D6E9D89294F7}">
      <dgm:prSet/>
      <dgm:spPr/>
      <dgm:t>
        <a:bodyPr/>
        <a:lstStyle/>
        <a:p>
          <a:endParaRPr lang="en-US"/>
        </a:p>
      </dgm:t>
    </dgm:pt>
    <dgm:pt modelId="{8716496F-619C-4B95-963B-03250CDC7FDC}">
      <dgm:prSet phldrT="[Text]" custT="1"/>
      <dgm:spPr/>
      <dgm:t>
        <a:bodyPr/>
        <a:lstStyle/>
        <a:p>
          <a:pPr algn="l"/>
          <a:r>
            <a:rPr lang="en-US" sz="1000"/>
            <a:t>From selected states, the selection model gives an insight to the LGA to be selected</a:t>
          </a:r>
        </a:p>
      </dgm:t>
    </dgm:pt>
    <dgm:pt modelId="{09CA9995-2824-4DF2-8ECE-47D77A9C6787}" type="parTrans" cxnId="{25493E6A-5909-474F-A008-5D0FDBC51EDF}">
      <dgm:prSet/>
      <dgm:spPr/>
      <dgm:t>
        <a:bodyPr/>
        <a:lstStyle/>
        <a:p>
          <a:endParaRPr lang="en-US"/>
        </a:p>
      </dgm:t>
    </dgm:pt>
    <dgm:pt modelId="{E04450FA-901B-4E4E-9843-4740DDA51501}" type="sibTrans" cxnId="{25493E6A-5909-474F-A008-5D0FDBC51EDF}">
      <dgm:prSet/>
      <dgm:spPr/>
      <dgm:t>
        <a:bodyPr/>
        <a:lstStyle/>
        <a:p>
          <a:endParaRPr lang="en-US"/>
        </a:p>
      </dgm:t>
    </dgm:pt>
    <dgm:pt modelId="{F11D5609-1DF5-448E-AD06-9FC3F4DA3036}">
      <dgm:prSet phldrT="[Text]" custT="1"/>
      <dgm:spPr/>
      <dgm:t>
        <a:bodyPr/>
        <a:lstStyle/>
        <a:p>
          <a:r>
            <a:rPr lang="en-US" sz="1200" b="1" dirty="0"/>
            <a:t>8000+ communities</a:t>
          </a:r>
        </a:p>
      </dgm:t>
    </dgm:pt>
    <dgm:pt modelId="{F1AA2D32-5DA2-40A9-A95A-BD667048A9E6}" type="parTrans" cxnId="{B105F427-C545-45B0-9348-0137A600E697}">
      <dgm:prSet/>
      <dgm:spPr/>
      <dgm:t>
        <a:bodyPr/>
        <a:lstStyle/>
        <a:p>
          <a:endParaRPr lang="en-US"/>
        </a:p>
      </dgm:t>
    </dgm:pt>
    <dgm:pt modelId="{FA4FD679-C727-4914-8A29-84BBC0A13DC7}" type="sibTrans" cxnId="{B105F427-C545-45B0-9348-0137A600E697}">
      <dgm:prSet/>
      <dgm:spPr/>
      <dgm:t>
        <a:bodyPr/>
        <a:lstStyle/>
        <a:p>
          <a:endParaRPr lang="en-US"/>
        </a:p>
      </dgm:t>
    </dgm:pt>
    <dgm:pt modelId="{77AF9AF7-FEEC-4536-B5E9-9B00B461997C}">
      <dgm:prSet phldrT="[Text]" custT="1"/>
      <dgm:spPr/>
      <dgm:t>
        <a:bodyPr/>
        <a:lstStyle/>
        <a:p>
          <a:pPr algn="l"/>
          <a:r>
            <a:rPr lang="en-US" sz="1000" dirty="0"/>
            <a:t>from the identified LGAs , it would be easier to get a deeper insight into this communities and selection more easier</a:t>
          </a:r>
        </a:p>
      </dgm:t>
    </dgm:pt>
    <dgm:pt modelId="{B31989C3-940A-4ADC-9E08-6C2719F93E15}" type="parTrans" cxnId="{D29A343E-4BE7-40CB-A208-BD902C4F79CD}">
      <dgm:prSet/>
      <dgm:spPr/>
      <dgm:t>
        <a:bodyPr/>
        <a:lstStyle/>
        <a:p>
          <a:endParaRPr lang="en-US"/>
        </a:p>
      </dgm:t>
    </dgm:pt>
    <dgm:pt modelId="{721DB0B5-2CB3-4FDD-B56A-81B89A9C0D98}" type="sibTrans" cxnId="{D29A343E-4BE7-40CB-A208-BD902C4F79CD}">
      <dgm:prSet/>
      <dgm:spPr/>
      <dgm:t>
        <a:bodyPr/>
        <a:lstStyle/>
        <a:p>
          <a:endParaRPr lang="en-US"/>
        </a:p>
      </dgm:t>
    </dgm:pt>
    <dgm:pt modelId="{9CB8BFAB-D7CC-4C6D-92DA-03E42B606F58}" type="pres">
      <dgm:prSet presAssocID="{E5166632-8D0F-440F-B4DC-79491F48BE48}" presName="rootnode" presStyleCnt="0">
        <dgm:presLayoutVars>
          <dgm:chMax/>
          <dgm:chPref/>
          <dgm:dir/>
          <dgm:animLvl val="lvl"/>
        </dgm:presLayoutVars>
      </dgm:prSet>
      <dgm:spPr/>
    </dgm:pt>
    <dgm:pt modelId="{08DE38E6-AF87-4566-AD61-C77C79764AE1}" type="pres">
      <dgm:prSet presAssocID="{1D44CCCD-CEA2-4492-8A28-189A68CB184E}" presName="composite" presStyleCnt="0"/>
      <dgm:spPr/>
    </dgm:pt>
    <dgm:pt modelId="{2B293995-7B48-4C97-A395-5C831F8D3749}" type="pres">
      <dgm:prSet presAssocID="{1D44CCCD-CEA2-4492-8A28-189A68CB184E}" presName="LShape" presStyleLbl="alignNode1" presStyleIdx="0" presStyleCnt="5"/>
      <dgm:spPr/>
    </dgm:pt>
    <dgm:pt modelId="{0C1B6CEC-48D7-4F93-9608-4F81FE3224C8}" type="pres">
      <dgm:prSet presAssocID="{1D44CCCD-CEA2-4492-8A28-189A68CB184E}" presName="ParentText" presStyleLbl="revTx" presStyleIdx="0" presStyleCnt="3" custScaleY="76383" custLinFactNeighborX="-3372" custLinFactNeighborY="-13000">
        <dgm:presLayoutVars>
          <dgm:chMax val="0"/>
          <dgm:chPref val="0"/>
          <dgm:bulletEnabled val="1"/>
        </dgm:presLayoutVars>
      </dgm:prSet>
      <dgm:spPr/>
    </dgm:pt>
    <dgm:pt modelId="{C35AA271-2AD6-482E-B4B7-2B00ACEEE9E1}" type="pres">
      <dgm:prSet presAssocID="{1D44CCCD-CEA2-4492-8A28-189A68CB184E}" presName="Triangle" presStyleLbl="alignNode1" presStyleIdx="1" presStyleCnt="5"/>
      <dgm:spPr/>
    </dgm:pt>
    <dgm:pt modelId="{8DCDA42A-7F4D-4997-8A1B-7A97846BE0F4}" type="pres">
      <dgm:prSet presAssocID="{54F54286-CDA0-472A-9245-E2EDF13AA0D6}" presName="sibTrans" presStyleCnt="0"/>
      <dgm:spPr/>
    </dgm:pt>
    <dgm:pt modelId="{1F6FA276-D42B-439D-80BB-D10AB949116C}" type="pres">
      <dgm:prSet presAssocID="{54F54286-CDA0-472A-9245-E2EDF13AA0D6}" presName="space" presStyleCnt="0"/>
      <dgm:spPr/>
    </dgm:pt>
    <dgm:pt modelId="{4BA23EEB-E51B-4065-B8AF-557618D4BB04}" type="pres">
      <dgm:prSet presAssocID="{0ED76600-290E-47C1-9A52-BA3A730EF950}" presName="composite" presStyleCnt="0"/>
      <dgm:spPr/>
    </dgm:pt>
    <dgm:pt modelId="{0FA5C97F-A0EC-41FE-85DA-1F8ADD1E6237}" type="pres">
      <dgm:prSet presAssocID="{0ED76600-290E-47C1-9A52-BA3A730EF950}" presName="LShape" presStyleLbl="alignNode1" presStyleIdx="2" presStyleCnt="5"/>
      <dgm:spPr/>
    </dgm:pt>
    <dgm:pt modelId="{8AC24F0D-E6BD-469E-B450-B35520433125}" type="pres">
      <dgm:prSet presAssocID="{0ED76600-290E-47C1-9A52-BA3A730EF950}" presName="ParentText" presStyleLbl="revTx" presStyleIdx="1" presStyleCnt="3">
        <dgm:presLayoutVars>
          <dgm:chMax val="0"/>
          <dgm:chPref val="0"/>
          <dgm:bulletEnabled val="1"/>
        </dgm:presLayoutVars>
      </dgm:prSet>
      <dgm:spPr/>
    </dgm:pt>
    <dgm:pt modelId="{05DE777D-3929-473E-837D-D73F799CCAB6}" type="pres">
      <dgm:prSet presAssocID="{0ED76600-290E-47C1-9A52-BA3A730EF950}" presName="Triangle" presStyleLbl="alignNode1" presStyleIdx="3" presStyleCnt="5"/>
      <dgm:spPr/>
    </dgm:pt>
    <dgm:pt modelId="{470DBFF4-721B-421F-BD30-CDFE5D390FBD}" type="pres">
      <dgm:prSet presAssocID="{1D287A2C-56BD-4CF6-A0B7-005C0BA886B3}" presName="sibTrans" presStyleCnt="0"/>
      <dgm:spPr/>
    </dgm:pt>
    <dgm:pt modelId="{9980241F-68F2-494F-9D8A-20A6C92E7F82}" type="pres">
      <dgm:prSet presAssocID="{1D287A2C-56BD-4CF6-A0B7-005C0BA886B3}" presName="space" presStyleCnt="0"/>
      <dgm:spPr/>
    </dgm:pt>
    <dgm:pt modelId="{783CEA46-E2FC-454F-9C2B-2EA2F514CBDF}" type="pres">
      <dgm:prSet presAssocID="{F11D5609-1DF5-448E-AD06-9FC3F4DA3036}" presName="composite" presStyleCnt="0"/>
      <dgm:spPr/>
    </dgm:pt>
    <dgm:pt modelId="{34D271D6-D077-412D-8E3F-BD3E4DA75E56}" type="pres">
      <dgm:prSet presAssocID="{F11D5609-1DF5-448E-AD06-9FC3F4DA3036}" presName="LShape" presStyleLbl="alignNode1" presStyleIdx="4" presStyleCnt="5"/>
      <dgm:spPr/>
    </dgm:pt>
    <dgm:pt modelId="{D131CC5C-C359-46C6-A1D4-28E1CD91FFED}" type="pres">
      <dgm:prSet presAssocID="{F11D5609-1DF5-448E-AD06-9FC3F4DA3036}" presName="ParentText" presStyleLbl="revTx" presStyleIdx="2" presStyleCnt="3">
        <dgm:presLayoutVars>
          <dgm:chMax val="0"/>
          <dgm:chPref val="0"/>
          <dgm:bulletEnabled val="1"/>
        </dgm:presLayoutVars>
      </dgm:prSet>
      <dgm:spPr/>
    </dgm:pt>
  </dgm:ptLst>
  <dgm:cxnLst>
    <dgm:cxn modelId="{B105F427-C545-45B0-9348-0137A600E697}" srcId="{E5166632-8D0F-440F-B4DC-79491F48BE48}" destId="{F11D5609-1DF5-448E-AD06-9FC3F4DA3036}" srcOrd="2" destOrd="0" parTransId="{F1AA2D32-5DA2-40A9-A95A-BD667048A9E6}" sibTransId="{FA4FD679-C727-4914-8A29-84BBC0A13DC7}"/>
    <dgm:cxn modelId="{704D7F2B-40AD-48DE-9E61-EE5ABAE1A82C}" type="presOf" srcId="{F11D5609-1DF5-448E-AD06-9FC3F4DA3036}" destId="{D131CC5C-C359-46C6-A1D4-28E1CD91FFED}" srcOrd="0" destOrd="0" presId="urn:microsoft.com/office/officeart/2009/3/layout/StepUpProcess"/>
    <dgm:cxn modelId="{D29A343E-4BE7-40CB-A208-BD902C4F79CD}" srcId="{F11D5609-1DF5-448E-AD06-9FC3F4DA3036}" destId="{77AF9AF7-FEEC-4536-B5E9-9B00B461997C}" srcOrd="0" destOrd="0" parTransId="{B31989C3-940A-4ADC-9E08-6C2719F93E15}" sibTransId="{721DB0B5-2CB3-4FDD-B56A-81B89A9C0D98}"/>
    <dgm:cxn modelId="{524F8340-7ECC-4724-8EDF-BD23C042ACA5}" type="presOf" srcId="{1D44CCCD-CEA2-4492-8A28-189A68CB184E}" destId="{0C1B6CEC-48D7-4F93-9608-4F81FE3224C8}" srcOrd="0" destOrd="0" presId="urn:microsoft.com/office/officeart/2009/3/layout/StepUpProcess"/>
    <dgm:cxn modelId="{21763162-8821-485C-B925-68E3D148255A}" type="presOf" srcId="{0ED76600-290E-47C1-9A52-BA3A730EF950}" destId="{8AC24F0D-E6BD-469E-B450-B35520433125}" srcOrd="0" destOrd="0" presId="urn:microsoft.com/office/officeart/2009/3/layout/StepUpProcess"/>
    <dgm:cxn modelId="{986C7464-C6BF-44AE-8B2C-8EFFF8482301}" srcId="{1D44CCCD-CEA2-4492-8A28-189A68CB184E}" destId="{14E2B62B-011A-454B-9149-9F41F9630DB6}" srcOrd="0" destOrd="0" parTransId="{28A912EB-A072-489F-8CB9-974831ACE7CE}" sibTransId="{19510C5D-8293-40E9-A724-E2BC4FE7F14B}"/>
    <dgm:cxn modelId="{25493E6A-5909-474F-A008-5D0FDBC51EDF}" srcId="{0ED76600-290E-47C1-9A52-BA3A730EF950}" destId="{8716496F-619C-4B95-963B-03250CDC7FDC}" srcOrd="0" destOrd="0" parTransId="{09CA9995-2824-4DF2-8ECE-47D77A9C6787}" sibTransId="{E04450FA-901B-4E4E-9843-4740DDA51501}"/>
    <dgm:cxn modelId="{6F04974B-37C9-4141-B446-73FBD1BE5864}" type="presOf" srcId="{14E2B62B-011A-454B-9149-9F41F9630DB6}" destId="{0C1B6CEC-48D7-4F93-9608-4F81FE3224C8}" srcOrd="0" destOrd="1" presId="urn:microsoft.com/office/officeart/2009/3/layout/StepUpProcess"/>
    <dgm:cxn modelId="{7AD2515A-9C51-49B4-8B31-8BBC2E25A6AD}" type="presOf" srcId="{E5166632-8D0F-440F-B4DC-79491F48BE48}" destId="{9CB8BFAB-D7CC-4C6D-92DA-03E42B606F58}" srcOrd="0" destOrd="0" presId="urn:microsoft.com/office/officeart/2009/3/layout/StepUpProcess"/>
    <dgm:cxn modelId="{86CD579D-DD90-4F5D-AE6F-1E61FD8201EF}" srcId="{E5166632-8D0F-440F-B4DC-79491F48BE48}" destId="{1D44CCCD-CEA2-4492-8A28-189A68CB184E}" srcOrd="0" destOrd="0" parTransId="{32977C18-DC2C-47D9-BA71-3B9FBD1443A4}" sibTransId="{54F54286-CDA0-472A-9245-E2EDF13AA0D6}"/>
    <dgm:cxn modelId="{805382C7-5C85-41D5-9F1D-D6E9D89294F7}" srcId="{E5166632-8D0F-440F-B4DC-79491F48BE48}" destId="{0ED76600-290E-47C1-9A52-BA3A730EF950}" srcOrd="1" destOrd="0" parTransId="{57643A51-DEA2-4ABE-AD5F-D2FEED67BFF6}" sibTransId="{1D287A2C-56BD-4CF6-A0B7-005C0BA886B3}"/>
    <dgm:cxn modelId="{C60A4CDF-9DD6-4C4B-83C2-3E1DA8E13051}" type="presOf" srcId="{77AF9AF7-FEEC-4536-B5E9-9B00B461997C}" destId="{D131CC5C-C359-46C6-A1D4-28E1CD91FFED}" srcOrd="0" destOrd="1" presId="urn:microsoft.com/office/officeart/2009/3/layout/StepUpProcess"/>
    <dgm:cxn modelId="{7E8CCEEB-A6A0-4B2F-BE47-E360A2D03D96}" type="presOf" srcId="{8716496F-619C-4B95-963B-03250CDC7FDC}" destId="{8AC24F0D-E6BD-469E-B450-B35520433125}" srcOrd="0" destOrd="1" presId="urn:microsoft.com/office/officeart/2009/3/layout/StepUpProcess"/>
    <dgm:cxn modelId="{1CB7DE0D-5F0E-40AE-B141-BDD18807A160}" type="presParOf" srcId="{9CB8BFAB-D7CC-4C6D-92DA-03E42B606F58}" destId="{08DE38E6-AF87-4566-AD61-C77C79764AE1}" srcOrd="0" destOrd="0" presId="urn:microsoft.com/office/officeart/2009/3/layout/StepUpProcess"/>
    <dgm:cxn modelId="{9944B75A-795B-4726-8F4A-F10B7C61A291}" type="presParOf" srcId="{08DE38E6-AF87-4566-AD61-C77C79764AE1}" destId="{2B293995-7B48-4C97-A395-5C831F8D3749}" srcOrd="0" destOrd="0" presId="urn:microsoft.com/office/officeart/2009/3/layout/StepUpProcess"/>
    <dgm:cxn modelId="{AEB78338-4F41-4BFB-964C-197D063CC4B6}" type="presParOf" srcId="{08DE38E6-AF87-4566-AD61-C77C79764AE1}" destId="{0C1B6CEC-48D7-4F93-9608-4F81FE3224C8}" srcOrd="1" destOrd="0" presId="urn:microsoft.com/office/officeart/2009/3/layout/StepUpProcess"/>
    <dgm:cxn modelId="{63A80BC4-32D8-46B5-AE57-5209B1E49F8E}" type="presParOf" srcId="{08DE38E6-AF87-4566-AD61-C77C79764AE1}" destId="{C35AA271-2AD6-482E-B4B7-2B00ACEEE9E1}" srcOrd="2" destOrd="0" presId="urn:microsoft.com/office/officeart/2009/3/layout/StepUpProcess"/>
    <dgm:cxn modelId="{B49ECC17-7B49-408E-9F3B-6BCD99877926}" type="presParOf" srcId="{9CB8BFAB-D7CC-4C6D-92DA-03E42B606F58}" destId="{8DCDA42A-7F4D-4997-8A1B-7A97846BE0F4}" srcOrd="1" destOrd="0" presId="urn:microsoft.com/office/officeart/2009/3/layout/StepUpProcess"/>
    <dgm:cxn modelId="{CF739DE1-59AD-431E-BF9C-DF7989A47B33}" type="presParOf" srcId="{8DCDA42A-7F4D-4997-8A1B-7A97846BE0F4}" destId="{1F6FA276-D42B-439D-80BB-D10AB949116C}" srcOrd="0" destOrd="0" presId="urn:microsoft.com/office/officeart/2009/3/layout/StepUpProcess"/>
    <dgm:cxn modelId="{1FBA50E9-8080-4831-8FE1-A7C3A761A2F2}" type="presParOf" srcId="{9CB8BFAB-D7CC-4C6D-92DA-03E42B606F58}" destId="{4BA23EEB-E51B-4065-B8AF-557618D4BB04}" srcOrd="2" destOrd="0" presId="urn:microsoft.com/office/officeart/2009/3/layout/StepUpProcess"/>
    <dgm:cxn modelId="{F7058ADA-9E5E-46D7-B09C-68BA9C3E82ED}" type="presParOf" srcId="{4BA23EEB-E51B-4065-B8AF-557618D4BB04}" destId="{0FA5C97F-A0EC-41FE-85DA-1F8ADD1E6237}" srcOrd="0" destOrd="0" presId="urn:microsoft.com/office/officeart/2009/3/layout/StepUpProcess"/>
    <dgm:cxn modelId="{2F8D2B24-1D02-40ED-96E5-38B7E728146F}" type="presParOf" srcId="{4BA23EEB-E51B-4065-B8AF-557618D4BB04}" destId="{8AC24F0D-E6BD-469E-B450-B35520433125}" srcOrd="1" destOrd="0" presId="urn:microsoft.com/office/officeart/2009/3/layout/StepUpProcess"/>
    <dgm:cxn modelId="{2AABB0BC-DC59-4024-8132-6BA52B0F264D}" type="presParOf" srcId="{4BA23EEB-E51B-4065-B8AF-557618D4BB04}" destId="{05DE777D-3929-473E-837D-D73F799CCAB6}" srcOrd="2" destOrd="0" presId="urn:microsoft.com/office/officeart/2009/3/layout/StepUpProcess"/>
    <dgm:cxn modelId="{F7C65840-6AFB-4590-9666-82A6580225DE}" type="presParOf" srcId="{9CB8BFAB-D7CC-4C6D-92DA-03E42B606F58}" destId="{470DBFF4-721B-421F-BD30-CDFE5D390FBD}" srcOrd="3" destOrd="0" presId="urn:microsoft.com/office/officeart/2009/3/layout/StepUpProcess"/>
    <dgm:cxn modelId="{6D1EB041-3A8A-4CD7-B910-3F4F2C7AD10C}" type="presParOf" srcId="{470DBFF4-721B-421F-BD30-CDFE5D390FBD}" destId="{9980241F-68F2-494F-9D8A-20A6C92E7F82}" srcOrd="0" destOrd="0" presId="urn:microsoft.com/office/officeart/2009/3/layout/StepUpProcess"/>
    <dgm:cxn modelId="{4A61ED67-0024-44C5-9F6B-1FDE93DA30B1}" type="presParOf" srcId="{9CB8BFAB-D7CC-4C6D-92DA-03E42B606F58}" destId="{783CEA46-E2FC-454F-9C2B-2EA2F514CBDF}" srcOrd="4" destOrd="0" presId="urn:microsoft.com/office/officeart/2009/3/layout/StepUpProcess"/>
    <dgm:cxn modelId="{F3D4474C-A2DE-4EA6-9851-208F6FEE93C1}" type="presParOf" srcId="{783CEA46-E2FC-454F-9C2B-2EA2F514CBDF}" destId="{34D271D6-D077-412D-8E3F-BD3E4DA75E56}" srcOrd="0" destOrd="0" presId="urn:microsoft.com/office/officeart/2009/3/layout/StepUpProcess"/>
    <dgm:cxn modelId="{E242E97B-4901-47F9-A57C-61F694DDDC74}" type="presParOf" srcId="{783CEA46-E2FC-454F-9C2B-2EA2F514CBDF}" destId="{D131CC5C-C359-46C6-A1D4-28E1CD91FFE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93995-7B48-4C97-A395-5C831F8D3749}">
      <dsp:nvSpPr>
        <dsp:cNvPr id="0" name=""/>
        <dsp:cNvSpPr/>
      </dsp:nvSpPr>
      <dsp:spPr>
        <a:xfrm rot="5400000">
          <a:off x="337700" y="1073292"/>
          <a:ext cx="1011032" cy="1682335"/>
        </a:xfrm>
        <a:prstGeom prst="corner">
          <a:avLst>
            <a:gd name="adj1" fmla="val 16120"/>
            <a:gd name="adj2" fmla="val 16110"/>
          </a:avLst>
        </a:prstGeom>
        <a:gradFill rotWithShape="0">
          <a:gsLst>
            <a:gs pos="0">
              <a:schemeClr val="accent1">
                <a:shade val="80000"/>
                <a:hueOff val="0"/>
                <a:satOff val="0"/>
                <a:lumOff val="0"/>
                <a:alphaOff val="0"/>
                <a:tint val="100000"/>
                <a:shade val="85000"/>
                <a:satMod val="100000"/>
                <a:lumMod val="100000"/>
              </a:schemeClr>
            </a:gs>
            <a:gs pos="100000">
              <a:schemeClr val="accent1">
                <a:shade val="80000"/>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shade val="8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C1B6CEC-48D7-4F93-9608-4F81FE3224C8}">
      <dsp:nvSpPr>
        <dsp:cNvPr id="0" name=""/>
        <dsp:cNvSpPr/>
      </dsp:nvSpPr>
      <dsp:spPr>
        <a:xfrm>
          <a:off x="117719" y="1560085"/>
          <a:ext cx="1518821" cy="10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444500">
            <a:lnSpc>
              <a:spcPct val="90000"/>
            </a:lnSpc>
            <a:spcBef>
              <a:spcPct val="0"/>
            </a:spcBef>
            <a:spcAft>
              <a:spcPct val="35000"/>
            </a:spcAft>
            <a:buNone/>
          </a:pPr>
          <a:r>
            <a:rPr lang="en-US" sz="1000" b="1" kern="1200" dirty="0"/>
            <a:t>36 States</a:t>
          </a:r>
        </a:p>
        <a:p>
          <a:pPr marL="57150" lvl="1" indent="-57150" algn="l" defTabSz="444500">
            <a:lnSpc>
              <a:spcPct val="90000"/>
            </a:lnSpc>
            <a:spcBef>
              <a:spcPct val="0"/>
            </a:spcBef>
            <a:spcAft>
              <a:spcPct val="15000"/>
            </a:spcAft>
            <a:buChar char="•"/>
          </a:pPr>
          <a:r>
            <a:rPr lang="en-US" sz="1000" kern="1200" dirty="0"/>
            <a:t>Drill down 36 states to a moderately feasible number as to first prioritize in the 3rd quarter of '19. </a:t>
          </a:r>
        </a:p>
      </dsp:txBody>
      <dsp:txXfrm>
        <a:off x="117719" y="1560085"/>
        <a:ext cx="1518821" cy="1016914"/>
      </dsp:txXfrm>
    </dsp:sp>
    <dsp:sp modelId="{C35AA271-2AD6-482E-B4B7-2B00ACEEE9E1}">
      <dsp:nvSpPr>
        <dsp:cNvPr id="0" name=""/>
        <dsp:cNvSpPr/>
      </dsp:nvSpPr>
      <dsp:spPr>
        <a:xfrm>
          <a:off x="1401185" y="949437"/>
          <a:ext cx="286570" cy="286570"/>
        </a:xfrm>
        <a:prstGeom prst="triangle">
          <a:avLst>
            <a:gd name="adj" fmla="val 100000"/>
          </a:avLst>
        </a:prstGeom>
        <a:gradFill rotWithShape="0">
          <a:gsLst>
            <a:gs pos="0">
              <a:schemeClr val="accent1">
                <a:shade val="80000"/>
                <a:hueOff val="111548"/>
                <a:satOff val="-2264"/>
                <a:lumOff val="7669"/>
                <a:alphaOff val="0"/>
                <a:tint val="100000"/>
                <a:shade val="85000"/>
                <a:satMod val="100000"/>
                <a:lumMod val="100000"/>
              </a:schemeClr>
            </a:gs>
            <a:gs pos="100000">
              <a:schemeClr val="accent1">
                <a:shade val="80000"/>
                <a:hueOff val="111548"/>
                <a:satOff val="-2264"/>
                <a:lumOff val="7669"/>
                <a:alphaOff val="0"/>
                <a:tint val="90000"/>
                <a:shade val="100000"/>
                <a:satMod val="150000"/>
                <a:lumMod val="100000"/>
              </a:schemeClr>
            </a:gs>
          </a:gsLst>
          <a:path path="circle">
            <a:fillToRect l="100000" t="100000" r="100000" b="100000"/>
          </a:path>
        </a:gradFill>
        <a:ln w="9525" cap="flat" cmpd="sng" algn="ctr">
          <a:solidFill>
            <a:schemeClr val="accent1">
              <a:shade val="80000"/>
              <a:hueOff val="111548"/>
              <a:satOff val="-2264"/>
              <a:lumOff val="7669"/>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A5C97F-A0EC-41FE-85DA-1F8ADD1E6237}">
      <dsp:nvSpPr>
        <dsp:cNvPr id="0" name=""/>
        <dsp:cNvSpPr/>
      </dsp:nvSpPr>
      <dsp:spPr>
        <a:xfrm rot="5400000">
          <a:off x="2197035" y="613198"/>
          <a:ext cx="1011032" cy="1682335"/>
        </a:xfrm>
        <a:prstGeom prst="corner">
          <a:avLst>
            <a:gd name="adj1" fmla="val 16120"/>
            <a:gd name="adj2" fmla="val 16110"/>
          </a:avLst>
        </a:prstGeom>
        <a:gradFill rotWithShape="0">
          <a:gsLst>
            <a:gs pos="0">
              <a:schemeClr val="accent1">
                <a:shade val="80000"/>
                <a:hueOff val="223096"/>
                <a:satOff val="-4529"/>
                <a:lumOff val="15339"/>
                <a:alphaOff val="0"/>
                <a:tint val="100000"/>
                <a:shade val="85000"/>
                <a:satMod val="100000"/>
                <a:lumMod val="100000"/>
              </a:schemeClr>
            </a:gs>
            <a:gs pos="100000">
              <a:schemeClr val="accent1">
                <a:shade val="80000"/>
                <a:hueOff val="223096"/>
                <a:satOff val="-4529"/>
                <a:lumOff val="15339"/>
                <a:alphaOff val="0"/>
                <a:tint val="90000"/>
                <a:shade val="100000"/>
                <a:satMod val="150000"/>
                <a:lumMod val="100000"/>
              </a:schemeClr>
            </a:gs>
          </a:gsLst>
          <a:path path="circle">
            <a:fillToRect l="100000" t="100000" r="100000" b="100000"/>
          </a:path>
        </a:gradFill>
        <a:ln w="9525" cap="flat" cmpd="sng" algn="ctr">
          <a:solidFill>
            <a:schemeClr val="accent1">
              <a:shade val="80000"/>
              <a:hueOff val="223096"/>
              <a:satOff val="-4529"/>
              <a:lumOff val="15339"/>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AC24F0D-E6BD-469E-B450-B35520433125}">
      <dsp:nvSpPr>
        <dsp:cNvPr id="0" name=""/>
        <dsp:cNvSpPr/>
      </dsp:nvSpPr>
      <dsp:spPr>
        <a:xfrm>
          <a:off x="2028268" y="1115854"/>
          <a:ext cx="1518821" cy="1331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444500">
            <a:lnSpc>
              <a:spcPct val="90000"/>
            </a:lnSpc>
            <a:spcBef>
              <a:spcPct val="0"/>
            </a:spcBef>
            <a:spcAft>
              <a:spcPct val="35000"/>
            </a:spcAft>
            <a:buNone/>
          </a:pPr>
          <a:r>
            <a:rPr lang="en-US" sz="1000" b="1" kern="1200" dirty="0"/>
            <a:t>774 Local Governments</a:t>
          </a:r>
        </a:p>
        <a:p>
          <a:pPr marL="57150" lvl="1" indent="-57150" algn="l" defTabSz="444500">
            <a:lnSpc>
              <a:spcPct val="90000"/>
            </a:lnSpc>
            <a:spcBef>
              <a:spcPct val="0"/>
            </a:spcBef>
            <a:spcAft>
              <a:spcPct val="15000"/>
            </a:spcAft>
            <a:buChar char="•"/>
          </a:pPr>
          <a:r>
            <a:rPr lang="en-US" sz="1000" kern="1200"/>
            <a:t>From selected states, the selection model gives an insight to the LGA to be selected</a:t>
          </a:r>
        </a:p>
      </dsp:txBody>
      <dsp:txXfrm>
        <a:off x="2028268" y="1115854"/>
        <a:ext cx="1518821" cy="1331336"/>
      </dsp:txXfrm>
    </dsp:sp>
    <dsp:sp modelId="{05DE777D-3929-473E-837D-D73F799CCAB6}">
      <dsp:nvSpPr>
        <dsp:cNvPr id="0" name=""/>
        <dsp:cNvSpPr/>
      </dsp:nvSpPr>
      <dsp:spPr>
        <a:xfrm>
          <a:off x="3260520" y="489343"/>
          <a:ext cx="286570" cy="286570"/>
        </a:xfrm>
        <a:prstGeom prst="triangle">
          <a:avLst>
            <a:gd name="adj" fmla="val 100000"/>
          </a:avLst>
        </a:prstGeom>
        <a:gradFill rotWithShape="0">
          <a:gsLst>
            <a:gs pos="0">
              <a:schemeClr val="accent1">
                <a:shade val="80000"/>
                <a:hueOff val="334644"/>
                <a:satOff val="-6793"/>
                <a:lumOff val="23008"/>
                <a:alphaOff val="0"/>
                <a:tint val="100000"/>
                <a:shade val="85000"/>
                <a:satMod val="100000"/>
                <a:lumMod val="100000"/>
              </a:schemeClr>
            </a:gs>
            <a:gs pos="100000">
              <a:schemeClr val="accent1">
                <a:shade val="80000"/>
                <a:hueOff val="334644"/>
                <a:satOff val="-6793"/>
                <a:lumOff val="23008"/>
                <a:alphaOff val="0"/>
                <a:tint val="90000"/>
                <a:shade val="100000"/>
                <a:satMod val="150000"/>
                <a:lumMod val="100000"/>
              </a:schemeClr>
            </a:gs>
          </a:gsLst>
          <a:path path="circle">
            <a:fillToRect l="100000" t="100000" r="100000" b="100000"/>
          </a:path>
        </a:gradFill>
        <a:ln w="9525" cap="flat" cmpd="sng" algn="ctr">
          <a:solidFill>
            <a:schemeClr val="accent1">
              <a:shade val="80000"/>
              <a:hueOff val="334644"/>
              <a:satOff val="-6793"/>
              <a:lumOff val="23008"/>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4D271D6-D077-412D-8E3F-BD3E4DA75E56}">
      <dsp:nvSpPr>
        <dsp:cNvPr id="0" name=""/>
        <dsp:cNvSpPr/>
      </dsp:nvSpPr>
      <dsp:spPr>
        <a:xfrm rot="5400000">
          <a:off x="4056369" y="153104"/>
          <a:ext cx="1011032" cy="1682335"/>
        </a:xfrm>
        <a:prstGeom prst="corner">
          <a:avLst>
            <a:gd name="adj1" fmla="val 16120"/>
            <a:gd name="adj2" fmla="val 16110"/>
          </a:avLst>
        </a:prstGeom>
        <a:gradFill rotWithShape="0">
          <a:gsLst>
            <a:gs pos="0">
              <a:schemeClr val="accent1">
                <a:shade val="80000"/>
                <a:hueOff val="446191"/>
                <a:satOff val="-9058"/>
                <a:lumOff val="30677"/>
                <a:alphaOff val="0"/>
                <a:tint val="100000"/>
                <a:shade val="85000"/>
                <a:satMod val="100000"/>
                <a:lumMod val="100000"/>
              </a:schemeClr>
            </a:gs>
            <a:gs pos="100000">
              <a:schemeClr val="accent1">
                <a:shade val="80000"/>
                <a:hueOff val="446191"/>
                <a:satOff val="-9058"/>
                <a:lumOff val="30677"/>
                <a:alphaOff val="0"/>
                <a:tint val="90000"/>
                <a:shade val="100000"/>
                <a:satMod val="150000"/>
                <a:lumMod val="100000"/>
              </a:schemeClr>
            </a:gs>
          </a:gsLst>
          <a:path path="circle">
            <a:fillToRect l="100000" t="100000" r="100000" b="100000"/>
          </a:path>
        </a:gradFill>
        <a:ln w="9525" cap="flat" cmpd="sng" algn="ctr">
          <a:solidFill>
            <a:schemeClr val="accent1">
              <a:shade val="80000"/>
              <a:hueOff val="446191"/>
              <a:satOff val="-9058"/>
              <a:lumOff val="30677"/>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131CC5C-C359-46C6-A1D4-28E1CD91FFED}">
      <dsp:nvSpPr>
        <dsp:cNvPr id="0" name=""/>
        <dsp:cNvSpPr/>
      </dsp:nvSpPr>
      <dsp:spPr>
        <a:xfrm>
          <a:off x="3887603" y="655760"/>
          <a:ext cx="1518821" cy="1331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8000+ communities</a:t>
          </a:r>
        </a:p>
        <a:p>
          <a:pPr marL="57150" lvl="1" indent="-57150" algn="l" defTabSz="444500">
            <a:lnSpc>
              <a:spcPct val="90000"/>
            </a:lnSpc>
            <a:spcBef>
              <a:spcPct val="0"/>
            </a:spcBef>
            <a:spcAft>
              <a:spcPct val="15000"/>
            </a:spcAft>
            <a:buChar char="•"/>
          </a:pPr>
          <a:r>
            <a:rPr lang="en-US" sz="1000" kern="1200" dirty="0"/>
            <a:t>from the identified LGAs , it would be easier to get a deeper insight into this communities and selection more easier</a:t>
          </a:r>
        </a:p>
      </dsp:txBody>
      <dsp:txXfrm>
        <a:off x="3887603" y="655760"/>
        <a:ext cx="1518821" cy="133133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07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238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53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46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63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667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8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335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34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1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7/5/2019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084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A07B5C-39EC-4D25-B363-E914B2921B08}"/>
              </a:ext>
            </a:extLst>
          </p:cNvPr>
          <p:cNvSpPr>
            <a:spLocks noGrp="1"/>
          </p:cNvSpPr>
          <p:nvPr>
            <p:ph type="title"/>
          </p:nvPr>
        </p:nvSpPr>
        <p:spPr>
          <a:xfrm>
            <a:off x="1627874" y="1987825"/>
            <a:ext cx="8682318" cy="423667"/>
          </a:xfrm>
        </p:spPr>
        <p:txBody>
          <a:bodyPr/>
          <a:lstStyle/>
          <a:p>
            <a:pPr algn="ctr"/>
            <a:r>
              <a:rPr lang="en-US" dirty="0"/>
              <a:t>SHIFT’s Community Selection Model</a:t>
            </a:r>
          </a:p>
        </p:txBody>
      </p:sp>
      <p:sp>
        <p:nvSpPr>
          <p:cNvPr id="13" name="Text Placeholder 12">
            <a:extLst>
              <a:ext uri="{FF2B5EF4-FFF2-40B4-BE49-F238E27FC236}">
                <a16:creationId xmlns:a16="http://schemas.microsoft.com/office/drawing/2014/main" id="{DD77BCE4-9604-4D1F-90BE-596E5125EE33}"/>
              </a:ext>
            </a:extLst>
          </p:cNvPr>
          <p:cNvSpPr>
            <a:spLocks noGrp="1"/>
          </p:cNvSpPr>
          <p:nvPr>
            <p:ph type="body" sz="half" idx="2"/>
          </p:nvPr>
        </p:nvSpPr>
        <p:spPr>
          <a:xfrm>
            <a:off x="1124291" y="3140765"/>
            <a:ext cx="9623222" cy="2312907"/>
          </a:xfrm>
        </p:spPr>
        <p:txBody>
          <a:bodyPr>
            <a:normAutofit/>
          </a:bodyPr>
          <a:lstStyle/>
          <a:p>
            <a:endParaRPr lang="en-US" dirty="0"/>
          </a:p>
          <a:p>
            <a:pPr algn="ctr"/>
            <a:endParaRPr lang="en-US" dirty="0"/>
          </a:p>
          <a:p>
            <a:pPr algn="ctr"/>
            <a:endParaRPr lang="en-US" dirty="0"/>
          </a:p>
          <a:p>
            <a:pPr algn="ctr"/>
            <a:r>
              <a:rPr lang="en-US" dirty="0"/>
              <a:t>By Benjamin AJIBADE</a:t>
            </a:r>
          </a:p>
          <a:p>
            <a:pPr algn="ctr"/>
            <a:r>
              <a:rPr lang="en-US" dirty="0"/>
              <a:t>SHIFT Data Analytics</a:t>
            </a:r>
          </a:p>
        </p:txBody>
      </p:sp>
    </p:spTree>
    <p:extLst>
      <p:ext uri="{BB962C8B-B14F-4D97-AF65-F5344CB8AC3E}">
        <p14:creationId xmlns:p14="http://schemas.microsoft.com/office/powerpoint/2010/main" val="427719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26C7-4D7D-4ADB-9F1E-177AF955082D}"/>
              </a:ext>
            </a:extLst>
          </p:cNvPr>
          <p:cNvSpPr>
            <a:spLocks noGrp="1"/>
          </p:cNvSpPr>
          <p:nvPr>
            <p:ph type="title"/>
          </p:nvPr>
        </p:nvSpPr>
        <p:spPr>
          <a:xfrm>
            <a:off x="1124290" y="952578"/>
            <a:ext cx="6005379" cy="743700"/>
          </a:xfrm>
        </p:spPr>
        <p:txBody>
          <a:bodyPr>
            <a:normAutofit fontScale="90000"/>
          </a:bodyPr>
          <a:lstStyle/>
          <a:p>
            <a:r>
              <a:rPr lang="en-US" dirty="0"/>
              <a:t>Prioritized States: South-East(SE)</a:t>
            </a:r>
          </a:p>
        </p:txBody>
      </p:sp>
      <p:pic>
        <p:nvPicPr>
          <p:cNvPr id="6" name="Content Placeholder 5">
            <a:extLst>
              <a:ext uri="{FF2B5EF4-FFF2-40B4-BE49-F238E27FC236}">
                <a16:creationId xmlns:a16="http://schemas.microsoft.com/office/drawing/2014/main" id="{4AD81558-B5B7-4B1A-A2FE-E1F68E9EE7FD}"/>
              </a:ext>
            </a:extLst>
          </p:cNvPr>
          <p:cNvPicPr>
            <a:picLocks noGrp="1" noChangeAspect="1"/>
          </p:cNvPicPr>
          <p:nvPr>
            <p:ph idx="1"/>
          </p:nvPr>
        </p:nvPicPr>
        <p:blipFill>
          <a:blip r:embed="rId2"/>
          <a:stretch>
            <a:fillRect/>
          </a:stretch>
        </p:blipFill>
        <p:spPr>
          <a:xfrm>
            <a:off x="3591339" y="2511411"/>
            <a:ext cx="8600661" cy="3041250"/>
          </a:xfrm>
        </p:spPr>
      </p:pic>
      <p:sp>
        <p:nvSpPr>
          <p:cNvPr id="4" name="Text Placeholder 3">
            <a:extLst>
              <a:ext uri="{FF2B5EF4-FFF2-40B4-BE49-F238E27FC236}">
                <a16:creationId xmlns:a16="http://schemas.microsoft.com/office/drawing/2014/main" id="{2FA54AE3-9CAB-4B0F-A5E0-CA2AC9CFF53A}"/>
              </a:ext>
            </a:extLst>
          </p:cNvPr>
          <p:cNvSpPr>
            <a:spLocks noGrp="1"/>
          </p:cNvSpPr>
          <p:nvPr>
            <p:ph type="body" sz="half" idx="2"/>
          </p:nvPr>
        </p:nvSpPr>
        <p:spPr>
          <a:xfrm>
            <a:off x="596348" y="2511411"/>
            <a:ext cx="3275013" cy="3761521"/>
          </a:xfrm>
        </p:spPr>
        <p:txBody>
          <a:bodyPr>
            <a:normAutofit/>
          </a:bodyPr>
          <a:lstStyle/>
          <a:p>
            <a:r>
              <a:rPr lang="en-US" dirty="0"/>
              <a:t>The last prioritized zone is the SE. The selected states are</a:t>
            </a:r>
          </a:p>
          <a:p>
            <a:pPr marL="285750" indent="-285750">
              <a:buFont typeface="Arial" panose="020B0604020202020204" pitchFamily="34" charset="0"/>
              <a:buChar char="•"/>
            </a:pPr>
            <a:r>
              <a:rPr lang="en-US" dirty="0"/>
              <a:t>Anambra</a:t>
            </a:r>
          </a:p>
          <a:p>
            <a:pPr marL="285750" indent="-285750">
              <a:buFont typeface="Arial" panose="020B0604020202020204" pitchFamily="34" charset="0"/>
              <a:buChar char="•"/>
            </a:pPr>
            <a:r>
              <a:rPr lang="en-US" dirty="0"/>
              <a:t>Enugu</a:t>
            </a:r>
          </a:p>
          <a:p>
            <a:pPr marL="285750" indent="-285750">
              <a:buFont typeface="Arial" panose="020B0604020202020204" pitchFamily="34" charset="0"/>
              <a:buChar char="•"/>
            </a:pPr>
            <a:r>
              <a:rPr lang="en-US" dirty="0"/>
              <a:t>Imo</a:t>
            </a:r>
          </a:p>
          <a:p>
            <a:r>
              <a:rPr lang="en-US" dirty="0"/>
              <a:t>Selected states has of about 4.6 million eligible voters. They have in combine 68% of the members of the house in the region. </a:t>
            </a:r>
          </a:p>
        </p:txBody>
      </p:sp>
    </p:spTree>
    <p:extLst>
      <p:ext uri="{BB962C8B-B14F-4D97-AF65-F5344CB8AC3E}">
        <p14:creationId xmlns:p14="http://schemas.microsoft.com/office/powerpoint/2010/main" val="343270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7804-96ED-4C0D-AFD3-F455FE8F185C}"/>
              </a:ext>
            </a:extLst>
          </p:cNvPr>
          <p:cNvSpPr>
            <a:spLocks noGrp="1"/>
          </p:cNvSpPr>
          <p:nvPr>
            <p:ph type="title"/>
          </p:nvPr>
        </p:nvSpPr>
        <p:spPr/>
        <p:txBody>
          <a:bodyPr/>
          <a:lstStyle/>
          <a:p>
            <a:r>
              <a:rPr lang="en-US" dirty="0"/>
              <a:t>Based on feedback</a:t>
            </a:r>
          </a:p>
        </p:txBody>
      </p:sp>
      <p:sp>
        <p:nvSpPr>
          <p:cNvPr id="4" name="Text Placeholder 3">
            <a:extLst>
              <a:ext uri="{FF2B5EF4-FFF2-40B4-BE49-F238E27FC236}">
                <a16:creationId xmlns:a16="http://schemas.microsoft.com/office/drawing/2014/main" id="{F4A779D7-4150-49DE-B910-99412EDDABAB}"/>
              </a:ext>
            </a:extLst>
          </p:cNvPr>
          <p:cNvSpPr>
            <a:spLocks noGrp="1"/>
          </p:cNvSpPr>
          <p:nvPr>
            <p:ph type="body" sz="half" idx="2"/>
          </p:nvPr>
        </p:nvSpPr>
        <p:spPr>
          <a:xfrm>
            <a:off x="1024128" y="2257506"/>
            <a:ext cx="10876324" cy="3762294"/>
          </a:xfrm>
        </p:spPr>
        <p:txBody>
          <a:bodyPr>
            <a:normAutofit lnSpcReduction="10000"/>
          </a:bodyPr>
          <a:lstStyle/>
          <a:p>
            <a:r>
              <a:rPr lang="en-US" dirty="0"/>
              <a:t>Review from consummate professionals say</a:t>
            </a:r>
          </a:p>
          <a:p>
            <a:br>
              <a:rPr lang="en-US" dirty="0"/>
            </a:br>
            <a:endParaRPr lang="en-US" dirty="0"/>
          </a:p>
          <a:p>
            <a:pPr marL="285750" indent="-285750">
              <a:buFont typeface="Wingdings" panose="05000000000000000000" pitchFamily="2" charset="2"/>
              <a:buChar char="Ø"/>
            </a:pPr>
            <a:r>
              <a:rPr lang="en-US" dirty="0"/>
              <a:t>The potential voters criteria will not be sufficient enough in picking these states.</a:t>
            </a:r>
          </a:p>
          <a:p>
            <a:pPr marL="285750" indent="-285750">
              <a:buFont typeface="Wingdings" panose="05000000000000000000" pitchFamily="2" charset="2"/>
              <a:buChar char="Ø"/>
            </a:pPr>
            <a:r>
              <a:rPr lang="en-US" dirty="0"/>
              <a:t>The highlighted stats varies directly with the population of the states </a:t>
            </a:r>
            <a:r>
              <a:rPr lang="en-US" dirty="0" err="1"/>
              <a:t>i.e</a:t>
            </a:r>
            <a:r>
              <a:rPr lang="en-US" dirty="0"/>
              <a:t> a low populated area/state would tend to have a low number of potential voters.</a:t>
            </a:r>
          </a:p>
          <a:p>
            <a:pPr marL="285750" indent="-285750">
              <a:buFont typeface="Wingdings" panose="05000000000000000000" pitchFamily="2" charset="2"/>
              <a:buChar char="Ø"/>
            </a:pPr>
            <a:r>
              <a:rPr lang="en-US" dirty="0"/>
              <a:t>Lastly, all state selected should be subjected to a </a:t>
            </a:r>
            <a:r>
              <a:rPr lang="en-US" i="1" dirty="0"/>
              <a:t>security-litmus test. </a:t>
            </a:r>
            <a:r>
              <a:rPr lang="en-US" dirty="0"/>
              <a:t>No matter how it fits the </a:t>
            </a:r>
            <a:r>
              <a:rPr lang="en-US" dirty="0" err="1"/>
              <a:t>critera</a:t>
            </a:r>
            <a:r>
              <a:rPr lang="en-US" dirty="0"/>
              <a:t> if it fails the test, it should be deemed a </a:t>
            </a:r>
            <a:r>
              <a:rPr lang="en-US" i="1" dirty="0"/>
              <a:t>no-go-area.</a:t>
            </a:r>
          </a:p>
          <a:p>
            <a:pPr marL="285750" indent="-285750">
              <a:buFont typeface="Wingdings" panose="05000000000000000000" pitchFamily="2" charset="2"/>
              <a:buChar char="Ø"/>
            </a:pPr>
            <a:r>
              <a:rPr lang="en-US" dirty="0"/>
              <a:t>This would be done at community level as well to identify an environs that could be violent or dangerous for strangers.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algn="ctr"/>
            <a:r>
              <a:rPr lang="en-US" sz="1200" i="1" dirty="0">
                <a:latin typeface="Buxton Sketch" panose="03080500000500000004" pitchFamily="66" charset="0"/>
              </a:rPr>
              <a:t>SAFETY FIRST …..since it’s only the living that can make a change</a:t>
            </a:r>
          </a:p>
        </p:txBody>
      </p:sp>
    </p:spTree>
    <p:extLst>
      <p:ext uri="{BB962C8B-B14F-4D97-AF65-F5344CB8AC3E}">
        <p14:creationId xmlns:p14="http://schemas.microsoft.com/office/powerpoint/2010/main" val="339699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8735-11E2-495D-B5E4-03D7717E1884}"/>
              </a:ext>
            </a:extLst>
          </p:cNvPr>
          <p:cNvSpPr>
            <a:spLocks noGrp="1"/>
          </p:cNvSpPr>
          <p:nvPr>
            <p:ph type="title"/>
          </p:nvPr>
        </p:nvSpPr>
        <p:spPr>
          <a:xfrm>
            <a:off x="3218688" y="484761"/>
            <a:ext cx="4389120" cy="1737360"/>
          </a:xfrm>
        </p:spPr>
        <p:txBody>
          <a:bodyPr/>
          <a:lstStyle/>
          <a:p>
            <a:r>
              <a:rPr lang="en-US" dirty="0"/>
              <a:t>Response</a:t>
            </a:r>
          </a:p>
        </p:txBody>
      </p:sp>
      <p:sp>
        <p:nvSpPr>
          <p:cNvPr id="4" name="Text Placeholder 3">
            <a:extLst>
              <a:ext uri="{FF2B5EF4-FFF2-40B4-BE49-F238E27FC236}">
                <a16:creationId xmlns:a16="http://schemas.microsoft.com/office/drawing/2014/main" id="{1FCF9C7A-6ADF-414C-894B-5ACF577A51DD}"/>
              </a:ext>
            </a:extLst>
          </p:cNvPr>
          <p:cNvSpPr>
            <a:spLocks noGrp="1"/>
          </p:cNvSpPr>
          <p:nvPr>
            <p:ph type="body" sz="half" idx="2"/>
          </p:nvPr>
        </p:nvSpPr>
        <p:spPr>
          <a:xfrm>
            <a:off x="3218688" y="2085228"/>
            <a:ext cx="4389120" cy="3762294"/>
          </a:xfrm>
        </p:spPr>
        <p:txBody>
          <a:bodyPr/>
          <a:lstStyle/>
          <a:p>
            <a:r>
              <a:rPr lang="en-US" dirty="0"/>
              <a:t>Reacting to the feedback </a:t>
            </a:r>
          </a:p>
          <a:p>
            <a:endParaRPr lang="en-US" dirty="0"/>
          </a:p>
          <a:p>
            <a:pPr marL="285750" indent="-285750">
              <a:buFont typeface="Arial" panose="020B0604020202020204" pitchFamily="34" charset="0"/>
              <a:buChar char="•"/>
            </a:pPr>
            <a:r>
              <a:rPr lang="en-US" dirty="0"/>
              <a:t>I am looking into stats such as voters turnout at state level which would be a more sufficient method in addition to the potential voters</a:t>
            </a:r>
          </a:p>
          <a:p>
            <a:pPr marL="285750" indent="-285750">
              <a:buFont typeface="Arial" panose="020B0604020202020204" pitchFamily="34" charset="0"/>
              <a:buChar char="•"/>
            </a:pPr>
            <a:r>
              <a:rPr lang="en-US" dirty="0"/>
              <a:t>And also looking into minority party power in each state</a:t>
            </a:r>
          </a:p>
        </p:txBody>
      </p:sp>
    </p:spTree>
    <p:extLst>
      <p:ext uri="{BB962C8B-B14F-4D97-AF65-F5344CB8AC3E}">
        <p14:creationId xmlns:p14="http://schemas.microsoft.com/office/powerpoint/2010/main" val="5553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A5F4-95BD-467B-9BCF-9C0A857BD438}"/>
              </a:ext>
            </a:extLst>
          </p:cNvPr>
          <p:cNvSpPr>
            <a:spLocks noGrp="1"/>
          </p:cNvSpPr>
          <p:nvPr>
            <p:ph type="title"/>
          </p:nvPr>
        </p:nvSpPr>
        <p:spPr>
          <a:xfrm>
            <a:off x="1124290" y="952578"/>
            <a:ext cx="7701658" cy="447623"/>
          </a:xfrm>
        </p:spPr>
        <p:txBody>
          <a:bodyPr>
            <a:normAutofit fontScale="90000"/>
          </a:bodyPr>
          <a:lstStyle/>
          <a:p>
            <a:r>
              <a:rPr lang="en-US" dirty="0"/>
              <a:t>Identifying Local Government in Selected States</a:t>
            </a:r>
          </a:p>
        </p:txBody>
      </p:sp>
      <p:sp>
        <p:nvSpPr>
          <p:cNvPr id="4" name="Text Placeholder 3">
            <a:extLst>
              <a:ext uri="{FF2B5EF4-FFF2-40B4-BE49-F238E27FC236}">
                <a16:creationId xmlns:a16="http://schemas.microsoft.com/office/drawing/2014/main" id="{20F249AB-AB14-4571-974E-21DB16231B21}"/>
              </a:ext>
            </a:extLst>
          </p:cNvPr>
          <p:cNvSpPr>
            <a:spLocks noGrp="1"/>
          </p:cNvSpPr>
          <p:nvPr>
            <p:ph type="body" sz="half" idx="2"/>
          </p:nvPr>
        </p:nvSpPr>
        <p:spPr>
          <a:xfrm>
            <a:off x="726725" y="1987826"/>
            <a:ext cx="9676231" cy="3730889"/>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states selection left us with 18 out of 36 states (excluding Abuja), but still with hundreds of LGAs which is also unrealistic to visit every one. </a:t>
            </a:r>
          </a:p>
          <a:p>
            <a:pPr marL="285750" indent="-285750">
              <a:buFont typeface="Arial" panose="020B0604020202020204" pitchFamily="34" charset="0"/>
              <a:buChar char="•"/>
            </a:pPr>
            <a:r>
              <a:rPr lang="en-US" dirty="0"/>
              <a:t>Selection at this level has to be very well considered. </a:t>
            </a:r>
          </a:p>
          <a:p>
            <a:pPr marL="285750" indent="-285750">
              <a:buFont typeface="Arial" panose="020B0604020202020204" pitchFamily="34" charset="0"/>
              <a:buChar char="•"/>
            </a:pPr>
            <a:r>
              <a:rPr lang="en-US" dirty="0"/>
              <a:t>Which bring us to a model , to help identify prospective communities that SHIFT’s message would be well suited to the inhabitants .</a:t>
            </a:r>
          </a:p>
          <a:p>
            <a:pPr marL="285750" indent="-285750">
              <a:buFont typeface="Arial" panose="020B0604020202020204" pitchFamily="34" charset="0"/>
              <a:buChar char="•"/>
            </a:pPr>
            <a:r>
              <a:rPr lang="en-US" dirty="0"/>
              <a:t>The model is driven by two important components </a:t>
            </a:r>
          </a:p>
          <a:p>
            <a:pPr marL="342900" indent="-342900">
              <a:buFont typeface="+mj-lt"/>
              <a:buAutoNum type="arabicPeriod"/>
            </a:pPr>
            <a:endParaRPr lang="en-US" dirty="0"/>
          </a:p>
          <a:p>
            <a:pPr marL="742950" lvl="1" indent="-285750">
              <a:buFont typeface="+mj-lt"/>
              <a:buAutoNum type="arabicPeriod"/>
            </a:pPr>
            <a:r>
              <a:rPr lang="en-US" dirty="0"/>
              <a:t>Community pillars defined by  Dimensions and Indicators</a:t>
            </a:r>
          </a:p>
          <a:p>
            <a:pPr marL="742950" lvl="1" indent="-285750">
              <a:buFont typeface="+mj-lt"/>
              <a:buAutoNum type="arabicPeriod"/>
            </a:pPr>
            <a:r>
              <a:rPr lang="en-US" dirty="0"/>
              <a:t>Likelihood of voting: Historical voters turnout</a:t>
            </a:r>
          </a:p>
        </p:txBody>
      </p:sp>
    </p:spTree>
    <p:extLst>
      <p:ext uri="{BB962C8B-B14F-4D97-AF65-F5344CB8AC3E}">
        <p14:creationId xmlns:p14="http://schemas.microsoft.com/office/powerpoint/2010/main" val="358093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0D3F-920B-432C-B8A2-7E4245E32A30}"/>
              </a:ext>
            </a:extLst>
          </p:cNvPr>
          <p:cNvSpPr>
            <a:spLocks noGrp="1"/>
          </p:cNvSpPr>
          <p:nvPr>
            <p:ph type="title"/>
          </p:nvPr>
        </p:nvSpPr>
        <p:spPr>
          <a:xfrm>
            <a:off x="1124291" y="952578"/>
            <a:ext cx="3988904" cy="637683"/>
          </a:xfrm>
        </p:spPr>
        <p:txBody>
          <a:bodyPr/>
          <a:lstStyle/>
          <a:p>
            <a:r>
              <a:rPr lang="en-US" dirty="0"/>
              <a:t>Community Weight</a:t>
            </a:r>
          </a:p>
        </p:txBody>
      </p:sp>
      <p:pic>
        <p:nvPicPr>
          <p:cNvPr id="6" name="Content Placeholder 5">
            <a:extLst>
              <a:ext uri="{FF2B5EF4-FFF2-40B4-BE49-F238E27FC236}">
                <a16:creationId xmlns:a16="http://schemas.microsoft.com/office/drawing/2014/main" id="{3D667C05-68A8-4367-9556-CDA32E0F07F4}"/>
              </a:ext>
            </a:extLst>
          </p:cNvPr>
          <p:cNvPicPr>
            <a:picLocks noGrp="1" noChangeAspect="1"/>
          </p:cNvPicPr>
          <p:nvPr>
            <p:ph idx="1"/>
          </p:nvPr>
        </p:nvPicPr>
        <p:blipFill>
          <a:blip r:embed="rId2"/>
          <a:stretch>
            <a:fillRect/>
          </a:stretch>
        </p:blipFill>
        <p:spPr>
          <a:xfrm>
            <a:off x="4921107" y="2054626"/>
            <a:ext cx="6472381" cy="3100469"/>
          </a:xfrm>
        </p:spPr>
      </p:pic>
      <p:sp>
        <p:nvSpPr>
          <p:cNvPr id="4" name="Text Placeholder 3">
            <a:extLst>
              <a:ext uri="{FF2B5EF4-FFF2-40B4-BE49-F238E27FC236}">
                <a16:creationId xmlns:a16="http://schemas.microsoft.com/office/drawing/2014/main" id="{8912F1C5-BC6C-4571-94D7-311765E00B28}"/>
              </a:ext>
            </a:extLst>
          </p:cNvPr>
          <p:cNvSpPr>
            <a:spLocks noGrp="1"/>
          </p:cNvSpPr>
          <p:nvPr>
            <p:ph type="body" sz="half" idx="2"/>
          </p:nvPr>
        </p:nvSpPr>
        <p:spPr>
          <a:xfrm>
            <a:off x="662610" y="1865819"/>
            <a:ext cx="3988904" cy="4039603"/>
          </a:xfrm>
        </p:spPr>
        <p:txBody>
          <a:bodyPr>
            <a:normAutofit lnSpcReduction="10000"/>
          </a:bodyPr>
          <a:lstStyle/>
          <a:p>
            <a:pPr marL="285750" indent="-285750">
              <a:buFont typeface="Arial" panose="020B0604020202020204" pitchFamily="34" charset="0"/>
              <a:buChar char="•"/>
            </a:pPr>
            <a:r>
              <a:rPr lang="en-US" dirty="0"/>
              <a:t>The fig. shows 12 indicators grouped into 4 dimensions. Its designed that each indicator will be 1/3  </a:t>
            </a:r>
            <a:r>
              <a:rPr lang="en-US" dirty="0" err="1"/>
              <a:t>i.e</a:t>
            </a:r>
            <a:r>
              <a:rPr lang="en-US" dirty="0"/>
              <a:t> 1 is the highest score while zero is the lowest. </a:t>
            </a:r>
          </a:p>
          <a:p>
            <a:pPr marL="285750" indent="-285750">
              <a:buFont typeface="Arial" panose="020B0604020202020204" pitchFamily="34" charset="0"/>
              <a:buChar char="•"/>
            </a:pPr>
            <a:r>
              <a:rPr lang="en-US" dirty="0"/>
              <a:t>The aggregate for the indicators for across all dimensions are placed over 4 where ¼ would be the highest. The total for the 4 dimensions is the weighted score, the highest being 4/4 . </a:t>
            </a:r>
          </a:p>
          <a:p>
            <a:pPr marL="285750" indent="-285750" algn="just">
              <a:buFont typeface="Arial" panose="020B0604020202020204" pitchFamily="34" charset="0"/>
              <a:buChar char="•"/>
            </a:pPr>
            <a:r>
              <a:rPr lang="en-US" dirty="0"/>
              <a:t>For a community to have more than 50% or 0.5, then it must have been so bad across all dimensions. Scores below 33% are considered low.</a:t>
            </a:r>
          </a:p>
          <a:p>
            <a:pPr marL="285750" indent="-285750">
              <a:buFont typeface="Arial" panose="020B0604020202020204" pitchFamily="34" charset="0"/>
              <a:buChar char="•"/>
            </a:pPr>
            <a:r>
              <a:rPr lang="en-US" i="1" dirty="0"/>
              <a:t>NB: </a:t>
            </a:r>
            <a:r>
              <a:rPr lang="en-US" sz="1300" i="1" dirty="0"/>
              <a:t>Having high score means the community is in poor shape.</a:t>
            </a:r>
          </a:p>
        </p:txBody>
      </p:sp>
    </p:spTree>
    <p:extLst>
      <p:ext uri="{BB962C8B-B14F-4D97-AF65-F5344CB8AC3E}">
        <p14:creationId xmlns:p14="http://schemas.microsoft.com/office/powerpoint/2010/main" val="24418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8037-A221-4289-84A9-78F8F6EA2312}"/>
              </a:ext>
            </a:extLst>
          </p:cNvPr>
          <p:cNvSpPr>
            <a:spLocks noGrp="1"/>
          </p:cNvSpPr>
          <p:nvPr>
            <p:ph type="title"/>
          </p:nvPr>
        </p:nvSpPr>
        <p:spPr>
          <a:xfrm>
            <a:off x="795131" y="841567"/>
            <a:ext cx="4691270" cy="845592"/>
          </a:xfrm>
        </p:spPr>
        <p:txBody>
          <a:bodyPr/>
          <a:lstStyle/>
          <a:p>
            <a:r>
              <a:rPr lang="en-US" dirty="0"/>
              <a:t>Likelihood To Vote </a:t>
            </a:r>
          </a:p>
        </p:txBody>
      </p:sp>
      <p:graphicFrame>
        <p:nvGraphicFramePr>
          <p:cNvPr id="5" name="Content Placeholder 4">
            <a:extLst>
              <a:ext uri="{FF2B5EF4-FFF2-40B4-BE49-F238E27FC236}">
                <a16:creationId xmlns:a16="http://schemas.microsoft.com/office/drawing/2014/main" id="{348C24CF-8367-4A19-83F7-FFA96C1DC7E9}"/>
              </a:ext>
            </a:extLst>
          </p:cNvPr>
          <p:cNvGraphicFramePr>
            <a:graphicFrameLocks noGrp="1"/>
          </p:cNvGraphicFramePr>
          <p:nvPr>
            <p:ph idx="1"/>
            <p:extLst>
              <p:ext uri="{D42A27DB-BD31-4B8C-83A1-F6EECF244321}">
                <p14:modId xmlns:p14="http://schemas.microsoft.com/office/powerpoint/2010/main" val="2564568739"/>
              </p:ext>
            </p:extLst>
          </p:nvPr>
        </p:nvGraphicFramePr>
        <p:xfrm>
          <a:off x="4785973" y="1851178"/>
          <a:ext cx="6013450" cy="390683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ADCB8AF5-4F40-4995-BE97-CCF9E497754B}"/>
              </a:ext>
            </a:extLst>
          </p:cNvPr>
          <p:cNvSpPr>
            <a:spLocks noGrp="1"/>
          </p:cNvSpPr>
          <p:nvPr>
            <p:ph type="body" sz="half" idx="2"/>
          </p:nvPr>
        </p:nvSpPr>
        <p:spPr>
          <a:xfrm>
            <a:off x="583096" y="1851178"/>
            <a:ext cx="3816208" cy="4205066"/>
          </a:xfrm>
        </p:spPr>
        <p:txBody>
          <a:bodyPr>
            <a:normAutofit/>
          </a:bodyPr>
          <a:lstStyle/>
          <a:p>
            <a:pPr marL="285750" indent="-285750" algn="just">
              <a:buFont typeface="Arial" panose="020B0604020202020204" pitchFamily="34" charset="0"/>
              <a:buChar char="•"/>
            </a:pPr>
            <a:r>
              <a:rPr lang="en-US" dirty="0"/>
              <a:t>Voting and potential to vote cannot be overemphasized in this process. </a:t>
            </a:r>
          </a:p>
          <a:p>
            <a:pPr marL="285750" indent="-285750" algn="just">
              <a:buFont typeface="Arial" panose="020B0604020202020204" pitchFamily="34" charset="0"/>
              <a:buChar char="•"/>
            </a:pPr>
            <a:r>
              <a:rPr lang="en-US" dirty="0"/>
              <a:t>This is to predict community’s participation in upcoming election.</a:t>
            </a:r>
          </a:p>
          <a:p>
            <a:pPr marL="285750" indent="-285750" algn="just">
              <a:buFont typeface="Arial" panose="020B0604020202020204" pitchFamily="34" charset="0"/>
              <a:buChar char="•"/>
            </a:pPr>
            <a:r>
              <a:rPr lang="en-US" dirty="0"/>
              <a:t>Historical data of voters in this community is needed.</a:t>
            </a:r>
          </a:p>
          <a:p>
            <a:pPr marL="285750" indent="-285750" algn="just">
              <a:buFont typeface="Arial" panose="020B0604020202020204" pitchFamily="34" charset="0"/>
              <a:buChar char="•"/>
            </a:pPr>
            <a:r>
              <a:rPr lang="en-US" dirty="0"/>
              <a:t>Data far back as from 5 or more consecutive years.</a:t>
            </a:r>
          </a:p>
          <a:p>
            <a:pPr algn="just"/>
            <a:r>
              <a:rPr lang="en-US" sz="1400" i="1" dirty="0"/>
              <a:t>An example is shown in fig. using  </a:t>
            </a:r>
            <a:r>
              <a:rPr lang="en-US" sz="1400" i="1" dirty="0" err="1"/>
              <a:t>Kwali</a:t>
            </a:r>
            <a:r>
              <a:rPr lang="en-US" sz="1400" i="1" dirty="0"/>
              <a:t> and </a:t>
            </a:r>
            <a:r>
              <a:rPr lang="en-US" sz="1400" i="1" dirty="0" err="1"/>
              <a:t>Kuje</a:t>
            </a:r>
            <a:r>
              <a:rPr lang="en-US" sz="1400" i="1" dirty="0"/>
              <a:t> as an example. By getting insight into the trend we can predict the turn out factoring in the deviation +/-</a:t>
            </a:r>
          </a:p>
          <a:p>
            <a:pPr algn="just"/>
            <a:r>
              <a:rPr lang="en-US" sz="1400" i="1" dirty="0"/>
              <a:t>NB: Data used are assumed and are not a real sampled data.</a:t>
            </a:r>
          </a:p>
        </p:txBody>
      </p:sp>
    </p:spTree>
    <p:extLst>
      <p:ext uri="{BB962C8B-B14F-4D97-AF65-F5344CB8AC3E}">
        <p14:creationId xmlns:p14="http://schemas.microsoft.com/office/powerpoint/2010/main" val="304110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5BC0-7F67-44E7-A0BF-9EA5034A6542}"/>
              </a:ext>
            </a:extLst>
          </p:cNvPr>
          <p:cNvSpPr>
            <a:spLocks noGrp="1"/>
          </p:cNvSpPr>
          <p:nvPr>
            <p:ph type="title"/>
          </p:nvPr>
        </p:nvSpPr>
        <p:spPr>
          <a:xfrm>
            <a:off x="1124291" y="952579"/>
            <a:ext cx="3275013" cy="571422"/>
          </a:xfrm>
        </p:spPr>
        <p:txBody>
          <a:bodyPr/>
          <a:lstStyle/>
          <a:p>
            <a:r>
              <a:rPr lang="en-US" dirty="0"/>
              <a:t>Visualize</a:t>
            </a:r>
          </a:p>
        </p:txBody>
      </p:sp>
      <p:pic>
        <p:nvPicPr>
          <p:cNvPr id="1026" name="Picture 2" descr="https://lh4.googleusercontent.com/vmi-P-eApblbjejjZbNTLFUnne3j6k5BXHyQxWt17nYNYte2rNbZkOiKuUSME1mgiKcxysC_j7JkiTTLR0NiMx5kIV087Qy2p9u8aQo8JPhYosFun6WHJC6lTjUos6bJaHu9WW6r">
            <a:extLst>
              <a:ext uri="{FF2B5EF4-FFF2-40B4-BE49-F238E27FC236}">
                <a16:creationId xmlns:a16="http://schemas.microsoft.com/office/drawing/2014/main" id="{0044CF5D-3D46-4635-9848-379028EC14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15000" y="1269926"/>
            <a:ext cx="5678488" cy="428957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9374650-1507-4C8C-A44C-0993F65F5E8D}"/>
              </a:ext>
            </a:extLst>
          </p:cNvPr>
          <p:cNvSpPr>
            <a:spLocks noGrp="1"/>
          </p:cNvSpPr>
          <p:nvPr>
            <p:ph type="body" sz="half" idx="2"/>
          </p:nvPr>
        </p:nvSpPr>
        <p:spPr>
          <a:xfrm>
            <a:off x="679243" y="1895062"/>
            <a:ext cx="4598505" cy="4134677"/>
          </a:xfrm>
        </p:spPr>
        <p:txBody>
          <a:bodyPr>
            <a:normAutofit fontScale="92500"/>
          </a:bodyPr>
          <a:lstStyle/>
          <a:p>
            <a:r>
              <a:rPr lang="en-US" b="1" dirty="0"/>
              <a:t>Quadrant 1:</a:t>
            </a:r>
            <a:r>
              <a:rPr lang="en-US" dirty="0"/>
              <a:t> Community that falls into this quadrant are of high priority during selection. Most times these types of communities are usually rural and they participate in the voting process </a:t>
            </a:r>
          </a:p>
          <a:p>
            <a:r>
              <a:rPr lang="en-US" b="1" dirty="0"/>
              <a:t>Quadrant 2</a:t>
            </a:r>
            <a:r>
              <a:rPr lang="en-US" dirty="0"/>
              <a:t>: 2</a:t>
            </a:r>
            <a:r>
              <a:rPr lang="en-US" baseline="30000" dirty="0"/>
              <a:t>nd</a:t>
            </a:r>
            <a:r>
              <a:rPr lang="en-US" dirty="0"/>
              <a:t> priority, although the likelihood of voting is low. They have got a weakness to exploit. Sensitize on how underprivileged they have been due to bad leadership. This can be used to influence their participation in voting process. The SHIFT care program can be instrumental as well.</a:t>
            </a:r>
          </a:p>
          <a:p>
            <a:r>
              <a:rPr lang="en-US" b="1" dirty="0"/>
              <a:t>Quadrant 3</a:t>
            </a:r>
            <a:r>
              <a:rPr lang="en-US" dirty="0"/>
              <a:t>: this quadrant shows the type of community that has good standard of living, and as well as a high likelihood of voting. Not ideal (Rare but exist).</a:t>
            </a:r>
          </a:p>
          <a:p>
            <a:r>
              <a:rPr lang="en-US" b="1" dirty="0"/>
              <a:t>Quadrant 4</a:t>
            </a:r>
            <a:r>
              <a:rPr lang="en-US" dirty="0"/>
              <a:t>: shows communities that have a good standard of living but very low turnout during elections. </a:t>
            </a:r>
          </a:p>
          <a:p>
            <a:endParaRPr lang="en-US" dirty="0"/>
          </a:p>
        </p:txBody>
      </p:sp>
    </p:spTree>
    <p:extLst>
      <p:ext uri="{BB962C8B-B14F-4D97-AF65-F5344CB8AC3E}">
        <p14:creationId xmlns:p14="http://schemas.microsoft.com/office/powerpoint/2010/main" val="399099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7E36-37B5-4FA3-95DF-4C05CC76BD4B}"/>
              </a:ext>
            </a:extLst>
          </p:cNvPr>
          <p:cNvSpPr>
            <a:spLocks noGrp="1"/>
          </p:cNvSpPr>
          <p:nvPr>
            <p:ph type="title"/>
          </p:nvPr>
        </p:nvSpPr>
        <p:spPr>
          <a:xfrm>
            <a:off x="1137542" y="767450"/>
            <a:ext cx="4786179" cy="451750"/>
          </a:xfrm>
        </p:spPr>
        <p:txBody>
          <a:bodyPr/>
          <a:lstStyle/>
          <a:p>
            <a:r>
              <a:rPr lang="en-US" dirty="0"/>
              <a:t>Lagos State as Case study</a:t>
            </a:r>
          </a:p>
        </p:txBody>
      </p:sp>
      <p:pic>
        <p:nvPicPr>
          <p:cNvPr id="6" name="Content Placeholder 5">
            <a:extLst>
              <a:ext uri="{FF2B5EF4-FFF2-40B4-BE49-F238E27FC236}">
                <a16:creationId xmlns:a16="http://schemas.microsoft.com/office/drawing/2014/main" id="{89A3D452-61D4-4B70-B782-2D07EDEADA1B}"/>
              </a:ext>
            </a:extLst>
          </p:cNvPr>
          <p:cNvPicPr>
            <a:picLocks noGrp="1" noChangeAspect="1"/>
          </p:cNvPicPr>
          <p:nvPr>
            <p:ph idx="1"/>
          </p:nvPr>
        </p:nvPicPr>
        <p:blipFill>
          <a:blip r:embed="rId2"/>
          <a:stretch>
            <a:fillRect/>
          </a:stretch>
        </p:blipFill>
        <p:spPr>
          <a:xfrm>
            <a:off x="146748" y="1194275"/>
            <a:ext cx="11965740" cy="4896275"/>
          </a:xfrm>
        </p:spPr>
      </p:pic>
    </p:spTree>
    <p:extLst>
      <p:ext uri="{BB962C8B-B14F-4D97-AF65-F5344CB8AC3E}">
        <p14:creationId xmlns:p14="http://schemas.microsoft.com/office/powerpoint/2010/main" val="222773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506A-2CFD-4234-94AA-90E4675A1F6A}"/>
              </a:ext>
            </a:extLst>
          </p:cNvPr>
          <p:cNvSpPr>
            <a:spLocks noGrp="1"/>
          </p:cNvSpPr>
          <p:nvPr>
            <p:ph type="title"/>
          </p:nvPr>
        </p:nvSpPr>
        <p:spPr>
          <a:xfrm>
            <a:off x="1124291" y="952578"/>
            <a:ext cx="3275013" cy="354801"/>
          </a:xfrm>
        </p:spPr>
        <p:txBody>
          <a:bodyPr>
            <a:normAutofit fontScale="90000"/>
          </a:bodyPr>
          <a:lstStyle/>
          <a:p>
            <a:r>
              <a:rPr lang="en-US" dirty="0"/>
              <a:t>FCT Case</a:t>
            </a:r>
          </a:p>
        </p:txBody>
      </p:sp>
      <p:pic>
        <p:nvPicPr>
          <p:cNvPr id="6" name="Content Placeholder 5">
            <a:extLst>
              <a:ext uri="{FF2B5EF4-FFF2-40B4-BE49-F238E27FC236}">
                <a16:creationId xmlns:a16="http://schemas.microsoft.com/office/drawing/2014/main" id="{3F9F7A23-FC71-494C-93C1-0CC4A905A095}"/>
              </a:ext>
            </a:extLst>
          </p:cNvPr>
          <p:cNvPicPr>
            <a:picLocks noGrp="1" noChangeAspect="1"/>
          </p:cNvPicPr>
          <p:nvPr>
            <p:ph idx="1"/>
          </p:nvPr>
        </p:nvPicPr>
        <p:blipFill>
          <a:blip r:embed="rId2"/>
          <a:stretch>
            <a:fillRect/>
          </a:stretch>
        </p:blipFill>
        <p:spPr>
          <a:xfrm>
            <a:off x="92765" y="1562863"/>
            <a:ext cx="11940209" cy="4201833"/>
          </a:xfrm>
        </p:spPr>
      </p:pic>
    </p:spTree>
    <p:extLst>
      <p:ext uri="{BB962C8B-B14F-4D97-AF65-F5344CB8AC3E}">
        <p14:creationId xmlns:p14="http://schemas.microsoft.com/office/powerpoint/2010/main" val="12041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AC7C-ABA1-438A-88DB-DC59DB7227C4}"/>
              </a:ext>
            </a:extLst>
          </p:cNvPr>
          <p:cNvSpPr>
            <a:spLocks noGrp="1"/>
          </p:cNvSpPr>
          <p:nvPr>
            <p:ph type="title"/>
          </p:nvPr>
        </p:nvSpPr>
        <p:spPr>
          <a:xfrm>
            <a:off x="1294362" y="847484"/>
            <a:ext cx="9603275" cy="544171"/>
          </a:xfrm>
        </p:spPr>
        <p:txBody>
          <a:bodyPr>
            <a:normAutofit fontScale="90000"/>
          </a:bodyPr>
          <a:lstStyle/>
          <a:p>
            <a:pPr algn="ctr"/>
            <a:r>
              <a:rPr lang="en-US" dirty="0"/>
              <a:t>Community Selection Model</a:t>
            </a:r>
          </a:p>
        </p:txBody>
      </p:sp>
      <p:sp>
        <p:nvSpPr>
          <p:cNvPr id="3" name="Content Placeholder 2">
            <a:extLst>
              <a:ext uri="{FF2B5EF4-FFF2-40B4-BE49-F238E27FC236}">
                <a16:creationId xmlns:a16="http://schemas.microsoft.com/office/drawing/2014/main" id="{416D330F-A235-4022-A192-636B959F97E3}"/>
              </a:ext>
            </a:extLst>
          </p:cNvPr>
          <p:cNvSpPr>
            <a:spLocks noGrp="1"/>
          </p:cNvSpPr>
          <p:nvPr>
            <p:ph idx="1"/>
          </p:nvPr>
        </p:nvSpPr>
        <p:spPr>
          <a:xfrm>
            <a:off x="1117019" y="2277784"/>
            <a:ext cx="9603275" cy="4149519"/>
          </a:xfrm>
        </p:spPr>
        <p:txBody>
          <a:bodyPr>
            <a:normAutofit/>
          </a:bodyPr>
          <a:lstStyle/>
          <a:p>
            <a:r>
              <a:rPr lang="en-US" dirty="0"/>
              <a:t>Community identification and prioritization is very much a core part of SHIFT’s strategy. Nigeria as a nation is highly populated, over 774 LGAs and thousands of local communities.</a:t>
            </a:r>
          </a:p>
          <a:p>
            <a:r>
              <a:rPr lang="en-US" dirty="0"/>
              <a:t>Visiting everyone of these communities is unrealistic in the process of enabling transformative leaders and improving civic participation in this communities .</a:t>
            </a:r>
          </a:p>
          <a:p>
            <a:r>
              <a:rPr lang="en-US" dirty="0"/>
              <a:t>Therefore it is very important to make drill down selection to a realistic number that we can focus our resources on.</a:t>
            </a:r>
          </a:p>
          <a:p>
            <a:r>
              <a:rPr lang="en-US" dirty="0"/>
              <a:t>Two factors that is highly sacrosanct in our decision making process is Vote casting and Candidate to support.</a:t>
            </a:r>
          </a:p>
          <a:p>
            <a:pPr marL="0" indent="0" algn="ctr">
              <a:buNone/>
            </a:pPr>
            <a:r>
              <a:rPr lang="en-US" dirty="0"/>
              <a:t> </a:t>
            </a:r>
            <a:r>
              <a:rPr lang="en-US" sz="1200" b="1" i="1" dirty="0"/>
              <a:t>“if you cant be voted for you cant win, invariably; you cant rule”</a:t>
            </a:r>
          </a:p>
        </p:txBody>
      </p:sp>
    </p:spTree>
    <p:extLst>
      <p:ext uri="{BB962C8B-B14F-4D97-AF65-F5344CB8AC3E}">
        <p14:creationId xmlns:p14="http://schemas.microsoft.com/office/powerpoint/2010/main" val="159627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DCA0-2E01-4D90-91C3-E2B949733ABC}"/>
              </a:ext>
            </a:extLst>
          </p:cNvPr>
          <p:cNvSpPr>
            <a:spLocks noGrp="1"/>
          </p:cNvSpPr>
          <p:nvPr>
            <p:ph type="title"/>
          </p:nvPr>
        </p:nvSpPr>
        <p:spPr/>
        <p:txBody>
          <a:bodyPr/>
          <a:lstStyle/>
          <a:p>
            <a:pPr algn="ctr"/>
            <a:r>
              <a:rPr lang="en-US" dirty="0"/>
              <a:t>Data Driven Approach</a:t>
            </a:r>
          </a:p>
        </p:txBody>
      </p:sp>
      <p:sp>
        <p:nvSpPr>
          <p:cNvPr id="4" name="Text Placeholder 3">
            <a:extLst>
              <a:ext uri="{FF2B5EF4-FFF2-40B4-BE49-F238E27FC236}">
                <a16:creationId xmlns:a16="http://schemas.microsoft.com/office/drawing/2014/main" id="{4AEC4F67-7D93-455E-AA09-FE76EB612522}"/>
              </a:ext>
            </a:extLst>
          </p:cNvPr>
          <p:cNvSpPr>
            <a:spLocks noGrp="1"/>
          </p:cNvSpPr>
          <p:nvPr>
            <p:ph type="body" idx="1"/>
          </p:nvPr>
        </p:nvSpPr>
        <p:spPr>
          <a:xfrm>
            <a:off x="915316" y="2892780"/>
            <a:ext cx="5072851" cy="503759"/>
          </a:xfrm>
        </p:spPr>
        <p:txBody>
          <a:bodyPr>
            <a:normAutofit fontScale="85000" lnSpcReduction="20000"/>
          </a:bodyPr>
          <a:lstStyle/>
          <a:p>
            <a:endParaRPr lang="en-US" sz="2200" b="1" dirty="0"/>
          </a:p>
          <a:p>
            <a:r>
              <a:rPr lang="en-US" sz="2200" b="1" dirty="0">
                <a:solidFill>
                  <a:schemeClr val="tx1"/>
                </a:solidFill>
              </a:rPr>
              <a:t>This is taken from a data-driven approach</a:t>
            </a:r>
            <a:r>
              <a:rPr lang="en-US" sz="2200" b="1" dirty="0"/>
              <a:t>.</a:t>
            </a:r>
          </a:p>
          <a:p>
            <a:endParaRPr lang="en-US" dirty="0"/>
          </a:p>
        </p:txBody>
      </p:sp>
      <p:sp>
        <p:nvSpPr>
          <p:cNvPr id="3" name="Content Placeholder 2">
            <a:extLst>
              <a:ext uri="{FF2B5EF4-FFF2-40B4-BE49-F238E27FC236}">
                <a16:creationId xmlns:a16="http://schemas.microsoft.com/office/drawing/2014/main" id="{85F8F79C-D753-433E-BB3A-067507857066}"/>
              </a:ext>
            </a:extLst>
          </p:cNvPr>
          <p:cNvSpPr>
            <a:spLocks noGrp="1"/>
          </p:cNvSpPr>
          <p:nvPr>
            <p:ph sz="half" idx="2"/>
          </p:nvPr>
        </p:nvSpPr>
        <p:spPr>
          <a:xfrm>
            <a:off x="1129166" y="3429000"/>
            <a:ext cx="4645152" cy="2897402"/>
          </a:xfrm>
        </p:spPr>
        <p:txBody>
          <a:bodyPr>
            <a:normAutofit/>
          </a:bodyPr>
          <a:lstStyle/>
          <a:p>
            <a:pPr marL="0" indent="0" algn="ctr">
              <a:buNone/>
            </a:pPr>
            <a:r>
              <a:rPr lang="en-US" sz="1800" dirty="0"/>
              <a:t>The first being a 3-level breakdown</a:t>
            </a:r>
          </a:p>
          <a:p>
            <a:pPr marL="0" indent="0" algn="ctr">
              <a:buNone/>
            </a:pPr>
            <a:endParaRPr lang="en-US" dirty="0"/>
          </a:p>
          <a:p>
            <a:pPr lvl="1">
              <a:buFont typeface="Wingdings" panose="05000000000000000000" pitchFamily="2" charset="2"/>
              <a:buChar char="Ø"/>
            </a:pPr>
            <a:r>
              <a:rPr lang="en-US" sz="1600" dirty="0"/>
              <a:t>Narrowing down the states to focus on</a:t>
            </a:r>
          </a:p>
          <a:p>
            <a:pPr lvl="1">
              <a:buFont typeface="Wingdings" panose="05000000000000000000" pitchFamily="2" charset="2"/>
              <a:buChar char="Ø"/>
            </a:pPr>
            <a:r>
              <a:rPr lang="en-US" sz="1600" dirty="0"/>
              <a:t>Narrowing down the LGAs in the state selected</a:t>
            </a:r>
          </a:p>
          <a:p>
            <a:pPr lvl="1">
              <a:buFont typeface="Wingdings" panose="05000000000000000000" pitchFamily="2" charset="2"/>
              <a:buChar char="Ø"/>
            </a:pPr>
            <a:r>
              <a:rPr lang="en-US" sz="1600" dirty="0"/>
              <a:t>Streamlining communities even at the LGA level.</a:t>
            </a:r>
          </a:p>
          <a:p>
            <a:pPr marL="457200" lvl="1" indent="0">
              <a:buNone/>
            </a:pPr>
            <a:endParaRPr lang="en-US" dirty="0"/>
          </a:p>
          <a:p>
            <a:endParaRPr lang="en-US" dirty="0"/>
          </a:p>
          <a:p>
            <a:pPr marL="457200" indent="-457200">
              <a:buFont typeface="+mj-lt"/>
              <a:buAutoNum type="arabicPeriod"/>
            </a:pPr>
            <a:endParaRPr lang="en-US" dirty="0"/>
          </a:p>
          <a:p>
            <a:endParaRPr lang="en-US" dirty="0"/>
          </a:p>
          <a:p>
            <a:pPr marL="457200" lvl="1" indent="0">
              <a:buNone/>
            </a:pPr>
            <a:endParaRPr lang="en-US" dirty="0"/>
          </a:p>
          <a:p>
            <a:endParaRPr lang="en-US" dirty="0"/>
          </a:p>
        </p:txBody>
      </p:sp>
      <p:sp>
        <p:nvSpPr>
          <p:cNvPr id="5" name="Text Placeholder 4">
            <a:extLst>
              <a:ext uri="{FF2B5EF4-FFF2-40B4-BE49-F238E27FC236}">
                <a16:creationId xmlns:a16="http://schemas.microsoft.com/office/drawing/2014/main" id="{48B524C0-5354-4AF5-9142-C8AD27314C70}"/>
              </a:ext>
            </a:extLst>
          </p:cNvPr>
          <p:cNvSpPr>
            <a:spLocks noGrp="1"/>
          </p:cNvSpPr>
          <p:nvPr>
            <p:ph type="body" sz="quarter" idx="3"/>
          </p:nvPr>
        </p:nvSpPr>
        <p:spPr>
          <a:xfrm>
            <a:off x="6094413" y="1716826"/>
            <a:ext cx="5262700" cy="503758"/>
          </a:xfrm>
        </p:spPr>
        <p:txBody>
          <a:bodyPr>
            <a:normAutofit fontScale="85000" lnSpcReduction="20000"/>
          </a:bodyPr>
          <a:lstStyle/>
          <a:p>
            <a:pPr algn="r"/>
            <a:r>
              <a:rPr lang="en-US" sz="2000" b="1" dirty="0"/>
              <a:t>3-level Breakdown</a:t>
            </a:r>
          </a:p>
        </p:txBody>
      </p:sp>
      <p:graphicFrame>
        <p:nvGraphicFramePr>
          <p:cNvPr id="7" name="Content Placeholder 6">
            <a:extLst>
              <a:ext uri="{FF2B5EF4-FFF2-40B4-BE49-F238E27FC236}">
                <a16:creationId xmlns:a16="http://schemas.microsoft.com/office/drawing/2014/main" id="{1D5C4917-FF9A-49EA-94FD-57B4E7250523}"/>
              </a:ext>
            </a:extLst>
          </p:cNvPr>
          <p:cNvGraphicFramePr>
            <a:graphicFrameLocks noGrp="1"/>
          </p:cNvGraphicFramePr>
          <p:nvPr>
            <p:ph sz="quarter" idx="4"/>
            <p:extLst>
              <p:ext uri="{D42A27DB-BD31-4B8C-83A1-F6EECF244321}">
                <p14:modId xmlns:p14="http://schemas.microsoft.com/office/powerpoint/2010/main" val="1215226730"/>
              </p:ext>
            </p:extLst>
          </p:nvPr>
        </p:nvGraphicFramePr>
        <p:xfrm>
          <a:off x="6094413" y="2220584"/>
          <a:ext cx="5408474" cy="323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79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E66C-2193-4CC2-9008-8667D2D6C7E5}"/>
              </a:ext>
            </a:extLst>
          </p:cNvPr>
          <p:cNvSpPr>
            <a:spLocks noGrp="1"/>
          </p:cNvSpPr>
          <p:nvPr>
            <p:ph type="title"/>
          </p:nvPr>
        </p:nvSpPr>
        <p:spPr>
          <a:xfrm>
            <a:off x="1707386" y="1013791"/>
            <a:ext cx="8165483" cy="447623"/>
          </a:xfrm>
        </p:spPr>
        <p:txBody>
          <a:bodyPr/>
          <a:lstStyle/>
          <a:p>
            <a:pPr algn="ctr"/>
            <a:r>
              <a:rPr lang="en-US" dirty="0"/>
              <a:t>States to Focus</a:t>
            </a:r>
          </a:p>
        </p:txBody>
      </p:sp>
      <p:pic>
        <p:nvPicPr>
          <p:cNvPr id="6" name="Content Placeholder 5">
            <a:extLst>
              <a:ext uri="{FF2B5EF4-FFF2-40B4-BE49-F238E27FC236}">
                <a16:creationId xmlns:a16="http://schemas.microsoft.com/office/drawing/2014/main" id="{FDF05F3B-FB65-45BE-A619-069988C3F5E7}"/>
              </a:ext>
            </a:extLst>
          </p:cNvPr>
          <p:cNvPicPr>
            <a:picLocks noGrp="1" noChangeAspect="1"/>
          </p:cNvPicPr>
          <p:nvPr>
            <p:ph idx="1"/>
          </p:nvPr>
        </p:nvPicPr>
        <p:blipFill>
          <a:blip r:embed="rId2"/>
          <a:stretch>
            <a:fillRect/>
          </a:stretch>
        </p:blipFill>
        <p:spPr>
          <a:xfrm>
            <a:off x="3856383" y="2528215"/>
            <a:ext cx="8415369" cy="3315994"/>
          </a:xfrm>
        </p:spPr>
      </p:pic>
      <p:sp>
        <p:nvSpPr>
          <p:cNvPr id="4" name="Text Placeholder 3">
            <a:extLst>
              <a:ext uri="{FF2B5EF4-FFF2-40B4-BE49-F238E27FC236}">
                <a16:creationId xmlns:a16="http://schemas.microsoft.com/office/drawing/2014/main" id="{31D243B4-0629-4126-86CF-A3C68C47E9D8}"/>
              </a:ext>
            </a:extLst>
          </p:cNvPr>
          <p:cNvSpPr>
            <a:spLocks noGrp="1"/>
          </p:cNvSpPr>
          <p:nvPr>
            <p:ph type="body" sz="half" idx="2"/>
          </p:nvPr>
        </p:nvSpPr>
        <p:spPr>
          <a:xfrm>
            <a:off x="382169" y="2097519"/>
            <a:ext cx="3474214" cy="3856383"/>
          </a:xfrm>
        </p:spPr>
        <p:txBody>
          <a:bodyPr>
            <a:normAutofit/>
          </a:bodyPr>
          <a:lstStyle/>
          <a:p>
            <a:pPr algn="just"/>
            <a:endParaRPr lang="en-US" b="1" dirty="0"/>
          </a:p>
          <a:p>
            <a:pPr algn="just"/>
            <a:endParaRPr lang="en-US" b="1" dirty="0"/>
          </a:p>
          <a:p>
            <a:pPr marL="285750" indent="-285750" algn="just">
              <a:buFont typeface="Arial" panose="020B0604020202020204" pitchFamily="34" charset="0"/>
              <a:buChar char="•"/>
            </a:pPr>
            <a:r>
              <a:rPr lang="en-US" dirty="0"/>
              <a:t>The selected states are from 6 geo political zones. They are selected based on 2 criteria </a:t>
            </a:r>
          </a:p>
          <a:p>
            <a:pPr marL="285750" indent="-285750" algn="just">
              <a:buFont typeface="Arial" panose="020B0604020202020204" pitchFamily="34" charset="0"/>
              <a:buChar char="•"/>
            </a:pPr>
            <a:r>
              <a:rPr lang="en-US" dirty="0"/>
              <a:t>potential voters present and political power.</a:t>
            </a:r>
          </a:p>
          <a:p>
            <a:pPr marL="285750" indent="-285750" algn="just">
              <a:buFont typeface="Arial" panose="020B0604020202020204" pitchFamily="34" charset="0"/>
              <a:buChar char="•"/>
            </a:pPr>
            <a:r>
              <a:rPr lang="en-US" dirty="0"/>
              <a:t> Obviously NW and SW are the best performing zones giving the potential voters and political representatives present. </a:t>
            </a:r>
          </a:p>
        </p:txBody>
      </p:sp>
    </p:spTree>
    <p:extLst>
      <p:ext uri="{BB962C8B-B14F-4D97-AF65-F5344CB8AC3E}">
        <p14:creationId xmlns:p14="http://schemas.microsoft.com/office/powerpoint/2010/main" val="52810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A482-3271-4107-BA94-6AFEDAD8EA8B}"/>
              </a:ext>
            </a:extLst>
          </p:cNvPr>
          <p:cNvSpPr>
            <a:spLocks noGrp="1"/>
          </p:cNvSpPr>
          <p:nvPr>
            <p:ph type="title"/>
          </p:nvPr>
        </p:nvSpPr>
        <p:spPr>
          <a:xfrm>
            <a:off x="1155497" y="1212180"/>
            <a:ext cx="5099529" cy="487429"/>
          </a:xfrm>
        </p:spPr>
        <p:txBody>
          <a:bodyPr>
            <a:normAutofit fontScale="90000"/>
          </a:bodyPr>
          <a:lstStyle/>
          <a:p>
            <a:r>
              <a:rPr lang="en-US" dirty="0"/>
              <a:t>Prioritized States: North-West</a:t>
            </a:r>
          </a:p>
        </p:txBody>
      </p:sp>
      <p:pic>
        <p:nvPicPr>
          <p:cNvPr id="6" name="Content Placeholder 5">
            <a:extLst>
              <a:ext uri="{FF2B5EF4-FFF2-40B4-BE49-F238E27FC236}">
                <a16:creationId xmlns:a16="http://schemas.microsoft.com/office/drawing/2014/main" id="{D0778A5A-5480-493C-90F5-45D8CDE2B461}"/>
              </a:ext>
            </a:extLst>
          </p:cNvPr>
          <p:cNvPicPr>
            <a:picLocks noGrp="1" noChangeAspect="1"/>
          </p:cNvPicPr>
          <p:nvPr>
            <p:ph idx="1"/>
          </p:nvPr>
        </p:nvPicPr>
        <p:blipFill>
          <a:blip r:embed="rId2"/>
          <a:stretch>
            <a:fillRect/>
          </a:stretch>
        </p:blipFill>
        <p:spPr>
          <a:xfrm>
            <a:off x="3911921" y="2431781"/>
            <a:ext cx="8280079" cy="2948593"/>
          </a:xfrm>
        </p:spPr>
      </p:pic>
      <p:sp>
        <p:nvSpPr>
          <p:cNvPr id="4" name="Text Placeholder 3">
            <a:extLst>
              <a:ext uri="{FF2B5EF4-FFF2-40B4-BE49-F238E27FC236}">
                <a16:creationId xmlns:a16="http://schemas.microsoft.com/office/drawing/2014/main" id="{EC13F790-8FF4-4F1E-95FB-1254D37B1DFC}"/>
              </a:ext>
            </a:extLst>
          </p:cNvPr>
          <p:cNvSpPr>
            <a:spLocks noGrp="1"/>
          </p:cNvSpPr>
          <p:nvPr>
            <p:ph type="body" sz="half" idx="2"/>
          </p:nvPr>
        </p:nvSpPr>
        <p:spPr>
          <a:xfrm>
            <a:off x="717748" y="2431781"/>
            <a:ext cx="3113409" cy="3214039"/>
          </a:xfrm>
        </p:spPr>
        <p:txBody>
          <a:bodyPr>
            <a:normAutofit/>
          </a:bodyPr>
          <a:lstStyle/>
          <a:p>
            <a:pPr algn="just"/>
            <a:r>
              <a:rPr lang="en-US" dirty="0"/>
              <a:t>The selected states here are</a:t>
            </a:r>
          </a:p>
          <a:p>
            <a:pPr marL="285750" indent="-285750" algn="just">
              <a:buFont typeface="Arial" panose="020B0604020202020204" pitchFamily="34" charset="0"/>
              <a:buChar char="•"/>
            </a:pPr>
            <a:r>
              <a:rPr lang="en-US" dirty="0"/>
              <a:t>Kano</a:t>
            </a:r>
          </a:p>
          <a:p>
            <a:pPr marL="285750" indent="-285750" algn="just">
              <a:buFont typeface="Arial" panose="020B0604020202020204" pitchFamily="34" charset="0"/>
              <a:buChar char="•"/>
            </a:pPr>
            <a:r>
              <a:rPr lang="en-US" dirty="0"/>
              <a:t>Kaduna</a:t>
            </a:r>
          </a:p>
          <a:p>
            <a:pPr marL="285750" indent="-285750" algn="just">
              <a:buFont typeface="Arial" panose="020B0604020202020204" pitchFamily="34" charset="0"/>
              <a:buChar char="•"/>
            </a:pPr>
            <a:r>
              <a:rPr lang="en-US" dirty="0"/>
              <a:t>Katsina</a:t>
            </a:r>
          </a:p>
          <a:p>
            <a:pPr algn="just"/>
            <a:r>
              <a:rPr lang="en-US" dirty="0"/>
              <a:t>These 3 states has  approximately 11.6 million potential voters  and  60% of the members of the house in the region. They are very decisive in the political activities.</a:t>
            </a:r>
          </a:p>
        </p:txBody>
      </p:sp>
    </p:spTree>
    <p:extLst>
      <p:ext uri="{BB962C8B-B14F-4D97-AF65-F5344CB8AC3E}">
        <p14:creationId xmlns:p14="http://schemas.microsoft.com/office/powerpoint/2010/main" val="358855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EEA3-DFEA-4F8B-95A5-67C7411B3670}"/>
              </a:ext>
            </a:extLst>
          </p:cNvPr>
          <p:cNvSpPr>
            <a:spLocks noGrp="1"/>
          </p:cNvSpPr>
          <p:nvPr>
            <p:ph type="title"/>
          </p:nvPr>
        </p:nvSpPr>
        <p:spPr>
          <a:xfrm>
            <a:off x="1196336" y="950411"/>
            <a:ext cx="6410411" cy="600093"/>
          </a:xfrm>
        </p:spPr>
        <p:txBody>
          <a:bodyPr/>
          <a:lstStyle/>
          <a:p>
            <a:r>
              <a:rPr lang="en-US" dirty="0"/>
              <a:t>Prioritized States: South-West</a:t>
            </a:r>
          </a:p>
        </p:txBody>
      </p:sp>
      <p:pic>
        <p:nvPicPr>
          <p:cNvPr id="6" name="Content Placeholder 5">
            <a:extLst>
              <a:ext uri="{FF2B5EF4-FFF2-40B4-BE49-F238E27FC236}">
                <a16:creationId xmlns:a16="http://schemas.microsoft.com/office/drawing/2014/main" id="{0731713E-56EE-4E48-9207-37FE4EC6644C}"/>
              </a:ext>
            </a:extLst>
          </p:cNvPr>
          <p:cNvPicPr>
            <a:picLocks noGrp="1" noChangeAspect="1"/>
          </p:cNvPicPr>
          <p:nvPr>
            <p:ph idx="1"/>
          </p:nvPr>
        </p:nvPicPr>
        <p:blipFill>
          <a:blip r:embed="rId2"/>
          <a:stretch>
            <a:fillRect/>
          </a:stretch>
        </p:blipFill>
        <p:spPr>
          <a:xfrm>
            <a:off x="4147930" y="2339415"/>
            <a:ext cx="8044070" cy="2961454"/>
          </a:xfrm>
        </p:spPr>
      </p:pic>
      <p:sp>
        <p:nvSpPr>
          <p:cNvPr id="4" name="Text Placeholder 3">
            <a:extLst>
              <a:ext uri="{FF2B5EF4-FFF2-40B4-BE49-F238E27FC236}">
                <a16:creationId xmlns:a16="http://schemas.microsoft.com/office/drawing/2014/main" id="{3C14FBEC-38D0-43EF-A0C3-259940B452DA}"/>
              </a:ext>
            </a:extLst>
          </p:cNvPr>
          <p:cNvSpPr>
            <a:spLocks noGrp="1"/>
          </p:cNvSpPr>
          <p:nvPr>
            <p:ph type="body" sz="half" idx="2"/>
          </p:nvPr>
        </p:nvSpPr>
        <p:spPr>
          <a:xfrm>
            <a:off x="689113" y="2246650"/>
            <a:ext cx="3352799" cy="3660939"/>
          </a:xfrm>
        </p:spPr>
        <p:txBody>
          <a:bodyPr>
            <a:normAutofit/>
          </a:bodyPr>
          <a:lstStyle/>
          <a:p>
            <a:r>
              <a:rPr lang="en-US" dirty="0"/>
              <a:t>The selected states here are</a:t>
            </a:r>
          </a:p>
          <a:p>
            <a:pPr marL="285750" indent="-285750">
              <a:buFont typeface="Arial" panose="020B0604020202020204" pitchFamily="34" charset="0"/>
              <a:buChar char="•"/>
            </a:pPr>
            <a:r>
              <a:rPr lang="en-US" dirty="0"/>
              <a:t>Lagos</a:t>
            </a:r>
          </a:p>
          <a:p>
            <a:pPr marL="285750" indent="-285750">
              <a:buFont typeface="Arial" panose="020B0604020202020204" pitchFamily="34" charset="0"/>
              <a:buChar char="•"/>
            </a:pPr>
            <a:r>
              <a:rPr lang="en-US" dirty="0"/>
              <a:t>Oyo</a:t>
            </a:r>
          </a:p>
          <a:p>
            <a:pPr marL="285750" indent="-285750">
              <a:buFont typeface="Arial" panose="020B0604020202020204" pitchFamily="34" charset="0"/>
              <a:buChar char="•"/>
            </a:pPr>
            <a:r>
              <a:rPr lang="en-US" dirty="0"/>
              <a:t>Ogun</a:t>
            </a:r>
          </a:p>
          <a:p>
            <a:pPr algn="just"/>
            <a:r>
              <a:rPr lang="en-US" dirty="0"/>
              <a:t>Listed is according to priority. These 3 states currently has over 9.4 million potential voters. 54% of the members of the house in the region are from Oyo and Lagos alone . The first two are very decisive in the political activities in the region.</a:t>
            </a:r>
          </a:p>
          <a:p>
            <a:endParaRPr lang="en-US" dirty="0"/>
          </a:p>
        </p:txBody>
      </p:sp>
    </p:spTree>
    <p:extLst>
      <p:ext uri="{BB962C8B-B14F-4D97-AF65-F5344CB8AC3E}">
        <p14:creationId xmlns:p14="http://schemas.microsoft.com/office/powerpoint/2010/main" val="69868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1817-C23B-4181-94A3-CA07A13AA721}"/>
              </a:ext>
            </a:extLst>
          </p:cNvPr>
          <p:cNvSpPr>
            <a:spLocks noGrp="1"/>
          </p:cNvSpPr>
          <p:nvPr>
            <p:ph type="title"/>
          </p:nvPr>
        </p:nvSpPr>
        <p:spPr>
          <a:xfrm>
            <a:off x="1086678" y="952578"/>
            <a:ext cx="6135757" cy="677439"/>
          </a:xfrm>
        </p:spPr>
        <p:txBody>
          <a:bodyPr>
            <a:normAutofit/>
          </a:bodyPr>
          <a:lstStyle/>
          <a:p>
            <a:r>
              <a:rPr lang="en-US" dirty="0"/>
              <a:t>Prioritized States: South-South</a:t>
            </a:r>
          </a:p>
        </p:txBody>
      </p:sp>
      <p:pic>
        <p:nvPicPr>
          <p:cNvPr id="6" name="Content Placeholder 5">
            <a:extLst>
              <a:ext uri="{FF2B5EF4-FFF2-40B4-BE49-F238E27FC236}">
                <a16:creationId xmlns:a16="http://schemas.microsoft.com/office/drawing/2014/main" id="{9D287FC8-1CAD-4D20-9696-E15DF4259F29}"/>
              </a:ext>
            </a:extLst>
          </p:cNvPr>
          <p:cNvPicPr>
            <a:picLocks noGrp="1" noChangeAspect="1"/>
          </p:cNvPicPr>
          <p:nvPr>
            <p:ph idx="1"/>
          </p:nvPr>
        </p:nvPicPr>
        <p:blipFill>
          <a:blip r:embed="rId2"/>
          <a:stretch>
            <a:fillRect/>
          </a:stretch>
        </p:blipFill>
        <p:spPr>
          <a:xfrm>
            <a:off x="3790122" y="2383390"/>
            <a:ext cx="8401876" cy="3124887"/>
          </a:xfrm>
        </p:spPr>
      </p:pic>
      <p:sp>
        <p:nvSpPr>
          <p:cNvPr id="4" name="Text Placeholder 3">
            <a:extLst>
              <a:ext uri="{FF2B5EF4-FFF2-40B4-BE49-F238E27FC236}">
                <a16:creationId xmlns:a16="http://schemas.microsoft.com/office/drawing/2014/main" id="{146A9B15-F59E-4D06-94BE-DC64BACE915C}"/>
              </a:ext>
            </a:extLst>
          </p:cNvPr>
          <p:cNvSpPr>
            <a:spLocks noGrp="1"/>
          </p:cNvSpPr>
          <p:nvPr>
            <p:ph type="body" sz="half" idx="2"/>
          </p:nvPr>
        </p:nvSpPr>
        <p:spPr>
          <a:xfrm>
            <a:off x="702366" y="2383390"/>
            <a:ext cx="3087756" cy="3124887"/>
          </a:xfrm>
        </p:spPr>
        <p:txBody>
          <a:bodyPr>
            <a:normAutofit/>
          </a:bodyPr>
          <a:lstStyle/>
          <a:p>
            <a:r>
              <a:rPr lang="en-US" dirty="0"/>
              <a:t>The selected states are</a:t>
            </a:r>
          </a:p>
          <a:p>
            <a:pPr marL="285750" indent="-285750">
              <a:buFont typeface="Arial" panose="020B0604020202020204" pitchFamily="34" charset="0"/>
              <a:buChar char="•"/>
            </a:pPr>
            <a:r>
              <a:rPr lang="en-US" dirty="0"/>
              <a:t>Rivers </a:t>
            </a:r>
          </a:p>
          <a:p>
            <a:pPr marL="285750" indent="-285750">
              <a:buFont typeface="Arial" panose="020B0604020202020204" pitchFamily="34" charset="0"/>
              <a:buChar char="•"/>
            </a:pPr>
            <a:r>
              <a:rPr lang="en-US" dirty="0"/>
              <a:t>Delta</a:t>
            </a:r>
          </a:p>
          <a:p>
            <a:pPr marL="285750" indent="-285750">
              <a:buFont typeface="Arial" panose="020B0604020202020204" pitchFamily="34" charset="0"/>
              <a:buChar char="•"/>
            </a:pPr>
            <a:r>
              <a:rPr lang="en-US" dirty="0" err="1"/>
              <a:t>Akwa</a:t>
            </a:r>
            <a:r>
              <a:rPr lang="en-US" dirty="0"/>
              <a:t> Ibom</a:t>
            </a:r>
          </a:p>
          <a:p>
            <a:pPr algn="just"/>
            <a:r>
              <a:rPr lang="en-US" dirty="0"/>
              <a:t>Listed according to  order of priority. Selected states currently boast of 7.2million eligible/potential voters. They have in combine 50% of the members of the house in the region. </a:t>
            </a:r>
          </a:p>
        </p:txBody>
      </p:sp>
    </p:spTree>
    <p:extLst>
      <p:ext uri="{BB962C8B-B14F-4D97-AF65-F5344CB8AC3E}">
        <p14:creationId xmlns:p14="http://schemas.microsoft.com/office/powerpoint/2010/main" val="42623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74D7-2979-4143-954E-1A1C85EC38D7}"/>
              </a:ext>
            </a:extLst>
          </p:cNvPr>
          <p:cNvSpPr>
            <a:spLocks noGrp="1"/>
          </p:cNvSpPr>
          <p:nvPr>
            <p:ph type="title"/>
          </p:nvPr>
        </p:nvSpPr>
        <p:spPr>
          <a:xfrm>
            <a:off x="1124289" y="952578"/>
            <a:ext cx="6813763" cy="743700"/>
          </a:xfrm>
        </p:spPr>
        <p:txBody>
          <a:bodyPr>
            <a:normAutofit/>
          </a:bodyPr>
          <a:lstStyle/>
          <a:p>
            <a:r>
              <a:rPr lang="en-US" dirty="0"/>
              <a:t>Prioritized States: North-central(NC)</a:t>
            </a:r>
          </a:p>
        </p:txBody>
      </p:sp>
      <p:pic>
        <p:nvPicPr>
          <p:cNvPr id="6" name="Content Placeholder 5">
            <a:extLst>
              <a:ext uri="{FF2B5EF4-FFF2-40B4-BE49-F238E27FC236}">
                <a16:creationId xmlns:a16="http://schemas.microsoft.com/office/drawing/2014/main" id="{B37F7B45-97AC-4AE3-B7B7-530EDECDAD31}"/>
              </a:ext>
            </a:extLst>
          </p:cNvPr>
          <p:cNvPicPr>
            <a:picLocks noGrp="1" noChangeAspect="1"/>
          </p:cNvPicPr>
          <p:nvPr>
            <p:ph idx="1"/>
          </p:nvPr>
        </p:nvPicPr>
        <p:blipFill>
          <a:blip r:embed="rId2"/>
          <a:stretch>
            <a:fillRect/>
          </a:stretch>
        </p:blipFill>
        <p:spPr>
          <a:xfrm>
            <a:off x="3882888" y="2389381"/>
            <a:ext cx="8401878" cy="2862470"/>
          </a:xfrm>
        </p:spPr>
      </p:pic>
      <p:sp>
        <p:nvSpPr>
          <p:cNvPr id="4" name="Text Placeholder 3">
            <a:extLst>
              <a:ext uri="{FF2B5EF4-FFF2-40B4-BE49-F238E27FC236}">
                <a16:creationId xmlns:a16="http://schemas.microsoft.com/office/drawing/2014/main" id="{3DAF23AA-6FFF-443E-98C5-D15DC7C2D8CC}"/>
              </a:ext>
            </a:extLst>
          </p:cNvPr>
          <p:cNvSpPr>
            <a:spLocks noGrp="1"/>
          </p:cNvSpPr>
          <p:nvPr>
            <p:ph type="body" sz="half" idx="2"/>
          </p:nvPr>
        </p:nvSpPr>
        <p:spPr>
          <a:xfrm>
            <a:off x="649357" y="2389381"/>
            <a:ext cx="3233531" cy="3516041"/>
          </a:xfrm>
        </p:spPr>
        <p:txBody>
          <a:bodyPr>
            <a:normAutofit fontScale="85000" lnSpcReduction="20000"/>
          </a:bodyPr>
          <a:lstStyle/>
          <a:p>
            <a:pPr algn="just"/>
            <a:r>
              <a:rPr lang="en-US" dirty="0"/>
              <a:t>NC comes next, the states identified are </a:t>
            </a:r>
          </a:p>
          <a:p>
            <a:pPr marL="285750" indent="-285750" algn="just">
              <a:buFont typeface="Arial" panose="020B0604020202020204" pitchFamily="34" charset="0"/>
              <a:buChar char="•"/>
            </a:pPr>
            <a:r>
              <a:rPr lang="en-US" dirty="0"/>
              <a:t>Benue</a:t>
            </a:r>
          </a:p>
          <a:p>
            <a:pPr marL="285750" indent="-285750" algn="just">
              <a:buFont typeface="Arial" panose="020B0604020202020204" pitchFamily="34" charset="0"/>
              <a:buChar char="•"/>
            </a:pPr>
            <a:r>
              <a:rPr lang="en-US" dirty="0"/>
              <a:t>Niger</a:t>
            </a:r>
          </a:p>
          <a:p>
            <a:pPr marL="285750" indent="-285750" algn="just">
              <a:buFont typeface="Arial" panose="020B0604020202020204" pitchFamily="34" charset="0"/>
              <a:buChar char="•"/>
            </a:pPr>
            <a:r>
              <a:rPr lang="en-US" dirty="0"/>
              <a:t>Plateau </a:t>
            </a:r>
          </a:p>
          <a:p>
            <a:pPr algn="just"/>
            <a:r>
              <a:rPr lang="en-US" dirty="0"/>
              <a:t>Although </a:t>
            </a:r>
            <a:r>
              <a:rPr lang="en-US" dirty="0" err="1"/>
              <a:t>Kogi</a:t>
            </a:r>
            <a:r>
              <a:rPr lang="en-US" dirty="0"/>
              <a:t> has a slightly higher percentage of pollical rep. over Plateau, I prioritize Plateau; as the state displayed just less than doubled the potential voters in </a:t>
            </a:r>
            <a:r>
              <a:rPr lang="en-US" dirty="0" err="1"/>
              <a:t>Kogi</a:t>
            </a:r>
            <a:r>
              <a:rPr lang="en-US" dirty="0"/>
              <a:t>. “And if you don’t Vote , you get governed by the wrong minds”</a:t>
            </a:r>
          </a:p>
          <a:p>
            <a:pPr algn="just"/>
            <a:r>
              <a:rPr lang="en-US" dirty="0"/>
              <a:t>The 3 selected states has 6,5M potential voters that can be influenced, covering 58% of the political rep. of the zone in NASS.</a:t>
            </a:r>
          </a:p>
        </p:txBody>
      </p:sp>
    </p:spTree>
    <p:extLst>
      <p:ext uri="{BB962C8B-B14F-4D97-AF65-F5344CB8AC3E}">
        <p14:creationId xmlns:p14="http://schemas.microsoft.com/office/powerpoint/2010/main" val="283281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42AA-70AC-4594-87F0-34709D24C6A7}"/>
              </a:ext>
            </a:extLst>
          </p:cNvPr>
          <p:cNvSpPr>
            <a:spLocks noGrp="1"/>
          </p:cNvSpPr>
          <p:nvPr>
            <p:ph type="title"/>
          </p:nvPr>
        </p:nvSpPr>
        <p:spPr>
          <a:xfrm>
            <a:off x="1124291" y="952578"/>
            <a:ext cx="6124648" cy="451750"/>
          </a:xfrm>
        </p:spPr>
        <p:txBody>
          <a:bodyPr>
            <a:normAutofit fontScale="90000"/>
          </a:bodyPr>
          <a:lstStyle/>
          <a:p>
            <a:r>
              <a:rPr lang="en-US" dirty="0"/>
              <a:t>Prioritized States: North-East(NE)</a:t>
            </a:r>
          </a:p>
        </p:txBody>
      </p:sp>
      <p:pic>
        <p:nvPicPr>
          <p:cNvPr id="6" name="Content Placeholder 5">
            <a:extLst>
              <a:ext uri="{FF2B5EF4-FFF2-40B4-BE49-F238E27FC236}">
                <a16:creationId xmlns:a16="http://schemas.microsoft.com/office/drawing/2014/main" id="{0A930A96-CAA0-4ECB-B036-4DF85052C3A4}"/>
              </a:ext>
            </a:extLst>
          </p:cNvPr>
          <p:cNvPicPr>
            <a:picLocks noGrp="1" noChangeAspect="1"/>
          </p:cNvPicPr>
          <p:nvPr>
            <p:ph idx="1"/>
          </p:nvPr>
        </p:nvPicPr>
        <p:blipFill>
          <a:blip r:embed="rId2"/>
          <a:stretch>
            <a:fillRect/>
          </a:stretch>
        </p:blipFill>
        <p:spPr>
          <a:xfrm>
            <a:off x="3949149" y="2611437"/>
            <a:ext cx="8242851" cy="2987758"/>
          </a:xfrm>
        </p:spPr>
      </p:pic>
      <p:sp>
        <p:nvSpPr>
          <p:cNvPr id="4" name="Text Placeholder 3">
            <a:extLst>
              <a:ext uri="{FF2B5EF4-FFF2-40B4-BE49-F238E27FC236}">
                <a16:creationId xmlns:a16="http://schemas.microsoft.com/office/drawing/2014/main" id="{75ED981B-3376-4E1E-AF8D-E81B7B2C36C4}"/>
              </a:ext>
            </a:extLst>
          </p:cNvPr>
          <p:cNvSpPr>
            <a:spLocks noGrp="1"/>
          </p:cNvSpPr>
          <p:nvPr>
            <p:ph type="body" sz="half" idx="2"/>
          </p:nvPr>
        </p:nvSpPr>
        <p:spPr>
          <a:xfrm>
            <a:off x="672645" y="2214329"/>
            <a:ext cx="3010387" cy="3384866"/>
          </a:xfrm>
        </p:spPr>
        <p:txBody>
          <a:bodyPr>
            <a:normAutofit fontScale="92500" lnSpcReduction="20000"/>
          </a:bodyPr>
          <a:lstStyle/>
          <a:p>
            <a:r>
              <a:rPr lang="en-US" dirty="0"/>
              <a:t>The selected states are</a:t>
            </a:r>
          </a:p>
          <a:p>
            <a:pPr marL="285750" indent="-285750">
              <a:buFont typeface="Arial" panose="020B0604020202020204" pitchFamily="34" charset="0"/>
              <a:buChar char="•"/>
            </a:pPr>
            <a:r>
              <a:rPr lang="en-US" dirty="0"/>
              <a:t>Bauchi</a:t>
            </a:r>
          </a:p>
          <a:p>
            <a:pPr marL="285750" indent="-285750">
              <a:buFont typeface="Arial" panose="020B0604020202020204" pitchFamily="34" charset="0"/>
              <a:buChar char="•"/>
            </a:pPr>
            <a:r>
              <a:rPr lang="en-US" dirty="0"/>
              <a:t>Adamawa</a:t>
            </a:r>
          </a:p>
          <a:p>
            <a:pPr marL="285750" indent="-285750">
              <a:buFont typeface="Arial" panose="020B0604020202020204" pitchFamily="34" charset="0"/>
              <a:buChar char="•"/>
            </a:pPr>
            <a:r>
              <a:rPr lang="en-US" dirty="0"/>
              <a:t>Taraba</a:t>
            </a:r>
          </a:p>
          <a:p>
            <a:pPr algn="just"/>
            <a:r>
              <a:rPr lang="en-US" dirty="0"/>
              <a:t>Selected states currently boast of over 5.8 million eligible voters. They have in combine 55% of the members of the house in the region. </a:t>
            </a:r>
            <a:r>
              <a:rPr lang="en-US" dirty="0" err="1"/>
              <a:t>Borno</a:t>
            </a:r>
            <a:r>
              <a:rPr lang="en-US" dirty="0"/>
              <a:t> is excluded because of security reason. Well, the NE states are very much under serious consideration based on security issues.</a:t>
            </a:r>
          </a:p>
          <a:p>
            <a:endParaRPr lang="en-US" dirty="0"/>
          </a:p>
        </p:txBody>
      </p:sp>
    </p:spTree>
    <p:extLst>
      <p:ext uri="{BB962C8B-B14F-4D97-AF65-F5344CB8AC3E}">
        <p14:creationId xmlns:p14="http://schemas.microsoft.com/office/powerpoint/2010/main" val="2302088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Integral</Template>
  <TotalTime>2769</TotalTime>
  <Words>1134</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Buxton Sketch</vt:lpstr>
      <vt:lpstr>Tw Cen MT</vt:lpstr>
      <vt:lpstr>Tw Cen MT Condensed</vt:lpstr>
      <vt:lpstr>Wingdings</vt:lpstr>
      <vt:lpstr>Wingdings 3</vt:lpstr>
      <vt:lpstr>Integral</vt:lpstr>
      <vt:lpstr>SHIFT’s Community Selection Model</vt:lpstr>
      <vt:lpstr>Community Selection Model</vt:lpstr>
      <vt:lpstr>Data Driven Approach</vt:lpstr>
      <vt:lpstr>States to Focus</vt:lpstr>
      <vt:lpstr>Prioritized States: North-West</vt:lpstr>
      <vt:lpstr>Prioritized States: South-West</vt:lpstr>
      <vt:lpstr>Prioritized States: South-South</vt:lpstr>
      <vt:lpstr>Prioritized States: North-central(NC)</vt:lpstr>
      <vt:lpstr>Prioritized States: North-East(NE)</vt:lpstr>
      <vt:lpstr>Prioritized States: South-East(SE)</vt:lpstr>
      <vt:lpstr>Based on feedback</vt:lpstr>
      <vt:lpstr>Response</vt:lpstr>
      <vt:lpstr>Identifying Local Government in Selected States</vt:lpstr>
      <vt:lpstr>Community Weight</vt:lpstr>
      <vt:lpstr>Likelihood To Vote </vt:lpstr>
      <vt:lpstr>Visualize</vt:lpstr>
      <vt:lpstr>Lagos State as Case study</vt:lpstr>
      <vt:lpstr>FCT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BenAji</dc:creator>
  <cp:lastModifiedBy>BenAji</cp:lastModifiedBy>
  <cp:revision>39</cp:revision>
  <dcterms:created xsi:type="dcterms:W3CDTF">2019-06-14T12:16:17Z</dcterms:created>
  <dcterms:modified xsi:type="dcterms:W3CDTF">2019-07-05T13:35:37Z</dcterms:modified>
</cp:coreProperties>
</file>