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7772400" cx="10058400"/>
  <p:notesSz cx="6858000" cy="9144000"/>
  <p:embeddedFontLst>
    <p:embeddedFont>
      <p:font typeface="DM Sans Medium"/>
      <p:regular r:id="rId10"/>
      <p:bold r:id="rId11"/>
      <p:italic r:id="rId12"/>
      <p:boldItalic r:id="rId13"/>
    </p:embeddedFont>
    <p:embeddedFont>
      <p:font typeface="DM Sans"/>
      <p:regular r:id="rId14"/>
      <p:bold r:id="rId15"/>
      <p:italic r:id="rId16"/>
      <p:boldItalic r:id="rId17"/>
    </p:embeddedFont>
    <p:embeddedFont>
      <p:font typeface="Karl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rla-italic.fntdata"/><Relationship Id="rId11" Type="http://schemas.openxmlformats.org/officeDocument/2006/relationships/font" Target="fonts/DMSansMedium-bold.fntdata"/><Relationship Id="rId10" Type="http://schemas.openxmlformats.org/officeDocument/2006/relationships/font" Target="fonts/DMSansMedium-regular.fntdata"/><Relationship Id="rId21" Type="http://schemas.openxmlformats.org/officeDocument/2006/relationships/font" Target="fonts/Karla-boldItalic.fntdata"/><Relationship Id="rId13" Type="http://schemas.openxmlformats.org/officeDocument/2006/relationships/font" Target="fonts/DMSansMedium-boldItalic.fntdata"/><Relationship Id="rId12" Type="http://schemas.openxmlformats.org/officeDocument/2006/relationships/font" Target="fonts/DMSansMedium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DMSans-bold.fntdata"/><Relationship Id="rId14" Type="http://schemas.openxmlformats.org/officeDocument/2006/relationships/font" Target="fonts/DMSans-regular.fntdata"/><Relationship Id="rId17" Type="http://schemas.openxmlformats.org/officeDocument/2006/relationships/font" Target="fonts/DMSans-boldItalic.fntdata"/><Relationship Id="rId16" Type="http://schemas.openxmlformats.org/officeDocument/2006/relationships/font" Target="fonts/DMSans-italic.fntdata"/><Relationship Id="rId5" Type="http://schemas.openxmlformats.org/officeDocument/2006/relationships/slide" Target="slides/slide1.xml"/><Relationship Id="rId19" Type="http://schemas.openxmlformats.org/officeDocument/2006/relationships/font" Target="fonts/Karla-bold.fntdata"/><Relationship Id="rId6" Type="http://schemas.openxmlformats.org/officeDocument/2006/relationships/slide" Target="slides/slide2.xml"/><Relationship Id="rId18" Type="http://schemas.openxmlformats.org/officeDocument/2006/relationships/font" Target="fonts/Karl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10584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/>
          <p:nvPr>
            <p:ph idx="2" type="sldImg"/>
          </p:nvPr>
        </p:nvSpPr>
        <p:spPr>
          <a:xfrm>
            <a:off x="1210584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8bd9036a1_1_32:notes"/>
          <p:cNvSpPr/>
          <p:nvPr>
            <p:ph idx="2" type="sldImg"/>
          </p:nvPr>
        </p:nvSpPr>
        <p:spPr>
          <a:xfrm>
            <a:off x="1210584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8bd9036a1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8bd9036a1_1_0:notes"/>
          <p:cNvSpPr/>
          <p:nvPr>
            <p:ph idx="2" type="sldImg"/>
          </p:nvPr>
        </p:nvSpPr>
        <p:spPr>
          <a:xfrm>
            <a:off x="1210584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8bd9036a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1e0104bd0_0_0:notes"/>
          <p:cNvSpPr/>
          <p:nvPr>
            <p:ph idx="2" type="sldImg"/>
          </p:nvPr>
        </p:nvSpPr>
        <p:spPr>
          <a:xfrm>
            <a:off x="1210584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1e0104b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4c41b599b_1_26:notes"/>
          <p:cNvSpPr/>
          <p:nvPr>
            <p:ph idx="2" type="sldImg"/>
          </p:nvPr>
        </p:nvSpPr>
        <p:spPr>
          <a:xfrm>
            <a:off x="1210584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4c41b599b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1.png"/><Relationship Id="rId7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hyperlink" Target="http://aplty.co" TargetMode="Externa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hyperlink" Target="http://aplty.co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aplty.co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-987600" y="5443425"/>
            <a:ext cx="1760800" cy="176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6508950" y="5711800"/>
            <a:ext cx="5452500" cy="5452500"/>
          </a:xfrm>
          <a:prstGeom prst="ellipse">
            <a:avLst/>
          </a:prstGeom>
          <a:solidFill>
            <a:srgbClr val="21A8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60500" y="3745225"/>
            <a:ext cx="7467601" cy="235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60500" y="2875725"/>
            <a:ext cx="7467601" cy="235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250" y="3745225"/>
            <a:ext cx="7467601" cy="23559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-2572350" y="-69175"/>
            <a:ext cx="2566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 txBox="1"/>
          <p:nvPr/>
        </p:nvSpPr>
        <p:spPr>
          <a:xfrm>
            <a:off x="363700" y="2262650"/>
            <a:ext cx="9790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Create a Facebook or </a:t>
            </a:r>
            <a:br>
              <a:rPr b="1" lang="en" sz="49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b="1" lang="en" sz="49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Instagram Business Account</a:t>
            </a:r>
            <a:endParaRPr b="1" sz="49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9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363700" y="4294250"/>
            <a:ext cx="71949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Templates</a:t>
            </a:r>
            <a:endParaRPr sz="32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1628925" y="1864450"/>
            <a:ext cx="299100" cy="299100"/>
          </a:xfrm>
          <a:prstGeom prst="ellipse">
            <a:avLst/>
          </a:prstGeom>
          <a:solidFill>
            <a:srgbClr val="EC6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" name="Google Shape;19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8845" y="7095200"/>
            <a:ext cx="1647806" cy="3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660008">
            <a:off x="481823" y="1057653"/>
            <a:ext cx="1068106" cy="930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48350" y="1093550"/>
            <a:ext cx="861875" cy="85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600002">
            <a:off x="7081050" y="4765987"/>
            <a:ext cx="960495" cy="85907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/>
          <p:nvPr/>
        </p:nvSpPr>
        <p:spPr>
          <a:xfrm>
            <a:off x="10064550" y="-69175"/>
            <a:ext cx="2566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 rot="5400000">
            <a:off x="3657600" y="-5684700"/>
            <a:ext cx="457200" cy="10912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 rot="5400000">
            <a:off x="3836200" y="2373375"/>
            <a:ext cx="852900" cy="116655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6209850" y="4614725"/>
            <a:ext cx="299100" cy="299100"/>
          </a:xfrm>
          <a:prstGeom prst="ellipse">
            <a:avLst/>
          </a:prstGeom>
          <a:solidFill>
            <a:srgbClr val="FFD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hasCustomPrompt="1" type="title"/>
          </p:nvPr>
        </p:nvSpPr>
        <p:spPr>
          <a:xfrm>
            <a:off x="342870" y="1671478"/>
            <a:ext cx="9372900" cy="29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342870" y="4763362"/>
            <a:ext cx="9372900" cy="19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cebook_Business_Page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" name="Google Shape;65;p12"/>
          <p:cNvPicPr preferRelativeResize="0"/>
          <p:nvPr/>
        </p:nvPicPr>
        <p:blipFill rotWithShape="1">
          <a:blip r:embed="rId2">
            <a:alphaModFix/>
          </a:blip>
          <a:srcRect b="0" l="961" r="961" t="0"/>
          <a:stretch/>
        </p:blipFill>
        <p:spPr>
          <a:xfrm>
            <a:off x="1859375" y="152400"/>
            <a:ext cx="6339649" cy="74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2"/>
          <p:cNvSpPr txBox="1"/>
          <p:nvPr/>
        </p:nvSpPr>
        <p:spPr>
          <a:xfrm>
            <a:off x="7303100" y="71321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agram_Business_Page">
  <p:cSld name="CUSTOM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12663" y="152400"/>
            <a:ext cx="4633074" cy="762522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/>
          <p:nvPr/>
        </p:nvSpPr>
        <p:spPr>
          <a:xfrm>
            <a:off x="3197275" y="5833124"/>
            <a:ext cx="3663900" cy="62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2363" y="405625"/>
            <a:ext cx="3913682" cy="696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72363" y="4342365"/>
            <a:ext cx="3913674" cy="122106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/>
        </p:nvSpPr>
        <p:spPr>
          <a:xfrm>
            <a:off x="7303100" y="71321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342870" y="3250173"/>
            <a:ext cx="9372900" cy="12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342870" y="672482"/>
            <a:ext cx="9372900" cy="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342870" y="1741518"/>
            <a:ext cx="9372900" cy="51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342870" y="672482"/>
            <a:ext cx="9372900" cy="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342870" y="1741518"/>
            <a:ext cx="4399800" cy="51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5315640" y="1741518"/>
            <a:ext cx="4399800" cy="51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342870" y="672482"/>
            <a:ext cx="9372900" cy="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342870" y="839573"/>
            <a:ext cx="30888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342870" y="2099840"/>
            <a:ext cx="3088800" cy="48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39275" y="680227"/>
            <a:ext cx="7004400" cy="61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5029200" y="-189"/>
            <a:ext cx="5029200" cy="777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292050" y="1863464"/>
            <a:ext cx="4449600" cy="223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92050" y="4235758"/>
            <a:ext cx="4449600" cy="18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5433450" y="1094158"/>
            <a:ext cx="4220400" cy="55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42870" y="6392869"/>
            <a:ext cx="65988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0"/>
          <p:cNvSpPr txBox="1"/>
          <p:nvPr/>
        </p:nvSpPr>
        <p:spPr>
          <a:xfrm>
            <a:off x="7303100" y="71321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42870" y="672482"/>
            <a:ext cx="93729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42870" y="1741518"/>
            <a:ext cx="9372900" cy="51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arla"/>
              <a:buChar char="●"/>
              <a:defRPr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hyperlink" Target="https://www.coursera.org/learn/socialmediamanagement/peer/QLKjb/create-a-facebook-business-page-or-an-instagram-business-account/submit" TargetMode="External"/><Relationship Id="rId6" Type="http://schemas.openxmlformats.org/officeDocument/2006/relationships/hyperlink" Target="http://drive.google.com/file/d/1qlHa0_3iYOIyX8EAmTEZAti-WdFLL1Ge/view" TargetMode="External"/><Relationship Id="rId7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aptly.co" TargetMode="Externa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25" y="1883388"/>
            <a:ext cx="5828675" cy="4502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87925" y="1197900"/>
            <a:ext cx="5969276" cy="1883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472325" y="885450"/>
            <a:ext cx="54165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How to Insert an Image</a:t>
            </a:r>
            <a:endParaRPr b="1" sz="34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5953175" y="2158388"/>
            <a:ext cx="3971700" cy="17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E00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1 </a:t>
            </a:r>
            <a:r>
              <a:rPr lang="en">
                <a:solidFill>
                  <a:srgbClr val="0A004A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Make a copy or download this template to use on your own device</a:t>
            </a:r>
            <a:endParaRPr>
              <a:solidFill>
                <a:srgbClr val="0A004A"/>
              </a:solidFill>
              <a:highlight>
                <a:srgbClr val="FFFFFF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E00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2</a:t>
            </a:r>
            <a:r>
              <a:rPr lang="en">
                <a:solidFill>
                  <a:srgbClr val="0A004A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 To the left, we’ve provided a video that shows how to add and edit an image in Google slides.</a:t>
            </a:r>
            <a:endParaRPr>
              <a:solidFill>
                <a:srgbClr val="0A004A"/>
              </a:solidFill>
              <a:highlight>
                <a:srgbClr val="FFFFFF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E00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3</a:t>
            </a:r>
            <a:r>
              <a:rPr lang="en">
                <a:solidFill>
                  <a:srgbClr val="0A004A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 Select either the Facebook business page (slide 3) or Instagram account template (slide 4) and complete all required components for project submission.</a:t>
            </a:r>
            <a:endParaRPr>
              <a:solidFill>
                <a:srgbClr val="0A004A"/>
              </a:solidFill>
              <a:highlight>
                <a:srgbClr val="FFFFFF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E00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4 </a:t>
            </a:r>
            <a:r>
              <a:rPr lang="en">
                <a:solidFill>
                  <a:srgbClr val="0A004A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Take a screenshot of your completed template and submit it on Coursera. You can find the link to submit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  <a:hlinkClick r:id="rId5"/>
              </a:rPr>
              <a:t>here</a:t>
            </a:r>
            <a:endParaRPr>
              <a:solidFill>
                <a:srgbClr val="0A004A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pic>
        <p:nvPicPr>
          <p:cNvPr id="85" name="Google Shape;85;p15" title="Coursera_FacebookBusinessProfile_Project_06122020_V1.mp4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4950" y="2080113"/>
            <a:ext cx="5230126" cy="39225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/>
          <p:nvPr/>
        </p:nvSpPr>
        <p:spPr>
          <a:xfrm>
            <a:off x="-2572350" y="-69175"/>
            <a:ext cx="2566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3360250" y="2741575"/>
            <a:ext cx="22635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Page Name</a:t>
            </a:r>
            <a:endParaRPr b="1" sz="1600"/>
          </a:p>
        </p:txBody>
      </p:sp>
      <p:sp>
        <p:nvSpPr>
          <p:cNvPr id="92" name="Google Shape;92;p16"/>
          <p:cNvSpPr txBox="1"/>
          <p:nvPr/>
        </p:nvSpPr>
        <p:spPr>
          <a:xfrm>
            <a:off x="3360250" y="3057775"/>
            <a:ext cx="19542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76B"/>
                </a:solidFill>
              </a:rPr>
              <a:t>Category</a:t>
            </a:r>
            <a:endParaRPr sz="1000">
              <a:solidFill>
                <a:srgbClr val="66676B"/>
              </a:solidFill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2635500" y="4358550"/>
            <a:ext cx="17811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778EA"/>
                </a:solidFill>
                <a:latin typeface="DM Sans"/>
                <a:ea typeface="DM Sans"/>
                <a:cs typeface="DM Sans"/>
                <a:sym typeface="DM Sans"/>
              </a:rPr>
              <a:t>Enter location</a:t>
            </a:r>
            <a:endParaRPr b="1" sz="800">
              <a:solidFill>
                <a:srgbClr val="3778E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2635500" y="4612783"/>
            <a:ext cx="17811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50505"/>
                </a:solidFill>
                <a:latin typeface="DM Sans"/>
                <a:ea typeface="DM Sans"/>
                <a:cs typeface="DM Sans"/>
                <a:sym typeface="DM Sans"/>
              </a:rPr>
              <a:t>Description</a:t>
            </a:r>
            <a:r>
              <a:rPr lang="en" sz="800">
                <a:solidFill>
                  <a:srgbClr val="050505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800">
              <a:solidFill>
                <a:srgbClr val="05050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2635500" y="5375317"/>
            <a:ext cx="17811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778EA"/>
                </a:solidFill>
                <a:latin typeface="DM Sans"/>
                <a:ea typeface="DM Sans"/>
                <a:cs typeface="DM Sans"/>
                <a:sym typeface="DM Sans"/>
              </a:rPr>
              <a:t>Enter website</a:t>
            </a:r>
            <a:endParaRPr b="1" sz="800">
              <a:solidFill>
                <a:srgbClr val="3778E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2635500" y="5629508"/>
            <a:ext cx="17811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778EA"/>
                </a:solidFill>
                <a:latin typeface="DM Sans"/>
                <a:ea typeface="DM Sans"/>
                <a:cs typeface="DM Sans"/>
                <a:sym typeface="DM Sans"/>
              </a:rPr>
              <a:t>Enter phone number</a:t>
            </a:r>
            <a:endParaRPr b="1" sz="800">
              <a:solidFill>
                <a:srgbClr val="3778E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2635500" y="5883700"/>
            <a:ext cx="17811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778EA"/>
                </a:solidFill>
                <a:latin typeface="DM Sans"/>
                <a:ea typeface="DM Sans"/>
                <a:cs typeface="DM Sans"/>
                <a:sym typeface="DM Sans"/>
              </a:rPr>
              <a:t>Enter Message</a:t>
            </a:r>
            <a:endParaRPr sz="800">
              <a:solidFill>
                <a:srgbClr val="3778E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2635500" y="6137892"/>
            <a:ext cx="17811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778EA"/>
                </a:solidFill>
                <a:latin typeface="DM Sans"/>
                <a:ea typeface="DM Sans"/>
                <a:cs typeface="DM Sans"/>
                <a:sym typeface="DM Sans"/>
              </a:rPr>
              <a:t>Enter email</a:t>
            </a:r>
            <a:endParaRPr b="1" sz="800">
              <a:solidFill>
                <a:srgbClr val="3778E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2635500" y="6392083"/>
            <a:ext cx="17811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778EA"/>
                </a:solidFill>
                <a:latin typeface="DM Sans"/>
                <a:ea typeface="DM Sans"/>
                <a:cs typeface="DM Sans"/>
                <a:sym typeface="DM Sans"/>
              </a:rPr>
              <a:t>Enter business hours</a:t>
            </a:r>
            <a:endParaRPr b="1" sz="800">
              <a:solidFill>
                <a:srgbClr val="3778E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2635500" y="6646275"/>
            <a:ext cx="17811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778EA"/>
                </a:solidFill>
                <a:latin typeface="DM Sans"/>
                <a:ea typeface="DM Sans"/>
                <a:cs typeface="DM Sans"/>
                <a:sym typeface="DM Sans"/>
              </a:rPr>
              <a:t>Food Delivery Service </a:t>
            </a:r>
            <a:endParaRPr sz="800">
              <a:solidFill>
                <a:srgbClr val="3778E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/>
        </p:nvSpPr>
        <p:spPr>
          <a:xfrm>
            <a:off x="4153520" y="493721"/>
            <a:ext cx="16377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62626"/>
                </a:solidFill>
              </a:rPr>
              <a:t>your_company_name</a:t>
            </a:r>
            <a:endParaRPr b="1" sz="1100">
              <a:solidFill>
                <a:srgbClr val="262626"/>
              </a:solidFill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3237650" y="2109050"/>
            <a:ext cx="33726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62626"/>
                </a:solidFill>
                <a:latin typeface="DM Sans"/>
                <a:ea typeface="DM Sans"/>
                <a:cs typeface="DM Sans"/>
                <a:sym typeface="DM Sans"/>
              </a:rPr>
              <a:t>your_company_name</a:t>
            </a:r>
            <a:endParaRPr b="1" sz="1100">
              <a:solidFill>
                <a:srgbClr val="26262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3245425" y="2350250"/>
            <a:ext cx="33726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E8E8E"/>
                </a:solidFill>
                <a:latin typeface="DM Sans"/>
                <a:ea typeface="DM Sans"/>
                <a:cs typeface="DM Sans"/>
                <a:sym typeface="DM Sans"/>
              </a:rPr>
              <a:t>Business Category</a:t>
            </a:r>
            <a:endParaRPr b="1" sz="1100">
              <a:solidFill>
                <a:srgbClr val="8E8E8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3241891" y="2573401"/>
            <a:ext cx="33804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62626"/>
                </a:solidFill>
                <a:latin typeface="DM Sans"/>
                <a:ea typeface="DM Sans"/>
                <a:cs typeface="DM Sans"/>
                <a:sym typeface="DM Sans"/>
              </a:rPr>
              <a:t>Your Business Description (150 characters)</a:t>
            </a:r>
            <a:endParaRPr sz="1100">
              <a:solidFill>
                <a:srgbClr val="26262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3239658" y="3594175"/>
            <a:ext cx="3370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76B"/>
                </a:solidFill>
                <a:latin typeface="DM Sans"/>
                <a:ea typeface="DM Sans"/>
                <a:cs typeface="DM Sans"/>
                <a:sym typeface="DM Sans"/>
              </a:rPr>
              <a:t>www.yourwebsite.com</a:t>
            </a:r>
            <a:endParaRPr sz="1100">
              <a:solidFill>
                <a:srgbClr val="00376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3237650" y="3879673"/>
            <a:ext cx="3370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76B"/>
                </a:solidFill>
                <a:latin typeface="DM Sans"/>
                <a:ea typeface="DM Sans"/>
                <a:cs typeface="DM Sans"/>
                <a:sym typeface="DM Sans"/>
              </a:rPr>
              <a:t>Your location</a:t>
            </a:r>
            <a:endParaRPr sz="1100">
              <a:solidFill>
                <a:srgbClr val="00376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3069500" y="5573575"/>
            <a:ext cx="1294800" cy="119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Your first post (your business image)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8463" y="3419199"/>
            <a:ext cx="3881478" cy="9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