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63239"/>
  </p:normalViewPr>
  <p:slideViewPr>
    <p:cSldViewPr snapToGrid="0" snapToObjects="1">
      <p:cViewPr varScale="1">
        <p:scale>
          <a:sx n="75" d="100"/>
          <a:sy n="75" d="100"/>
        </p:scale>
        <p:origin x="19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556C90-64C0-4135-AA72-BBC9A7AF6A7B}"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E4BE8D9B-F281-43E7-B206-FBFCA919A278}">
      <dgm:prSet/>
      <dgm:spPr/>
      <dgm:t>
        <a:bodyPr/>
        <a:lstStyle/>
        <a:p>
          <a:r>
            <a:rPr lang="en-US"/>
            <a:t>Citizen Data Scientist</a:t>
          </a:r>
        </a:p>
      </dgm:t>
    </dgm:pt>
    <dgm:pt modelId="{4C4B4977-1B9F-4347-B3C9-1C12D42B8C59}" type="parTrans" cxnId="{7CBCC78D-6FE7-48B1-8E93-66DADD996DA9}">
      <dgm:prSet/>
      <dgm:spPr/>
      <dgm:t>
        <a:bodyPr/>
        <a:lstStyle/>
        <a:p>
          <a:endParaRPr lang="en-US"/>
        </a:p>
      </dgm:t>
    </dgm:pt>
    <dgm:pt modelId="{31618B85-C35D-42CC-AA2D-0F633FF39C3F}" type="sibTrans" cxnId="{7CBCC78D-6FE7-48B1-8E93-66DADD996DA9}">
      <dgm:prSet/>
      <dgm:spPr/>
      <dgm:t>
        <a:bodyPr/>
        <a:lstStyle/>
        <a:p>
          <a:endParaRPr lang="en-US"/>
        </a:p>
      </dgm:t>
    </dgm:pt>
    <dgm:pt modelId="{DF10C64B-79C3-4534-ABD9-2F8D08BA4F72}">
      <dgm:prSet/>
      <dgm:spPr/>
      <dgm:t>
        <a:bodyPr/>
        <a:lstStyle/>
        <a:p>
          <a:r>
            <a:rPr lang="en-US"/>
            <a:t>Academic Professor</a:t>
          </a:r>
        </a:p>
      </dgm:t>
    </dgm:pt>
    <dgm:pt modelId="{C1E8F4E5-8441-4E13-A680-0EA1FE5D47E6}" type="parTrans" cxnId="{ABB2777F-BE66-4FAF-9831-C86EB89D5A2C}">
      <dgm:prSet/>
      <dgm:spPr/>
      <dgm:t>
        <a:bodyPr/>
        <a:lstStyle/>
        <a:p>
          <a:endParaRPr lang="en-US"/>
        </a:p>
      </dgm:t>
    </dgm:pt>
    <dgm:pt modelId="{A708AD05-CAE3-4FED-8014-5CFB78BF3C95}" type="sibTrans" cxnId="{ABB2777F-BE66-4FAF-9831-C86EB89D5A2C}">
      <dgm:prSet/>
      <dgm:spPr/>
      <dgm:t>
        <a:bodyPr/>
        <a:lstStyle/>
        <a:p>
          <a:endParaRPr lang="en-US"/>
        </a:p>
      </dgm:t>
    </dgm:pt>
    <dgm:pt modelId="{616B97E3-D1F9-4AE3-8826-86AEE8C86F67}">
      <dgm:prSet/>
      <dgm:spPr/>
      <dgm:t>
        <a:bodyPr/>
        <a:lstStyle/>
        <a:p>
          <a:r>
            <a:rPr lang="en-US"/>
            <a:t>20-year veteran</a:t>
          </a:r>
        </a:p>
      </dgm:t>
    </dgm:pt>
    <dgm:pt modelId="{9051F2BC-48C2-4F3C-AD24-6CB8051AD303}" type="parTrans" cxnId="{03345A2C-02A5-4D96-944B-13B45260EF4C}">
      <dgm:prSet/>
      <dgm:spPr/>
      <dgm:t>
        <a:bodyPr/>
        <a:lstStyle/>
        <a:p>
          <a:endParaRPr lang="en-US"/>
        </a:p>
      </dgm:t>
    </dgm:pt>
    <dgm:pt modelId="{94960613-6ABE-4ED7-B22A-D3754FCA268B}" type="sibTrans" cxnId="{03345A2C-02A5-4D96-944B-13B45260EF4C}">
      <dgm:prSet/>
      <dgm:spPr/>
      <dgm:t>
        <a:bodyPr/>
        <a:lstStyle/>
        <a:p>
          <a:endParaRPr lang="en-US"/>
        </a:p>
      </dgm:t>
    </dgm:pt>
    <dgm:pt modelId="{4EC95A2A-ACF0-4DF9-AA2A-D25B4F465FA0}">
      <dgm:prSet/>
      <dgm:spPr/>
      <dgm:t>
        <a:bodyPr/>
        <a:lstStyle/>
        <a:p>
          <a:r>
            <a:rPr lang="en-US"/>
            <a:t>CEO</a:t>
          </a:r>
        </a:p>
      </dgm:t>
    </dgm:pt>
    <dgm:pt modelId="{DB9155EC-16D2-4FBB-B8FC-1F8A2D4D39F9}" type="parTrans" cxnId="{4146E1BE-95C0-405D-AF40-BA212A77931D}">
      <dgm:prSet/>
      <dgm:spPr/>
      <dgm:t>
        <a:bodyPr/>
        <a:lstStyle/>
        <a:p>
          <a:endParaRPr lang="en-US"/>
        </a:p>
      </dgm:t>
    </dgm:pt>
    <dgm:pt modelId="{6FB05675-B645-4917-949A-6EE4F793A2FE}" type="sibTrans" cxnId="{4146E1BE-95C0-405D-AF40-BA212A77931D}">
      <dgm:prSet/>
      <dgm:spPr/>
      <dgm:t>
        <a:bodyPr/>
        <a:lstStyle/>
        <a:p>
          <a:endParaRPr lang="en-US"/>
        </a:p>
      </dgm:t>
    </dgm:pt>
    <dgm:pt modelId="{F0E25DD9-CB6C-4279-96A9-CE0605DE703F}">
      <dgm:prSet/>
      <dgm:spPr/>
      <dgm:t>
        <a:bodyPr/>
        <a:lstStyle/>
        <a:p>
          <a:r>
            <a:rPr lang="en-US"/>
            <a:t>Research Scientist</a:t>
          </a:r>
        </a:p>
      </dgm:t>
    </dgm:pt>
    <dgm:pt modelId="{EE46C436-9838-47AC-AAA8-5170B322E9E8}" type="parTrans" cxnId="{FF218488-2FB2-41BC-8A7F-E4AB9023A120}">
      <dgm:prSet/>
      <dgm:spPr/>
      <dgm:t>
        <a:bodyPr/>
        <a:lstStyle/>
        <a:p>
          <a:endParaRPr lang="en-US"/>
        </a:p>
      </dgm:t>
    </dgm:pt>
    <dgm:pt modelId="{56112527-3C76-4D83-A502-E70C4A5B7BD0}" type="sibTrans" cxnId="{FF218488-2FB2-41BC-8A7F-E4AB9023A120}">
      <dgm:prSet/>
      <dgm:spPr/>
      <dgm:t>
        <a:bodyPr/>
        <a:lstStyle/>
        <a:p>
          <a:endParaRPr lang="en-US"/>
        </a:p>
      </dgm:t>
    </dgm:pt>
    <dgm:pt modelId="{E40F7F91-1819-3943-90C7-E95934CDBC99}" type="pres">
      <dgm:prSet presAssocID="{18556C90-64C0-4135-AA72-BBC9A7AF6A7B}" presName="linear" presStyleCnt="0">
        <dgm:presLayoutVars>
          <dgm:dir/>
          <dgm:animLvl val="lvl"/>
          <dgm:resizeHandles val="exact"/>
        </dgm:presLayoutVars>
      </dgm:prSet>
      <dgm:spPr/>
    </dgm:pt>
    <dgm:pt modelId="{08B47312-84A9-E64D-8153-5E5499974D33}" type="pres">
      <dgm:prSet presAssocID="{E4BE8D9B-F281-43E7-B206-FBFCA919A278}" presName="parentLin" presStyleCnt="0"/>
      <dgm:spPr/>
    </dgm:pt>
    <dgm:pt modelId="{EF8764F4-7E4C-EC47-92DF-E05C6CFFF222}" type="pres">
      <dgm:prSet presAssocID="{E4BE8D9B-F281-43E7-B206-FBFCA919A278}" presName="parentLeftMargin" presStyleLbl="node1" presStyleIdx="0" presStyleCnt="5"/>
      <dgm:spPr/>
    </dgm:pt>
    <dgm:pt modelId="{6DAD8720-E67D-754B-ADBB-DBD03FBEE2F2}" type="pres">
      <dgm:prSet presAssocID="{E4BE8D9B-F281-43E7-B206-FBFCA919A278}" presName="parentText" presStyleLbl="node1" presStyleIdx="0" presStyleCnt="5">
        <dgm:presLayoutVars>
          <dgm:chMax val="0"/>
          <dgm:bulletEnabled val="1"/>
        </dgm:presLayoutVars>
      </dgm:prSet>
      <dgm:spPr/>
    </dgm:pt>
    <dgm:pt modelId="{3C3536D8-1BA8-E742-92E4-9B0625DDE36F}" type="pres">
      <dgm:prSet presAssocID="{E4BE8D9B-F281-43E7-B206-FBFCA919A278}" presName="negativeSpace" presStyleCnt="0"/>
      <dgm:spPr/>
    </dgm:pt>
    <dgm:pt modelId="{262C5A2F-0CD0-2B42-BEA8-CB4495127839}" type="pres">
      <dgm:prSet presAssocID="{E4BE8D9B-F281-43E7-B206-FBFCA919A278}" presName="childText" presStyleLbl="conFgAcc1" presStyleIdx="0" presStyleCnt="5">
        <dgm:presLayoutVars>
          <dgm:bulletEnabled val="1"/>
        </dgm:presLayoutVars>
      </dgm:prSet>
      <dgm:spPr/>
    </dgm:pt>
    <dgm:pt modelId="{95DD4CCE-FB62-EE4B-8888-8E93C60E92BA}" type="pres">
      <dgm:prSet presAssocID="{31618B85-C35D-42CC-AA2D-0F633FF39C3F}" presName="spaceBetweenRectangles" presStyleCnt="0"/>
      <dgm:spPr/>
    </dgm:pt>
    <dgm:pt modelId="{C268903B-0720-3447-93B8-84F8762B2082}" type="pres">
      <dgm:prSet presAssocID="{DF10C64B-79C3-4534-ABD9-2F8D08BA4F72}" presName="parentLin" presStyleCnt="0"/>
      <dgm:spPr/>
    </dgm:pt>
    <dgm:pt modelId="{AE52B65C-42FB-734C-A83D-D5EA1E862670}" type="pres">
      <dgm:prSet presAssocID="{DF10C64B-79C3-4534-ABD9-2F8D08BA4F72}" presName="parentLeftMargin" presStyleLbl="node1" presStyleIdx="0" presStyleCnt="5"/>
      <dgm:spPr/>
    </dgm:pt>
    <dgm:pt modelId="{A86D7F3B-7D5F-454C-B043-4B100FC76256}" type="pres">
      <dgm:prSet presAssocID="{DF10C64B-79C3-4534-ABD9-2F8D08BA4F72}" presName="parentText" presStyleLbl="node1" presStyleIdx="1" presStyleCnt="5">
        <dgm:presLayoutVars>
          <dgm:chMax val="0"/>
          <dgm:bulletEnabled val="1"/>
        </dgm:presLayoutVars>
      </dgm:prSet>
      <dgm:spPr/>
    </dgm:pt>
    <dgm:pt modelId="{99EB46E7-C4D8-1144-BE40-57C5F61E29ED}" type="pres">
      <dgm:prSet presAssocID="{DF10C64B-79C3-4534-ABD9-2F8D08BA4F72}" presName="negativeSpace" presStyleCnt="0"/>
      <dgm:spPr/>
    </dgm:pt>
    <dgm:pt modelId="{2F56DB4A-3591-8147-AFBD-53ADD5A9F99C}" type="pres">
      <dgm:prSet presAssocID="{DF10C64B-79C3-4534-ABD9-2F8D08BA4F72}" presName="childText" presStyleLbl="conFgAcc1" presStyleIdx="1" presStyleCnt="5">
        <dgm:presLayoutVars>
          <dgm:bulletEnabled val="1"/>
        </dgm:presLayoutVars>
      </dgm:prSet>
      <dgm:spPr/>
    </dgm:pt>
    <dgm:pt modelId="{4FD04A9F-C55A-6340-8573-CC65FEFA1C0D}" type="pres">
      <dgm:prSet presAssocID="{A708AD05-CAE3-4FED-8014-5CFB78BF3C95}" presName="spaceBetweenRectangles" presStyleCnt="0"/>
      <dgm:spPr/>
    </dgm:pt>
    <dgm:pt modelId="{101F0C4B-B8C5-1D43-A1BB-1512BE6BC557}" type="pres">
      <dgm:prSet presAssocID="{616B97E3-D1F9-4AE3-8826-86AEE8C86F67}" presName="parentLin" presStyleCnt="0"/>
      <dgm:spPr/>
    </dgm:pt>
    <dgm:pt modelId="{85620EB6-C9CF-DE46-9A27-194D20370908}" type="pres">
      <dgm:prSet presAssocID="{616B97E3-D1F9-4AE3-8826-86AEE8C86F67}" presName="parentLeftMargin" presStyleLbl="node1" presStyleIdx="1" presStyleCnt="5"/>
      <dgm:spPr/>
    </dgm:pt>
    <dgm:pt modelId="{40EFA3B4-4D5A-6D4E-BF38-3AE9954F47AC}" type="pres">
      <dgm:prSet presAssocID="{616B97E3-D1F9-4AE3-8826-86AEE8C86F67}" presName="parentText" presStyleLbl="node1" presStyleIdx="2" presStyleCnt="5">
        <dgm:presLayoutVars>
          <dgm:chMax val="0"/>
          <dgm:bulletEnabled val="1"/>
        </dgm:presLayoutVars>
      </dgm:prSet>
      <dgm:spPr/>
    </dgm:pt>
    <dgm:pt modelId="{B71B2FC8-4DEB-4840-B784-FB633695213D}" type="pres">
      <dgm:prSet presAssocID="{616B97E3-D1F9-4AE3-8826-86AEE8C86F67}" presName="negativeSpace" presStyleCnt="0"/>
      <dgm:spPr/>
    </dgm:pt>
    <dgm:pt modelId="{5239411D-F6EE-A346-A7C8-1690EAED716C}" type="pres">
      <dgm:prSet presAssocID="{616B97E3-D1F9-4AE3-8826-86AEE8C86F67}" presName="childText" presStyleLbl="conFgAcc1" presStyleIdx="2" presStyleCnt="5">
        <dgm:presLayoutVars>
          <dgm:bulletEnabled val="1"/>
        </dgm:presLayoutVars>
      </dgm:prSet>
      <dgm:spPr/>
    </dgm:pt>
    <dgm:pt modelId="{EE296B7D-83DA-2044-8744-092BE1129958}" type="pres">
      <dgm:prSet presAssocID="{94960613-6ABE-4ED7-B22A-D3754FCA268B}" presName="spaceBetweenRectangles" presStyleCnt="0"/>
      <dgm:spPr/>
    </dgm:pt>
    <dgm:pt modelId="{B37F373F-856C-5246-88F1-AB50BB006146}" type="pres">
      <dgm:prSet presAssocID="{4EC95A2A-ACF0-4DF9-AA2A-D25B4F465FA0}" presName="parentLin" presStyleCnt="0"/>
      <dgm:spPr/>
    </dgm:pt>
    <dgm:pt modelId="{6F71F39E-9420-374C-9FDE-F68A8F3331CA}" type="pres">
      <dgm:prSet presAssocID="{4EC95A2A-ACF0-4DF9-AA2A-D25B4F465FA0}" presName="parentLeftMargin" presStyleLbl="node1" presStyleIdx="2" presStyleCnt="5"/>
      <dgm:spPr/>
    </dgm:pt>
    <dgm:pt modelId="{827628DA-6980-A040-B8D7-1776897FFBE0}" type="pres">
      <dgm:prSet presAssocID="{4EC95A2A-ACF0-4DF9-AA2A-D25B4F465FA0}" presName="parentText" presStyleLbl="node1" presStyleIdx="3" presStyleCnt="5">
        <dgm:presLayoutVars>
          <dgm:chMax val="0"/>
          <dgm:bulletEnabled val="1"/>
        </dgm:presLayoutVars>
      </dgm:prSet>
      <dgm:spPr/>
    </dgm:pt>
    <dgm:pt modelId="{1F93028F-CB3F-E04B-A04F-6AA246A12419}" type="pres">
      <dgm:prSet presAssocID="{4EC95A2A-ACF0-4DF9-AA2A-D25B4F465FA0}" presName="negativeSpace" presStyleCnt="0"/>
      <dgm:spPr/>
    </dgm:pt>
    <dgm:pt modelId="{B77E4DEB-DC8D-B943-9641-EB441C4D7FEA}" type="pres">
      <dgm:prSet presAssocID="{4EC95A2A-ACF0-4DF9-AA2A-D25B4F465FA0}" presName="childText" presStyleLbl="conFgAcc1" presStyleIdx="3" presStyleCnt="5">
        <dgm:presLayoutVars>
          <dgm:bulletEnabled val="1"/>
        </dgm:presLayoutVars>
      </dgm:prSet>
      <dgm:spPr/>
    </dgm:pt>
    <dgm:pt modelId="{5BDBE8E3-D715-884C-BCB4-161A4E0AB784}" type="pres">
      <dgm:prSet presAssocID="{6FB05675-B645-4917-949A-6EE4F793A2FE}" presName="spaceBetweenRectangles" presStyleCnt="0"/>
      <dgm:spPr/>
    </dgm:pt>
    <dgm:pt modelId="{8E4D92A9-9D5E-DA4E-AE37-29699CF54D84}" type="pres">
      <dgm:prSet presAssocID="{F0E25DD9-CB6C-4279-96A9-CE0605DE703F}" presName="parentLin" presStyleCnt="0"/>
      <dgm:spPr/>
    </dgm:pt>
    <dgm:pt modelId="{17492BDB-B63F-134E-9B0F-91FD39176A76}" type="pres">
      <dgm:prSet presAssocID="{F0E25DD9-CB6C-4279-96A9-CE0605DE703F}" presName="parentLeftMargin" presStyleLbl="node1" presStyleIdx="3" presStyleCnt="5"/>
      <dgm:spPr/>
    </dgm:pt>
    <dgm:pt modelId="{64BD497E-102A-944F-8401-9CF98AF3A869}" type="pres">
      <dgm:prSet presAssocID="{F0E25DD9-CB6C-4279-96A9-CE0605DE703F}" presName="parentText" presStyleLbl="node1" presStyleIdx="4" presStyleCnt="5">
        <dgm:presLayoutVars>
          <dgm:chMax val="0"/>
          <dgm:bulletEnabled val="1"/>
        </dgm:presLayoutVars>
      </dgm:prSet>
      <dgm:spPr/>
    </dgm:pt>
    <dgm:pt modelId="{1796FA06-4F34-C440-B2C9-23C2A60488E7}" type="pres">
      <dgm:prSet presAssocID="{F0E25DD9-CB6C-4279-96A9-CE0605DE703F}" presName="negativeSpace" presStyleCnt="0"/>
      <dgm:spPr/>
    </dgm:pt>
    <dgm:pt modelId="{C52B1F77-4DA9-4047-9F28-AF906A47B06D}" type="pres">
      <dgm:prSet presAssocID="{F0E25DD9-CB6C-4279-96A9-CE0605DE703F}" presName="childText" presStyleLbl="conFgAcc1" presStyleIdx="4" presStyleCnt="5">
        <dgm:presLayoutVars>
          <dgm:bulletEnabled val="1"/>
        </dgm:presLayoutVars>
      </dgm:prSet>
      <dgm:spPr/>
    </dgm:pt>
  </dgm:ptLst>
  <dgm:cxnLst>
    <dgm:cxn modelId="{035F5E04-F082-144D-A289-374AB8D9940B}" type="presOf" srcId="{F0E25DD9-CB6C-4279-96A9-CE0605DE703F}" destId="{64BD497E-102A-944F-8401-9CF98AF3A869}" srcOrd="1" destOrd="0" presId="urn:microsoft.com/office/officeart/2005/8/layout/list1"/>
    <dgm:cxn modelId="{9CA4DA18-12DE-064A-80B7-9455EB6D03E3}" type="presOf" srcId="{616B97E3-D1F9-4AE3-8826-86AEE8C86F67}" destId="{40EFA3B4-4D5A-6D4E-BF38-3AE9954F47AC}" srcOrd="1" destOrd="0" presId="urn:microsoft.com/office/officeart/2005/8/layout/list1"/>
    <dgm:cxn modelId="{30FADF28-83F0-314A-BB7F-553D56FB7873}" type="presOf" srcId="{DF10C64B-79C3-4534-ABD9-2F8D08BA4F72}" destId="{AE52B65C-42FB-734C-A83D-D5EA1E862670}" srcOrd="0" destOrd="0" presId="urn:microsoft.com/office/officeart/2005/8/layout/list1"/>
    <dgm:cxn modelId="{C9527129-E912-C740-B369-6F2C8C48C4A7}" type="presOf" srcId="{E4BE8D9B-F281-43E7-B206-FBFCA919A278}" destId="{6DAD8720-E67D-754B-ADBB-DBD03FBEE2F2}" srcOrd="1" destOrd="0" presId="urn:microsoft.com/office/officeart/2005/8/layout/list1"/>
    <dgm:cxn modelId="{03345A2C-02A5-4D96-944B-13B45260EF4C}" srcId="{18556C90-64C0-4135-AA72-BBC9A7AF6A7B}" destId="{616B97E3-D1F9-4AE3-8826-86AEE8C86F67}" srcOrd="2" destOrd="0" parTransId="{9051F2BC-48C2-4F3C-AD24-6CB8051AD303}" sibTransId="{94960613-6ABE-4ED7-B22A-D3754FCA268B}"/>
    <dgm:cxn modelId="{5E16992C-A9B1-E448-B19C-962F771F70B4}" type="presOf" srcId="{616B97E3-D1F9-4AE3-8826-86AEE8C86F67}" destId="{85620EB6-C9CF-DE46-9A27-194D20370908}" srcOrd="0" destOrd="0" presId="urn:microsoft.com/office/officeart/2005/8/layout/list1"/>
    <dgm:cxn modelId="{6AADEA2F-65EC-2D49-93A1-2F8DD6CBE940}" type="presOf" srcId="{4EC95A2A-ACF0-4DF9-AA2A-D25B4F465FA0}" destId="{6F71F39E-9420-374C-9FDE-F68A8F3331CA}" srcOrd="0" destOrd="0" presId="urn:microsoft.com/office/officeart/2005/8/layout/list1"/>
    <dgm:cxn modelId="{0F6F9549-0081-894A-A74E-18D6359E7FF5}" type="presOf" srcId="{E4BE8D9B-F281-43E7-B206-FBFCA919A278}" destId="{EF8764F4-7E4C-EC47-92DF-E05C6CFFF222}" srcOrd="0" destOrd="0" presId="urn:microsoft.com/office/officeart/2005/8/layout/list1"/>
    <dgm:cxn modelId="{575CB454-1CF3-2E4A-9FE0-A9AC6A6684CB}" type="presOf" srcId="{F0E25DD9-CB6C-4279-96A9-CE0605DE703F}" destId="{17492BDB-B63F-134E-9B0F-91FD39176A76}" srcOrd="0" destOrd="0" presId="urn:microsoft.com/office/officeart/2005/8/layout/list1"/>
    <dgm:cxn modelId="{69628A58-CD70-BD4D-B5A6-CFCB49B743BA}" type="presOf" srcId="{4EC95A2A-ACF0-4DF9-AA2A-D25B4F465FA0}" destId="{827628DA-6980-A040-B8D7-1776897FFBE0}" srcOrd="1" destOrd="0" presId="urn:microsoft.com/office/officeart/2005/8/layout/list1"/>
    <dgm:cxn modelId="{ABB2777F-BE66-4FAF-9831-C86EB89D5A2C}" srcId="{18556C90-64C0-4135-AA72-BBC9A7AF6A7B}" destId="{DF10C64B-79C3-4534-ABD9-2F8D08BA4F72}" srcOrd="1" destOrd="0" parTransId="{C1E8F4E5-8441-4E13-A680-0EA1FE5D47E6}" sibTransId="{A708AD05-CAE3-4FED-8014-5CFB78BF3C95}"/>
    <dgm:cxn modelId="{13343A82-B1E9-974F-AF59-CFEA70E66F6E}" type="presOf" srcId="{DF10C64B-79C3-4534-ABD9-2F8D08BA4F72}" destId="{A86D7F3B-7D5F-454C-B043-4B100FC76256}" srcOrd="1" destOrd="0" presId="urn:microsoft.com/office/officeart/2005/8/layout/list1"/>
    <dgm:cxn modelId="{1718D882-01F0-9F4E-8BD2-1D4109CFB5D3}" type="presOf" srcId="{18556C90-64C0-4135-AA72-BBC9A7AF6A7B}" destId="{E40F7F91-1819-3943-90C7-E95934CDBC99}" srcOrd="0" destOrd="0" presId="urn:microsoft.com/office/officeart/2005/8/layout/list1"/>
    <dgm:cxn modelId="{FF218488-2FB2-41BC-8A7F-E4AB9023A120}" srcId="{18556C90-64C0-4135-AA72-BBC9A7AF6A7B}" destId="{F0E25DD9-CB6C-4279-96A9-CE0605DE703F}" srcOrd="4" destOrd="0" parTransId="{EE46C436-9838-47AC-AAA8-5170B322E9E8}" sibTransId="{56112527-3C76-4D83-A502-E70C4A5B7BD0}"/>
    <dgm:cxn modelId="{7CBCC78D-6FE7-48B1-8E93-66DADD996DA9}" srcId="{18556C90-64C0-4135-AA72-BBC9A7AF6A7B}" destId="{E4BE8D9B-F281-43E7-B206-FBFCA919A278}" srcOrd="0" destOrd="0" parTransId="{4C4B4977-1B9F-4347-B3C9-1C12D42B8C59}" sibTransId="{31618B85-C35D-42CC-AA2D-0F633FF39C3F}"/>
    <dgm:cxn modelId="{4146E1BE-95C0-405D-AF40-BA212A77931D}" srcId="{18556C90-64C0-4135-AA72-BBC9A7AF6A7B}" destId="{4EC95A2A-ACF0-4DF9-AA2A-D25B4F465FA0}" srcOrd="3" destOrd="0" parTransId="{DB9155EC-16D2-4FBB-B8FC-1F8A2D4D39F9}" sibTransId="{6FB05675-B645-4917-949A-6EE4F793A2FE}"/>
    <dgm:cxn modelId="{67A3A2F5-59EF-F141-8079-9AFB755D7747}" type="presParOf" srcId="{E40F7F91-1819-3943-90C7-E95934CDBC99}" destId="{08B47312-84A9-E64D-8153-5E5499974D33}" srcOrd="0" destOrd="0" presId="urn:microsoft.com/office/officeart/2005/8/layout/list1"/>
    <dgm:cxn modelId="{D2364A11-18E4-F641-8655-DEC7B7F12404}" type="presParOf" srcId="{08B47312-84A9-E64D-8153-5E5499974D33}" destId="{EF8764F4-7E4C-EC47-92DF-E05C6CFFF222}" srcOrd="0" destOrd="0" presId="urn:microsoft.com/office/officeart/2005/8/layout/list1"/>
    <dgm:cxn modelId="{8D555C71-1560-D745-9E9C-A43A292A1B5F}" type="presParOf" srcId="{08B47312-84A9-E64D-8153-5E5499974D33}" destId="{6DAD8720-E67D-754B-ADBB-DBD03FBEE2F2}" srcOrd="1" destOrd="0" presId="urn:microsoft.com/office/officeart/2005/8/layout/list1"/>
    <dgm:cxn modelId="{C84F325B-200D-194F-802C-986F10A51237}" type="presParOf" srcId="{E40F7F91-1819-3943-90C7-E95934CDBC99}" destId="{3C3536D8-1BA8-E742-92E4-9B0625DDE36F}" srcOrd="1" destOrd="0" presId="urn:microsoft.com/office/officeart/2005/8/layout/list1"/>
    <dgm:cxn modelId="{5E5208C9-057C-9340-978A-DD18D63A35A0}" type="presParOf" srcId="{E40F7F91-1819-3943-90C7-E95934CDBC99}" destId="{262C5A2F-0CD0-2B42-BEA8-CB4495127839}" srcOrd="2" destOrd="0" presId="urn:microsoft.com/office/officeart/2005/8/layout/list1"/>
    <dgm:cxn modelId="{5F3A9488-B314-7442-A065-D3B54D590920}" type="presParOf" srcId="{E40F7F91-1819-3943-90C7-E95934CDBC99}" destId="{95DD4CCE-FB62-EE4B-8888-8E93C60E92BA}" srcOrd="3" destOrd="0" presId="urn:microsoft.com/office/officeart/2005/8/layout/list1"/>
    <dgm:cxn modelId="{6A550557-C19B-8749-B28E-20EAABC4843D}" type="presParOf" srcId="{E40F7F91-1819-3943-90C7-E95934CDBC99}" destId="{C268903B-0720-3447-93B8-84F8762B2082}" srcOrd="4" destOrd="0" presId="urn:microsoft.com/office/officeart/2005/8/layout/list1"/>
    <dgm:cxn modelId="{4798AF4A-A084-A64F-99A2-E52517A62332}" type="presParOf" srcId="{C268903B-0720-3447-93B8-84F8762B2082}" destId="{AE52B65C-42FB-734C-A83D-D5EA1E862670}" srcOrd="0" destOrd="0" presId="urn:microsoft.com/office/officeart/2005/8/layout/list1"/>
    <dgm:cxn modelId="{C41F81B5-083C-7846-9D1E-439A3547F747}" type="presParOf" srcId="{C268903B-0720-3447-93B8-84F8762B2082}" destId="{A86D7F3B-7D5F-454C-B043-4B100FC76256}" srcOrd="1" destOrd="0" presId="urn:microsoft.com/office/officeart/2005/8/layout/list1"/>
    <dgm:cxn modelId="{95589514-C994-E243-8D9C-8E9A416D991E}" type="presParOf" srcId="{E40F7F91-1819-3943-90C7-E95934CDBC99}" destId="{99EB46E7-C4D8-1144-BE40-57C5F61E29ED}" srcOrd="5" destOrd="0" presId="urn:microsoft.com/office/officeart/2005/8/layout/list1"/>
    <dgm:cxn modelId="{97C846A7-C2AD-3C49-B1D4-F739054C0138}" type="presParOf" srcId="{E40F7F91-1819-3943-90C7-E95934CDBC99}" destId="{2F56DB4A-3591-8147-AFBD-53ADD5A9F99C}" srcOrd="6" destOrd="0" presId="urn:microsoft.com/office/officeart/2005/8/layout/list1"/>
    <dgm:cxn modelId="{A801D699-277C-D14D-AA17-BAC6843794CD}" type="presParOf" srcId="{E40F7F91-1819-3943-90C7-E95934CDBC99}" destId="{4FD04A9F-C55A-6340-8573-CC65FEFA1C0D}" srcOrd="7" destOrd="0" presId="urn:microsoft.com/office/officeart/2005/8/layout/list1"/>
    <dgm:cxn modelId="{20813D26-30FB-BC42-BD6C-118F729E3DC7}" type="presParOf" srcId="{E40F7F91-1819-3943-90C7-E95934CDBC99}" destId="{101F0C4B-B8C5-1D43-A1BB-1512BE6BC557}" srcOrd="8" destOrd="0" presId="urn:microsoft.com/office/officeart/2005/8/layout/list1"/>
    <dgm:cxn modelId="{4EFDCCEA-DB4E-5C44-89B6-3075BD3E5FA9}" type="presParOf" srcId="{101F0C4B-B8C5-1D43-A1BB-1512BE6BC557}" destId="{85620EB6-C9CF-DE46-9A27-194D20370908}" srcOrd="0" destOrd="0" presId="urn:microsoft.com/office/officeart/2005/8/layout/list1"/>
    <dgm:cxn modelId="{D05AAAD0-D4B2-B04A-81DD-B3BF07D2BEF7}" type="presParOf" srcId="{101F0C4B-B8C5-1D43-A1BB-1512BE6BC557}" destId="{40EFA3B4-4D5A-6D4E-BF38-3AE9954F47AC}" srcOrd="1" destOrd="0" presId="urn:microsoft.com/office/officeart/2005/8/layout/list1"/>
    <dgm:cxn modelId="{83A8AE93-029F-2446-924A-BE36548F3919}" type="presParOf" srcId="{E40F7F91-1819-3943-90C7-E95934CDBC99}" destId="{B71B2FC8-4DEB-4840-B784-FB633695213D}" srcOrd="9" destOrd="0" presId="urn:microsoft.com/office/officeart/2005/8/layout/list1"/>
    <dgm:cxn modelId="{A5DC841E-CD1F-0744-8AAE-8D4298223C91}" type="presParOf" srcId="{E40F7F91-1819-3943-90C7-E95934CDBC99}" destId="{5239411D-F6EE-A346-A7C8-1690EAED716C}" srcOrd="10" destOrd="0" presId="urn:microsoft.com/office/officeart/2005/8/layout/list1"/>
    <dgm:cxn modelId="{3332AE01-B780-B244-BEAC-42990350CF9D}" type="presParOf" srcId="{E40F7F91-1819-3943-90C7-E95934CDBC99}" destId="{EE296B7D-83DA-2044-8744-092BE1129958}" srcOrd="11" destOrd="0" presId="urn:microsoft.com/office/officeart/2005/8/layout/list1"/>
    <dgm:cxn modelId="{F922BB22-285B-5F4A-9ADD-3161E4D5964D}" type="presParOf" srcId="{E40F7F91-1819-3943-90C7-E95934CDBC99}" destId="{B37F373F-856C-5246-88F1-AB50BB006146}" srcOrd="12" destOrd="0" presId="urn:microsoft.com/office/officeart/2005/8/layout/list1"/>
    <dgm:cxn modelId="{54C56DF8-A1EC-F346-8DD7-668E500942CE}" type="presParOf" srcId="{B37F373F-856C-5246-88F1-AB50BB006146}" destId="{6F71F39E-9420-374C-9FDE-F68A8F3331CA}" srcOrd="0" destOrd="0" presId="urn:microsoft.com/office/officeart/2005/8/layout/list1"/>
    <dgm:cxn modelId="{136782B3-F558-EA49-AFC7-6BA077BBC5D7}" type="presParOf" srcId="{B37F373F-856C-5246-88F1-AB50BB006146}" destId="{827628DA-6980-A040-B8D7-1776897FFBE0}" srcOrd="1" destOrd="0" presId="urn:microsoft.com/office/officeart/2005/8/layout/list1"/>
    <dgm:cxn modelId="{2D9FB10D-B718-204B-AB5B-D075FCB9702C}" type="presParOf" srcId="{E40F7F91-1819-3943-90C7-E95934CDBC99}" destId="{1F93028F-CB3F-E04B-A04F-6AA246A12419}" srcOrd="13" destOrd="0" presId="urn:microsoft.com/office/officeart/2005/8/layout/list1"/>
    <dgm:cxn modelId="{B16301D0-3212-6845-9AA0-50D944D05ADF}" type="presParOf" srcId="{E40F7F91-1819-3943-90C7-E95934CDBC99}" destId="{B77E4DEB-DC8D-B943-9641-EB441C4D7FEA}" srcOrd="14" destOrd="0" presId="urn:microsoft.com/office/officeart/2005/8/layout/list1"/>
    <dgm:cxn modelId="{37EC860D-9373-1F42-9CFA-5AA03879546B}" type="presParOf" srcId="{E40F7F91-1819-3943-90C7-E95934CDBC99}" destId="{5BDBE8E3-D715-884C-BCB4-161A4E0AB784}" srcOrd="15" destOrd="0" presId="urn:microsoft.com/office/officeart/2005/8/layout/list1"/>
    <dgm:cxn modelId="{62FEC296-15A8-9042-9C1C-2CA5D9E04B37}" type="presParOf" srcId="{E40F7F91-1819-3943-90C7-E95934CDBC99}" destId="{8E4D92A9-9D5E-DA4E-AE37-29699CF54D84}" srcOrd="16" destOrd="0" presId="urn:microsoft.com/office/officeart/2005/8/layout/list1"/>
    <dgm:cxn modelId="{2F7F6DB9-0881-5047-B07C-E5CDB12CB67A}" type="presParOf" srcId="{8E4D92A9-9D5E-DA4E-AE37-29699CF54D84}" destId="{17492BDB-B63F-134E-9B0F-91FD39176A76}" srcOrd="0" destOrd="0" presId="urn:microsoft.com/office/officeart/2005/8/layout/list1"/>
    <dgm:cxn modelId="{BC304CBB-B7E2-5747-8B44-151F0F091196}" type="presParOf" srcId="{8E4D92A9-9D5E-DA4E-AE37-29699CF54D84}" destId="{64BD497E-102A-944F-8401-9CF98AF3A869}" srcOrd="1" destOrd="0" presId="urn:microsoft.com/office/officeart/2005/8/layout/list1"/>
    <dgm:cxn modelId="{292135A5-8FE7-704C-9B8B-9EBEEA2B2352}" type="presParOf" srcId="{E40F7F91-1819-3943-90C7-E95934CDBC99}" destId="{1796FA06-4F34-C440-B2C9-23C2A60488E7}" srcOrd="17" destOrd="0" presId="urn:microsoft.com/office/officeart/2005/8/layout/list1"/>
    <dgm:cxn modelId="{52450635-3399-5F4A-83CD-51D2D023E0C2}" type="presParOf" srcId="{E40F7F91-1819-3943-90C7-E95934CDBC99}" destId="{C52B1F77-4DA9-4047-9F28-AF906A47B06D}"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2C5A2F-0CD0-2B42-BEA8-CB4495127839}">
      <dsp:nvSpPr>
        <dsp:cNvPr id="0" name=""/>
        <dsp:cNvSpPr/>
      </dsp:nvSpPr>
      <dsp:spPr>
        <a:xfrm>
          <a:off x="0" y="440609"/>
          <a:ext cx="5811128" cy="630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AD8720-E67D-754B-ADBB-DBD03FBEE2F2}">
      <dsp:nvSpPr>
        <dsp:cNvPr id="0" name=""/>
        <dsp:cNvSpPr/>
      </dsp:nvSpPr>
      <dsp:spPr>
        <a:xfrm>
          <a:off x="290556" y="71609"/>
          <a:ext cx="4067789" cy="738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1111250">
            <a:lnSpc>
              <a:spcPct val="90000"/>
            </a:lnSpc>
            <a:spcBef>
              <a:spcPct val="0"/>
            </a:spcBef>
            <a:spcAft>
              <a:spcPct val="35000"/>
            </a:spcAft>
            <a:buNone/>
          </a:pPr>
          <a:r>
            <a:rPr lang="en-US" sz="2500" kern="1200"/>
            <a:t>Citizen Data Scientist</a:t>
          </a:r>
        </a:p>
      </dsp:txBody>
      <dsp:txXfrm>
        <a:off x="326582" y="107635"/>
        <a:ext cx="3995737" cy="665948"/>
      </dsp:txXfrm>
    </dsp:sp>
    <dsp:sp modelId="{2F56DB4A-3591-8147-AFBD-53ADD5A9F99C}">
      <dsp:nvSpPr>
        <dsp:cNvPr id="0" name=""/>
        <dsp:cNvSpPr/>
      </dsp:nvSpPr>
      <dsp:spPr>
        <a:xfrm>
          <a:off x="0" y="1574609"/>
          <a:ext cx="5811128" cy="630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6D7F3B-7D5F-454C-B043-4B100FC76256}">
      <dsp:nvSpPr>
        <dsp:cNvPr id="0" name=""/>
        <dsp:cNvSpPr/>
      </dsp:nvSpPr>
      <dsp:spPr>
        <a:xfrm>
          <a:off x="290556" y="1205609"/>
          <a:ext cx="4067789" cy="7380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1111250">
            <a:lnSpc>
              <a:spcPct val="90000"/>
            </a:lnSpc>
            <a:spcBef>
              <a:spcPct val="0"/>
            </a:spcBef>
            <a:spcAft>
              <a:spcPct val="35000"/>
            </a:spcAft>
            <a:buNone/>
          </a:pPr>
          <a:r>
            <a:rPr lang="en-US" sz="2500" kern="1200"/>
            <a:t>Academic Professor</a:t>
          </a:r>
        </a:p>
      </dsp:txBody>
      <dsp:txXfrm>
        <a:off x="326582" y="1241635"/>
        <a:ext cx="3995737" cy="665948"/>
      </dsp:txXfrm>
    </dsp:sp>
    <dsp:sp modelId="{5239411D-F6EE-A346-A7C8-1690EAED716C}">
      <dsp:nvSpPr>
        <dsp:cNvPr id="0" name=""/>
        <dsp:cNvSpPr/>
      </dsp:nvSpPr>
      <dsp:spPr>
        <a:xfrm>
          <a:off x="0" y="2708609"/>
          <a:ext cx="5811128" cy="6300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0EFA3B4-4D5A-6D4E-BF38-3AE9954F47AC}">
      <dsp:nvSpPr>
        <dsp:cNvPr id="0" name=""/>
        <dsp:cNvSpPr/>
      </dsp:nvSpPr>
      <dsp:spPr>
        <a:xfrm>
          <a:off x="290556" y="2339609"/>
          <a:ext cx="4067789" cy="7380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1111250">
            <a:lnSpc>
              <a:spcPct val="90000"/>
            </a:lnSpc>
            <a:spcBef>
              <a:spcPct val="0"/>
            </a:spcBef>
            <a:spcAft>
              <a:spcPct val="35000"/>
            </a:spcAft>
            <a:buNone/>
          </a:pPr>
          <a:r>
            <a:rPr lang="en-US" sz="2500" kern="1200"/>
            <a:t>20-year veteran</a:t>
          </a:r>
        </a:p>
      </dsp:txBody>
      <dsp:txXfrm>
        <a:off x="326582" y="2375635"/>
        <a:ext cx="3995737" cy="665948"/>
      </dsp:txXfrm>
    </dsp:sp>
    <dsp:sp modelId="{B77E4DEB-DC8D-B943-9641-EB441C4D7FEA}">
      <dsp:nvSpPr>
        <dsp:cNvPr id="0" name=""/>
        <dsp:cNvSpPr/>
      </dsp:nvSpPr>
      <dsp:spPr>
        <a:xfrm>
          <a:off x="0" y="3842609"/>
          <a:ext cx="5811128" cy="6300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7628DA-6980-A040-B8D7-1776897FFBE0}">
      <dsp:nvSpPr>
        <dsp:cNvPr id="0" name=""/>
        <dsp:cNvSpPr/>
      </dsp:nvSpPr>
      <dsp:spPr>
        <a:xfrm>
          <a:off x="290556" y="3473609"/>
          <a:ext cx="4067789" cy="7380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1111250">
            <a:lnSpc>
              <a:spcPct val="90000"/>
            </a:lnSpc>
            <a:spcBef>
              <a:spcPct val="0"/>
            </a:spcBef>
            <a:spcAft>
              <a:spcPct val="35000"/>
            </a:spcAft>
            <a:buNone/>
          </a:pPr>
          <a:r>
            <a:rPr lang="en-US" sz="2500" kern="1200"/>
            <a:t>CEO</a:t>
          </a:r>
        </a:p>
      </dsp:txBody>
      <dsp:txXfrm>
        <a:off x="326582" y="3509635"/>
        <a:ext cx="3995737" cy="665948"/>
      </dsp:txXfrm>
    </dsp:sp>
    <dsp:sp modelId="{C52B1F77-4DA9-4047-9F28-AF906A47B06D}">
      <dsp:nvSpPr>
        <dsp:cNvPr id="0" name=""/>
        <dsp:cNvSpPr/>
      </dsp:nvSpPr>
      <dsp:spPr>
        <a:xfrm>
          <a:off x="0" y="4976609"/>
          <a:ext cx="5811128" cy="6300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BD497E-102A-944F-8401-9CF98AF3A869}">
      <dsp:nvSpPr>
        <dsp:cNvPr id="0" name=""/>
        <dsp:cNvSpPr/>
      </dsp:nvSpPr>
      <dsp:spPr>
        <a:xfrm>
          <a:off x="290556" y="4607609"/>
          <a:ext cx="4067789" cy="7380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1111250">
            <a:lnSpc>
              <a:spcPct val="90000"/>
            </a:lnSpc>
            <a:spcBef>
              <a:spcPct val="0"/>
            </a:spcBef>
            <a:spcAft>
              <a:spcPct val="35000"/>
            </a:spcAft>
            <a:buNone/>
          </a:pPr>
          <a:r>
            <a:rPr lang="en-US" sz="2500" kern="1200"/>
            <a:t>Research Scientist</a:t>
          </a:r>
        </a:p>
      </dsp:txBody>
      <dsp:txXfrm>
        <a:off x="326582" y="4643635"/>
        <a:ext cx="3995737" cy="66594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5302E-2955-4848-B025-638B713BD72A}" type="datetimeFigureOut">
              <a:rPr lang="en-US" smtClean="0"/>
              <a:t>8/10/21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9C53EF-3B96-014C-86F8-3F7CC519F1B0}" type="slidenum">
              <a:rPr lang="en-US" smtClean="0"/>
              <a:t>‹#›</a:t>
            </a:fld>
            <a:endParaRPr lang="en-US"/>
          </a:p>
        </p:txBody>
      </p:sp>
    </p:spTree>
    <p:extLst>
      <p:ext uri="{BB962C8B-B14F-4D97-AF65-F5344CB8AC3E}">
        <p14:creationId xmlns:p14="http://schemas.microsoft.com/office/powerpoint/2010/main" val="2690617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I am Ben Barnard, a data scientist at Well Fargo. I live in Fort Worth, Texas. My interests include communicating to leaders and consulting across the business. This leads us to this presentation. ”The Stories They Tell: My Interactions with the Business and How Storytelling Creates Leaders.” </a:t>
            </a:r>
          </a:p>
        </p:txBody>
      </p:sp>
      <p:sp>
        <p:nvSpPr>
          <p:cNvPr id="4" name="Slide Number Placeholder 3"/>
          <p:cNvSpPr>
            <a:spLocks noGrp="1"/>
          </p:cNvSpPr>
          <p:nvPr>
            <p:ph type="sldNum" sz="quarter" idx="5"/>
          </p:nvPr>
        </p:nvSpPr>
        <p:spPr/>
        <p:txBody>
          <a:bodyPr/>
          <a:lstStyle/>
          <a:p>
            <a:fld id="{139C53EF-3B96-014C-86F8-3F7CC519F1B0}" type="slidenum">
              <a:rPr lang="en-US" smtClean="0"/>
              <a:t>1</a:t>
            </a:fld>
            <a:endParaRPr lang="en-US"/>
          </a:p>
        </p:txBody>
      </p:sp>
    </p:spTree>
    <p:extLst>
      <p:ext uri="{BB962C8B-B14F-4D97-AF65-F5344CB8AC3E}">
        <p14:creationId xmlns:p14="http://schemas.microsoft.com/office/powerpoint/2010/main" val="1114225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was the best of times, it was the worst of times, it was the age of wisdom, it was the age of foolishness, it was the epoch of belief, it was the epoch of incredulity, it was the season of Light, it was the season of Darkness, it was the spring of hope, it was the winter of despair, we had everything before us, we had nothing before us, we were all going direct to Heaven, we were all going direct the other way—in short, the period was so far like the present period, that some of its noisiest authorities insisted on its being received, for good or for evil, in the superlative degree of comparison only.” Are we in contrasting times of extremes? What can make the difference between the best of times and the worst of times? First and foremost, how we communicate or the stories we tell define how our analytics are used, whether we create champions, or if we just become a story they tell. Prefaced by a twist on first lines of well-known novels I present some of my interactions with leaders, researchers, and the business.</a:t>
            </a:r>
          </a:p>
        </p:txBody>
      </p:sp>
      <p:sp>
        <p:nvSpPr>
          <p:cNvPr id="4" name="Slide Number Placeholder 3"/>
          <p:cNvSpPr>
            <a:spLocks noGrp="1"/>
          </p:cNvSpPr>
          <p:nvPr>
            <p:ph type="sldNum" sz="quarter" idx="5"/>
          </p:nvPr>
        </p:nvSpPr>
        <p:spPr/>
        <p:txBody>
          <a:bodyPr/>
          <a:lstStyle/>
          <a:p>
            <a:fld id="{139C53EF-3B96-014C-86F8-3F7CC519F1B0}" type="slidenum">
              <a:rPr lang="en-US" smtClean="0"/>
              <a:t>2</a:t>
            </a:fld>
            <a:endParaRPr lang="en-US"/>
          </a:p>
        </p:txBody>
      </p:sp>
    </p:spTree>
    <p:extLst>
      <p:ext uri="{BB962C8B-B14F-4D97-AF65-F5344CB8AC3E}">
        <p14:creationId xmlns:p14="http://schemas.microsoft.com/office/powerpoint/2010/main" val="1267364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 think it matters who you are or what your background is. As professionals we must quantify uncertainty and do it in a way that encourages champions and develops meaningful relationships. I like to use visualizations and even comics to tell stories to get buy in and partners in the work I perform.</a:t>
            </a:r>
          </a:p>
        </p:txBody>
      </p:sp>
      <p:sp>
        <p:nvSpPr>
          <p:cNvPr id="4" name="Slide Number Placeholder 3"/>
          <p:cNvSpPr>
            <a:spLocks noGrp="1"/>
          </p:cNvSpPr>
          <p:nvPr>
            <p:ph type="sldNum" sz="quarter" idx="5"/>
          </p:nvPr>
        </p:nvSpPr>
        <p:spPr/>
        <p:txBody>
          <a:bodyPr/>
          <a:lstStyle/>
          <a:p>
            <a:fld id="{139C53EF-3B96-014C-86F8-3F7CC519F1B0}" type="slidenum">
              <a:rPr lang="en-US" smtClean="0"/>
              <a:t>3</a:t>
            </a:fld>
            <a:endParaRPr lang="en-US"/>
          </a:p>
        </p:txBody>
      </p:sp>
    </p:spTree>
    <p:extLst>
      <p:ext uri="{BB962C8B-B14F-4D97-AF65-F5344CB8AC3E}">
        <p14:creationId xmlns:p14="http://schemas.microsoft.com/office/powerpoint/2010/main" val="85867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was a pleasure to p-value. We have all been there, and at one time I was probably the worst offender. Its easy to p-value when everything is significant, and significance can be whatever you want. I start this with a story where I was consulting for a university I was working for and regularly I had researchers come to me asking about the significance of their tests and what it meant. The first thing I would ask them is “You tell me what it means. You defined what is meaningful in the test.” Let's just say I got a funny looks after that and many walked out of my office. I can be a pain. One of the more interesting interactions a researcher came back after they found out I was producing work for their colleague.</a:t>
            </a:r>
          </a:p>
        </p:txBody>
      </p:sp>
      <p:sp>
        <p:nvSpPr>
          <p:cNvPr id="4" name="Slide Number Placeholder 3"/>
          <p:cNvSpPr>
            <a:spLocks noGrp="1"/>
          </p:cNvSpPr>
          <p:nvPr>
            <p:ph type="sldNum" sz="quarter" idx="5"/>
          </p:nvPr>
        </p:nvSpPr>
        <p:spPr/>
        <p:txBody>
          <a:bodyPr/>
          <a:lstStyle/>
          <a:p>
            <a:fld id="{139C53EF-3B96-014C-86F8-3F7CC519F1B0}" type="slidenum">
              <a:rPr lang="en-US" smtClean="0"/>
              <a:t>4</a:t>
            </a:fld>
            <a:endParaRPr lang="en-US"/>
          </a:p>
        </p:txBody>
      </p:sp>
    </p:spTree>
    <p:extLst>
      <p:ext uri="{BB962C8B-B14F-4D97-AF65-F5344CB8AC3E}">
        <p14:creationId xmlns:p14="http://schemas.microsoft.com/office/powerpoint/2010/main" val="3840696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glad my salary wasn’t directly tied to my consulting work. This researcher came back asking why I was providing his colleague all these meaningful analyses and wouldn’t do it for him.  My response was that in hypothesis testing we create a world that has meaning. If we can not tie the world of the null back to our reality the meaningful world, what we created has no meaning in our own. I got another perplexed look. I elaborated that we create a nonexistent world of the null hypothesis by using assumptions, and then we design the way in which it has meaning. If your test isn’t designed with practical significance, it will never be significant in our reality. A p-value is just a number, its just math and doesn’t have meaning until we make it meaningful. Alpha doesn’t always have to be 0.05 and sometimes the sample size is determined for us. The hypothesis test should measure our decision not the framework we think we are forced into. In the end the researcher started looking at his problems a different way and overloaded me with analyses. The moral of the story is that we should take advantage of power analyses to develop testing that has meaning to the business.</a:t>
            </a:r>
          </a:p>
        </p:txBody>
      </p:sp>
      <p:sp>
        <p:nvSpPr>
          <p:cNvPr id="4" name="Slide Number Placeholder 3"/>
          <p:cNvSpPr>
            <a:spLocks noGrp="1"/>
          </p:cNvSpPr>
          <p:nvPr>
            <p:ph type="sldNum" sz="quarter" idx="5"/>
          </p:nvPr>
        </p:nvSpPr>
        <p:spPr/>
        <p:txBody>
          <a:bodyPr/>
          <a:lstStyle/>
          <a:p>
            <a:fld id="{139C53EF-3B96-014C-86F8-3F7CC519F1B0}" type="slidenum">
              <a:rPr lang="en-US" smtClean="0"/>
              <a:t>5</a:t>
            </a:fld>
            <a:endParaRPr lang="en-US"/>
          </a:p>
        </p:txBody>
      </p:sp>
    </p:spTree>
    <p:extLst>
      <p:ext uri="{BB962C8B-B14F-4D97-AF65-F5344CB8AC3E}">
        <p14:creationId xmlns:p14="http://schemas.microsoft.com/office/powerpoint/2010/main" val="3881851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good predictive models are alike; each bad predictive model is bad in its own way. I find there are a lot of non-analytics leaders that think all models are good and they can be used in all circumstances. Why do we need to check assumptions? Why do we need to plot the data? I had a leader come to my office wanting me to figure out why their linear model on excel was not working very well. They hadn’t run any diagnostics on their data or plotted it. I pulled out </a:t>
            </a:r>
            <a:r>
              <a:rPr lang="en-US" dirty="0" err="1"/>
              <a:t>Anscombs’s</a:t>
            </a:r>
            <a:r>
              <a:rPr lang="en-US" dirty="0"/>
              <a:t> Quartet. I was being a pain again.</a:t>
            </a:r>
          </a:p>
        </p:txBody>
      </p:sp>
      <p:sp>
        <p:nvSpPr>
          <p:cNvPr id="4" name="Slide Number Placeholder 3"/>
          <p:cNvSpPr>
            <a:spLocks noGrp="1"/>
          </p:cNvSpPr>
          <p:nvPr>
            <p:ph type="sldNum" sz="quarter" idx="5"/>
          </p:nvPr>
        </p:nvSpPr>
        <p:spPr/>
        <p:txBody>
          <a:bodyPr/>
          <a:lstStyle/>
          <a:p>
            <a:fld id="{139C53EF-3B96-014C-86F8-3F7CC519F1B0}" type="slidenum">
              <a:rPr lang="en-US" smtClean="0"/>
              <a:t>6</a:t>
            </a:fld>
            <a:endParaRPr lang="en-US"/>
          </a:p>
        </p:txBody>
      </p:sp>
    </p:spTree>
    <p:extLst>
      <p:ext uri="{BB962C8B-B14F-4D97-AF65-F5344CB8AC3E}">
        <p14:creationId xmlns:p14="http://schemas.microsoft.com/office/powerpoint/2010/main" val="849490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four data sets and when we apply linear regression, we get the same mean, variance, correlation, regression line, and coefficient of determination. Only one of the cases is the line truly appropriate. I showed this quartet to the leader and asked, “Would you being willing to take the same risks on each of these models? What risk are you willing to take on your model?” Afterwards I was volunteered to perform the analysis that they needed. They were used to used to interacting with me, so the animosity was friendly.</a:t>
            </a:r>
          </a:p>
        </p:txBody>
      </p:sp>
      <p:sp>
        <p:nvSpPr>
          <p:cNvPr id="4" name="Slide Number Placeholder 3"/>
          <p:cNvSpPr>
            <a:spLocks noGrp="1"/>
          </p:cNvSpPr>
          <p:nvPr>
            <p:ph type="sldNum" sz="quarter" idx="5"/>
          </p:nvPr>
        </p:nvSpPr>
        <p:spPr/>
        <p:txBody>
          <a:bodyPr/>
          <a:lstStyle/>
          <a:p>
            <a:fld id="{139C53EF-3B96-014C-86F8-3F7CC519F1B0}" type="slidenum">
              <a:rPr lang="en-US" smtClean="0"/>
              <a:t>7</a:t>
            </a:fld>
            <a:endParaRPr lang="en-US"/>
          </a:p>
        </p:txBody>
      </p:sp>
    </p:spTree>
    <p:extLst>
      <p:ext uri="{BB962C8B-B14F-4D97-AF65-F5344CB8AC3E}">
        <p14:creationId xmlns:p14="http://schemas.microsoft.com/office/powerpoint/2010/main" val="2244179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 truth universally acknowledged, that a business in possession of data, must be in want of a data scientist. Everybody wants to collect data, and if you have data, you must need a model that can predict something.  This always goes a few ways for me. The business wants to solve a problem that doesn’t really exist such as creating an HR model to predict displacements. The drive-by where you have an initial meeting and never here from the customer again until they want their deliverable. Just as bad as the first the business might want you to find the needle in the haystack. </a:t>
            </a:r>
          </a:p>
        </p:txBody>
      </p:sp>
      <p:sp>
        <p:nvSpPr>
          <p:cNvPr id="4" name="Slide Number Placeholder 3"/>
          <p:cNvSpPr>
            <a:spLocks noGrp="1"/>
          </p:cNvSpPr>
          <p:nvPr>
            <p:ph type="sldNum" sz="quarter" idx="5"/>
          </p:nvPr>
        </p:nvSpPr>
        <p:spPr/>
        <p:txBody>
          <a:bodyPr/>
          <a:lstStyle/>
          <a:p>
            <a:fld id="{139C53EF-3B96-014C-86F8-3F7CC519F1B0}" type="slidenum">
              <a:rPr lang="en-US" smtClean="0"/>
              <a:t>8</a:t>
            </a:fld>
            <a:endParaRPr lang="en-US"/>
          </a:p>
        </p:txBody>
      </p:sp>
    </p:spTree>
    <p:extLst>
      <p:ext uri="{BB962C8B-B14F-4D97-AF65-F5344CB8AC3E}">
        <p14:creationId xmlns:p14="http://schemas.microsoft.com/office/powerpoint/2010/main" val="253935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time I had a drive-by I sent 10 unanswered emails before they scheduled a meeting on my calendar to present deliverables we never agreed upon. I guess I can say I was lucky in that they weren’t a leader but a direct report of a leader. I had to pull in their boss and my boss for us to decide on a plan. Analytics in general is collaborative and in general agile and dynamic. Remember you are the expert, and you should create the solution for the problem. We ended up creating a very good relationship with this individual. Sometimes we have them come in and tell their story to new leaders about the services we provide and how we collaborate with our work products. Don’t be afraid to stand up for what you need to successful produce meaningful </a:t>
            </a:r>
            <a:r>
              <a:rPr lang="en-US"/>
              <a:t>work products.</a:t>
            </a:r>
            <a:endParaRPr lang="en-US" dirty="0"/>
          </a:p>
        </p:txBody>
      </p:sp>
      <p:sp>
        <p:nvSpPr>
          <p:cNvPr id="4" name="Slide Number Placeholder 3"/>
          <p:cNvSpPr>
            <a:spLocks noGrp="1"/>
          </p:cNvSpPr>
          <p:nvPr>
            <p:ph type="sldNum" sz="quarter" idx="5"/>
          </p:nvPr>
        </p:nvSpPr>
        <p:spPr/>
        <p:txBody>
          <a:bodyPr/>
          <a:lstStyle/>
          <a:p>
            <a:fld id="{139C53EF-3B96-014C-86F8-3F7CC519F1B0}" type="slidenum">
              <a:rPr lang="en-US" smtClean="0"/>
              <a:t>9</a:t>
            </a:fld>
            <a:endParaRPr lang="en-US"/>
          </a:p>
        </p:txBody>
      </p:sp>
    </p:spTree>
    <p:extLst>
      <p:ext uri="{BB962C8B-B14F-4D97-AF65-F5344CB8AC3E}">
        <p14:creationId xmlns:p14="http://schemas.microsoft.com/office/powerpoint/2010/main" val="343223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6CE4B-9F78-7948-9BC3-DF760E4C91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ED7ED6-E0CC-9D4F-BB85-2563631B96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83CB12-36B7-8644-8979-16D01356517E}"/>
              </a:ext>
            </a:extLst>
          </p:cNvPr>
          <p:cNvSpPr>
            <a:spLocks noGrp="1"/>
          </p:cNvSpPr>
          <p:nvPr>
            <p:ph type="dt" sz="half" idx="10"/>
          </p:nvPr>
        </p:nvSpPr>
        <p:spPr/>
        <p:txBody>
          <a:bodyPr/>
          <a:lstStyle/>
          <a:p>
            <a:fld id="{FB8F4844-82E0-B642-B5BB-8DCA68BF2A54}" type="datetimeFigureOut">
              <a:rPr lang="en-US" smtClean="0"/>
              <a:t>8/10/21</a:t>
            </a:fld>
            <a:endParaRPr lang="en-US"/>
          </a:p>
        </p:txBody>
      </p:sp>
      <p:sp>
        <p:nvSpPr>
          <p:cNvPr id="5" name="Footer Placeholder 4">
            <a:extLst>
              <a:ext uri="{FF2B5EF4-FFF2-40B4-BE49-F238E27FC236}">
                <a16:creationId xmlns:a16="http://schemas.microsoft.com/office/drawing/2014/main" id="{8867BE3D-FE49-F54D-BC8E-D1A1C9141A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164C9-E200-A241-B6D3-B64EDD1B809F}"/>
              </a:ext>
            </a:extLst>
          </p:cNvPr>
          <p:cNvSpPr>
            <a:spLocks noGrp="1"/>
          </p:cNvSpPr>
          <p:nvPr>
            <p:ph type="sldNum" sz="quarter" idx="12"/>
          </p:nvPr>
        </p:nvSpPr>
        <p:spPr/>
        <p:txBody>
          <a:bodyPr/>
          <a:lstStyle/>
          <a:p>
            <a:fld id="{49E6F0EE-3051-2F46-86EB-5FFA1894CC49}" type="slidenum">
              <a:rPr lang="en-US" smtClean="0"/>
              <a:t>‹#›</a:t>
            </a:fld>
            <a:endParaRPr lang="en-US"/>
          </a:p>
        </p:txBody>
      </p:sp>
    </p:spTree>
    <p:extLst>
      <p:ext uri="{BB962C8B-B14F-4D97-AF65-F5344CB8AC3E}">
        <p14:creationId xmlns:p14="http://schemas.microsoft.com/office/powerpoint/2010/main" val="3513891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37B38-92E3-0747-A7DF-2DF2A779DD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E7EE2C-1825-9D4C-A036-E1ED9A6B18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C7A9D-2A94-A649-9D3D-A8B821C1FE21}"/>
              </a:ext>
            </a:extLst>
          </p:cNvPr>
          <p:cNvSpPr>
            <a:spLocks noGrp="1"/>
          </p:cNvSpPr>
          <p:nvPr>
            <p:ph type="dt" sz="half" idx="10"/>
          </p:nvPr>
        </p:nvSpPr>
        <p:spPr/>
        <p:txBody>
          <a:bodyPr/>
          <a:lstStyle/>
          <a:p>
            <a:fld id="{FB8F4844-82E0-B642-B5BB-8DCA68BF2A54}" type="datetimeFigureOut">
              <a:rPr lang="en-US" smtClean="0"/>
              <a:t>8/10/21</a:t>
            </a:fld>
            <a:endParaRPr lang="en-US"/>
          </a:p>
        </p:txBody>
      </p:sp>
      <p:sp>
        <p:nvSpPr>
          <p:cNvPr id="5" name="Footer Placeholder 4">
            <a:extLst>
              <a:ext uri="{FF2B5EF4-FFF2-40B4-BE49-F238E27FC236}">
                <a16:creationId xmlns:a16="http://schemas.microsoft.com/office/drawing/2014/main" id="{01E9C5B8-8F2D-9C4B-A833-E63B345E3C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218BF8-5D04-EB49-A888-14421C07654B}"/>
              </a:ext>
            </a:extLst>
          </p:cNvPr>
          <p:cNvSpPr>
            <a:spLocks noGrp="1"/>
          </p:cNvSpPr>
          <p:nvPr>
            <p:ph type="sldNum" sz="quarter" idx="12"/>
          </p:nvPr>
        </p:nvSpPr>
        <p:spPr/>
        <p:txBody>
          <a:bodyPr/>
          <a:lstStyle/>
          <a:p>
            <a:fld id="{49E6F0EE-3051-2F46-86EB-5FFA1894CC49}" type="slidenum">
              <a:rPr lang="en-US" smtClean="0"/>
              <a:t>‹#›</a:t>
            </a:fld>
            <a:endParaRPr lang="en-US"/>
          </a:p>
        </p:txBody>
      </p:sp>
    </p:spTree>
    <p:extLst>
      <p:ext uri="{BB962C8B-B14F-4D97-AF65-F5344CB8AC3E}">
        <p14:creationId xmlns:p14="http://schemas.microsoft.com/office/powerpoint/2010/main" val="2108203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860EFB-4BBB-C04B-A60D-51D679710D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B8567A-2CEA-FA43-B951-50CFFD210B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1F1430-235B-E246-B7D2-1A4B2263B6A3}"/>
              </a:ext>
            </a:extLst>
          </p:cNvPr>
          <p:cNvSpPr>
            <a:spLocks noGrp="1"/>
          </p:cNvSpPr>
          <p:nvPr>
            <p:ph type="dt" sz="half" idx="10"/>
          </p:nvPr>
        </p:nvSpPr>
        <p:spPr/>
        <p:txBody>
          <a:bodyPr/>
          <a:lstStyle/>
          <a:p>
            <a:fld id="{FB8F4844-82E0-B642-B5BB-8DCA68BF2A54}" type="datetimeFigureOut">
              <a:rPr lang="en-US" smtClean="0"/>
              <a:t>8/10/21</a:t>
            </a:fld>
            <a:endParaRPr lang="en-US"/>
          </a:p>
        </p:txBody>
      </p:sp>
      <p:sp>
        <p:nvSpPr>
          <p:cNvPr id="5" name="Footer Placeholder 4">
            <a:extLst>
              <a:ext uri="{FF2B5EF4-FFF2-40B4-BE49-F238E27FC236}">
                <a16:creationId xmlns:a16="http://schemas.microsoft.com/office/drawing/2014/main" id="{0AC4B7A8-5B79-BF41-9CB5-D0B36891BC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120A29-CDC1-5C47-A557-D0E51C429C2A}"/>
              </a:ext>
            </a:extLst>
          </p:cNvPr>
          <p:cNvSpPr>
            <a:spLocks noGrp="1"/>
          </p:cNvSpPr>
          <p:nvPr>
            <p:ph type="sldNum" sz="quarter" idx="12"/>
          </p:nvPr>
        </p:nvSpPr>
        <p:spPr/>
        <p:txBody>
          <a:bodyPr/>
          <a:lstStyle/>
          <a:p>
            <a:fld id="{49E6F0EE-3051-2F46-86EB-5FFA1894CC49}" type="slidenum">
              <a:rPr lang="en-US" smtClean="0"/>
              <a:t>‹#›</a:t>
            </a:fld>
            <a:endParaRPr lang="en-US"/>
          </a:p>
        </p:txBody>
      </p:sp>
    </p:spTree>
    <p:extLst>
      <p:ext uri="{BB962C8B-B14F-4D97-AF65-F5344CB8AC3E}">
        <p14:creationId xmlns:p14="http://schemas.microsoft.com/office/powerpoint/2010/main" val="3829395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28257-F9E6-3448-9961-B98477E2A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A6FB88-E078-1E47-B2EE-D272506D19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044E0C-641E-524E-B32C-1C6D8148C135}"/>
              </a:ext>
            </a:extLst>
          </p:cNvPr>
          <p:cNvSpPr>
            <a:spLocks noGrp="1"/>
          </p:cNvSpPr>
          <p:nvPr>
            <p:ph type="dt" sz="half" idx="10"/>
          </p:nvPr>
        </p:nvSpPr>
        <p:spPr/>
        <p:txBody>
          <a:bodyPr/>
          <a:lstStyle/>
          <a:p>
            <a:fld id="{FB8F4844-82E0-B642-B5BB-8DCA68BF2A54}" type="datetimeFigureOut">
              <a:rPr lang="en-US" smtClean="0"/>
              <a:t>8/10/21</a:t>
            </a:fld>
            <a:endParaRPr lang="en-US"/>
          </a:p>
        </p:txBody>
      </p:sp>
      <p:sp>
        <p:nvSpPr>
          <p:cNvPr id="5" name="Footer Placeholder 4">
            <a:extLst>
              <a:ext uri="{FF2B5EF4-FFF2-40B4-BE49-F238E27FC236}">
                <a16:creationId xmlns:a16="http://schemas.microsoft.com/office/drawing/2014/main" id="{A0B6B2D4-9984-8B4A-9CDA-3E74BB9826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657640-49D8-514E-B485-6458ABA42447}"/>
              </a:ext>
            </a:extLst>
          </p:cNvPr>
          <p:cNvSpPr>
            <a:spLocks noGrp="1"/>
          </p:cNvSpPr>
          <p:nvPr>
            <p:ph type="sldNum" sz="quarter" idx="12"/>
          </p:nvPr>
        </p:nvSpPr>
        <p:spPr/>
        <p:txBody>
          <a:bodyPr/>
          <a:lstStyle/>
          <a:p>
            <a:fld id="{49E6F0EE-3051-2F46-86EB-5FFA1894CC49}" type="slidenum">
              <a:rPr lang="en-US" smtClean="0"/>
              <a:t>‹#›</a:t>
            </a:fld>
            <a:endParaRPr lang="en-US"/>
          </a:p>
        </p:txBody>
      </p:sp>
    </p:spTree>
    <p:extLst>
      <p:ext uri="{BB962C8B-B14F-4D97-AF65-F5344CB8AC3E}">
        <p14:creationId xmlns:p14="http://schemas.microsoft.com/office/powerpoint/2010/main" val="651889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AD8FF-37D1-F74D-929B-1A10670E26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2704E1-5D2B-6B46-842F-01A619F33D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CDA570-956A-8546-A6E8-6C7827B43EEA}"/>
              </a:ext>
            </a:extLst>
          </p:cNvPr>
          <p:cNvSpPr>
            <a:spLocks noGrp="1"/>
          </p:cNvSpPr>
          <p:nvPr>
            <p:ph type="dt" sz="half" idx="10"/>
          </p:nvPr>
        </p:nvSpPr>
        <p:spPr/>
        <p:txBody>
          <a:bodyPr/>
          <a:lstStyle/>
          <a:p>
            <a:fld id="{FB8F4844-82E0-B642-B5BB-8DCA68BF2A54}" type="datetimeFigureOut">
              <a:rPr lang="en-US" smtClean="0"/>
              <a:t>8/10/21</a:t>
            </a:fld>
            <a:endParaRPr lang="en-US"/>
          </a:p>
        </p:txBody>
      </p:sp>
      <p:sp>
        <p:nvSpPr>
          <p:cNvPr id="5" name="Footer Placeholder 4">
            <a:extLst>
              <a:ext uri="{FF2B5EF4-FFF2-40B4-BE49-F238E27FC236}">
                <a16:creationId xmlns:a16="http://schemas.microsoft.com/office/drawing/2014/main" id="{B17AED28-809C-D243-A3FB-D542480D67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4D4240-527F-CC48-ABBC-9E9644D3E9F2}"/>
              </a:ext>
            </a:extLst>
          </p:cNvPr>
          <p:cNvSpPr>
            <a:spLocks noGrp="1"/>
          </p:cNvSpPr>
          <p:nvPr>
            <p:ph type="sldNum" sz="quarter" idx="12"/>
          </p:nvPr>
        </p:nvSpPr>
        <p:spPr/>
        <p:txBody>
          <a:bodyPr/>
          <a:lstStyle/>
          <a:p>
            <a:fld id="{49E6F0EE-3051-2F46-86EB-5FFA1894CC49}" type="slidenum">
              <a:rPr lang="en-US" smtClean="0"/>
              <a:t>‹#›</a:t>
            </a:fld>
            <a:endParaRPr lang="en-US"/>
          </a:p>
        </p:txBody>
      </p:sp>
    </p:spTree>
    <p:extLst>
      <p:ext uri="{BB962C8B-B14F-4D97-AF65-F5344CB8AC3E}">
        <p14:creationId xmlns:p14="http://schemas.microsoft.com/office/powerpoint/2010/main" val="1747241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AE963-83ED-1242-9F86-F297FDD9B0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73B6C9-376F-C14D-B264-5FAD93F940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75B299-AB39-DF43-82A0-D35076B9A2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020216-9102-C44B-8ADF-2F402CD76CD2}"/>
              </a:ext>
            </a:extLst>
          </p:cNvPr>
          <p:cNvSpPr>
            <a:spLocks noGrp="1"/>
          </p:cNvSpPr>
          <p:nvPr>
            <p:ph type="dt" sz="half" idx="10"/>
          </p:nvPr>
        </p:nvSpPr>
        <p:spPr/>
        <p:txBody>
          <a:bodyPr/>
          <a:lstStyle/>
          <a:p>
            <a:fld id="{FB8F4844-82E0-B642-B5BB-8DCA68BF2A54}" type="datetimeFigureOut">
              <a:rPr lang="en-US" smtClean="0"/>
              <a:t>8/10/21</a:t>
            </a:fld>
            <a:endParaRPr lang="en-US"/>
          </a:p>
        </p:txBody>
      </p:sp>
      <p:sp>
        <p:nvSpPr>
          <p:cNvPr id="6" name="Footer Placeholder 5">
            <a:extLst>
              <a:ext uri="{FF2B5EF4-FFF2-40B4-BE49-F238E27FC236}">
                <a16:creationId xmlns:a16="http://schemas.microsoft.com/office/drawing/2014/main" id="{46902346-F6B2-4441-8F7F-F5A5D9607F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D7D07F-7740-1348-B1ED-4BC8AD36845A}"/>
              </a:ext>
            </a:extLst>
          </p:cNvPr>
          <p:cNvSpPr>
            <a:spLocks noGrp="1"/>
          </p:cNvSpPr>
          <p:nvPr>
            <p:ph type="sldNum" sz="quarter" idx="12"/>
          </p:nvPr>
        </p:nvSpPr>
        <p:spPr/>
        <p:txBody>
          <a:bodyPr/>
          <a:lstStyle/>
          <a:p>
            <a:fld id="{49E6F0EE-3051-2F46-86EB-5FFA1894CC49}" type="slidenum">
              <a:rPr lang="en-US" smtClean="0"/>
              <a:t>‹#›</a:t>
            </a:fld>
            <a:endParaRPr lang="en-US"/>
          </a:p>
        </p:txBody>
      </p:sp>
    </p:spTree>
    <p:extLst>
      <p:ext uri="{BB962C8B-B14F-4D97-AF65-F5344CB8AC3E}">
        <p14:creationId xmlns:p14="http://schemas.microsoft.com/office/powerpoint/2010/main" val="3101743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B32D0-A8D1-D54F-8263-525F44DC6F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9F3F27-5FD9-864E-A029-2750721D87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BB965C-8772-C44D-B35F-6152D8A58E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16BE9A-40A9-4D48-8B6C-2A27F7C8B2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4BB2D9-1D2C-E44F-B7CB-7780E7B4A8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202AE2-9994-2D4C-A88F-CEFC7FB7A048}"/>
              </a:ext>
            </a:extLst>
          </p:cNvPr>
          <p:cNvSpPr>
            <a:spLocks noGrp="1"/>
          </p:cNvSpPr>
          <p:nvPr>
            <p:ph type="dt" sz="half" idx="10"/>
          </p:nvPr>
        </p:nvSpPr>
        <p:spPr/>
        <p:txBody>
          <a:bodyPr/>
          <a:lstStyle/>
          <a:p>
            <a:fld id="{FB8F4844-82E0-B642-B5BB-8DCA68BF2A54}" type="datetimeFigureOut">
              <a:rPr lang="en-US" smtClean="0"/>
              <a:t>8/10/21</a:t>
            </a:fld>
            <a:endParaRPr lang="en-US"/>
          </a:p>
        </p:txBody>
      </p:sp>
      <p:sp>
        <p:nvSpPr>
          <p:cNvPr id="8" name="Footer Placeholder 7">
            <a:extLst>
              <a:ext uri="{FF2B5EF4-FFF2-40B4-BE49-F238E27FC236}">
                <a16:creationId xmlns:a16="http://schemas.microsoft.com/office/drawing/2014/main" id="{F3228A6F-64F9-5C4C-A26C-824A6DC80D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0BD076-DE62-7249-AC82-4FDC6951F358}"/>
              </a:ext>
            </a:extLst>
          </p:cNvPr>
          <p:cNvSpPr>
            <a:spLocks noGrp="1"/>
          </p:cNvSpPr>
          <p:nvPr>
            <p:ph type="sldNum" sz="quarter" idx="12"/>
          </p:nvPr>
        </p:nvSpPr>
        <p:spPr/>
        <p:txBody>
          <a:bodyPr/>
          <a:lstStyle/>
          <a:p>
            <a:fld id="{49E6F0EE-3051-2F46-86EB-5FFA1894CC49}" type="slidenum">
              <a:rPr lang="en-US" smtClean="0"/>
              <a:t>‹#›</a:t>
            </a:fld>
            <a:endParaRPr lang="en-US"/>
          </a:p>
        </p:txBody>
      </p:sp>
    </p:spTree>
    <p:extLst>
      <p:ext uri="{BB962C8B-B14F-4D97-AF65-F5344CB8AC3E}">
        <p14:creationId xmlns:p14="http://schemas.microsoft.com/office/powerpoint/2010/main" val="2089447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925BE-3A3E-C343-94C1-73781673F5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6827E6-12F3-B744-9209-6300AD9D01B1}"/>
              </a:ext>
            </a:extLst>
          </p:cNvPr>
          <p:cNvSpPr>
            <a:spLocks noGrp="1"/>
          </p:cNvSpPr>
          <p:nvPr>
            <p:ph type="dt" sz="half" idx="10"/>
          </p:nvPr>
        </p:nvSpPr>
        <p:spPr/>
        <p:txBody>
          <a:bodyPr/>
          <a:lstStyle/>
          <a:p>
            <a:fld id="{FB8F4844-82E0-B642-B5BB-8DCA68BF2A54}" type="datetimeFigureOut">
              <a:rPr lang="en-US" smtClean="0"/>
              <a:t>8/10/21</a:t>
            </a:fld>
            <a:endParaRPr lang="en-US"/>
          </a:p>
        </p:txBody>
      </p:sp>
      <p:sp>
        <p:nvSpPr>
          <p:cNvPr id="4" name="Footer Placeholder 3">
            <a:extLst>
              <a:ext uri="{FF2B5EF4-FFF2-40B4-BE49-F238E27FC236}">
                <a16:creationId xmlns:a16="http://schemas.microsoft.com/office/drawing/2014/main" id="{EC44CB53-5B93-C749-B651-6D994DB9BF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FBDC95-3A86-EE41-8DCA-806246CB2E45}"/>
              </a:ext>
            </a:extLst>
          </p:cNvPr>
          <p:cNvSpPr>
            <a:spLocks noGrp="1"/>
          </p:cNvSpPr>
          <p:nvPr>
            <p:ph type="sldNum" sz="quarter" idx="12"/>
          </p:nvPr>
        </p:nvSpPr>
        <p:spPr/>
        <p:txBody>
          <a:bodyPr/>
          <a:lstStyle/>
          <a:p>
            <a:fld id="{49E6F0EE-3051-2F46-86EB-5FFA1894CC49}" type="slidenum">
              <a:rPr lang="en-US" smtClean="0"/>
              <a:t>‹#›</a:t>
            </a:fld>
            <a:endParaRPr lang="en-US"/>
          </a:p>
        </p:txBody>
      </p:sp>
    </p:spTree>
    <p:extLst>
      <p:ext uri="{BB962C8B-B14F-4D97-AF65-F5344CB8AC3E}">
        <p14:creationId xmlns:p14="http://schemas.microsoft.com/office/powerpoint/2010/main" val="3336527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D55018-09B2-8F4C-875B-3048B4C7AE0D}"/>
              </a:ext>
            </a:extLst>
          </p:cNvPr>
          <p:cNvSpPr>
            <a:spLocks noGrp="1"/>
          </p:cNvSpPr>
          <p:nvPr>
            <p:ph type="dt" sz="half" idx="10"/>
          </p:nvPr>
        </p:nvSpPr>
        <p:spPr/>
        <p:txBody>
          <a:bodyPr/>
          <a:lstStyle/>
          <a:p>
            <a:fld id="{FB8F4844-82E0-B642-B5BB-8DCA68BF2A54}" type="datetimeFigureOut">
              <a:rPr lang="en-US" smtClean="0"/>
              <a:t>8/10/21</a:t>
            </a:fld>
            <a:endParaRPr lang="en-US"/>
          </a:p>
        </p:txBody>
      </p:sp>
      <p:sp>
        <p:nvSpPr>
          <p:cNvPr id="3" name="Footer Placeholder 2">
            <a:extLst>
              <a:ext uri="{FF2B5EF4-FFF2-40B4-BE49-F238E27FC236}">
                <a16:creationId xmlns:a16="http://schemas.microsoft.com/office/drawing/2014/main" id="{DE91A4AA-3EA4-094C-BA50-F512182B00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D1DACE-A6E5-8842-A159-0061B5CECC9C}"/>
              </a:ext>
            </a:extLst>
          </p:cNvPr>
          <p:cNvSpPr>
            <a:spLocks noGrp="1"/>
          </p:cNvSpPr>
          <p:nvPr>
            <p:ph type="sldNum" sz="quarter" idx="12"/>
          </p:nvPr>
        </p:nvSpPr>
        <p:spPr/>
        <p:txBody>
          <a:bodyPr/>
          <a:lstStyle/>
          <a:p>
            <a:fld id="{49E6F0EE-3051-2F46-86EB-5FFA1894CC49}" type="slidenum">
              <a:rPr lang="en-US" smtClean="0"/>
              <a:t>‹#›</a:t>
            </a:fld>
            <a:endParaRPr lang="en-US"/>
          </a:p>
        </p:txBody>
      </p:sp>
    </p:spTree>
    <p:extLst>
      <p:ext uri="{BB962C8B-B14F-4D97-AF65-F5344CB8AC3E}">
        <p14:creationId xmlns:p14="http://schemas.microsoft.com/office/powerpoint/2010/main" val="1177794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1E2ED-519F-5546-ACEF-1DE335506C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221D42-25D1-EF49-AF7B-3639974BA0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BBFE29-1B2B-B145-8A6D-71BA693625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29BB82-E7A9-3943-B051-3B2A3EC0AF5A}"/>
              </a:ext>
            </a:extLst>
          </p:cNvPr>
          <p:cNvSpPr>
            <a:spLocks noGrp="1"/>
          </p:cNvSpPr>
          <p:nvPr>
            <p:ph type="dt" sz="half" idx="10"/>
          </p:nvPr>
        </p:nvSpPr>
        <p:spPr/>
        <p:txBody>
          <a:bodyPr/>
          <a:lstStyle/>
          <a:p>
            <a:fld id="{FB8F4844-82E0-B642-B5BB-8DCA68BF2A54}" type="datetimeFigureOut">
              <a:rPr lang="en-US" smtClean="0"/>
              <a:t>8/10/21</a:t>
            </a:fld>
            <a:endParaRPr lang="en-US"/>
          </a:p>
        </p:txBody>
      </p:sp>
      <p:sp>
        <p:nvSpPr>
          <p:cNvPr id="6" name="Footer Placeholder 5">
            <a:extLst>
              <a:ext uri="{FF2B5EF4-FFF2-40B4-BE49-F238E27FC236}">
                <a16:creationId xmlns:a16="http://schemas.microsoft.com/office/drawing/2014/main" id="{48B14209-F24C-354C-88FD-DCB127DBA0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526E42-7B94-9A45-B4B2-9F2345CB9990}"/>
              </a:ext>
            </a:extLst>
          </p:cNvPr>
          <p:cNvSpPr>
            <a:spLocks noGrp="1"/>
          </p:cNvSpPr>
          <p:nvPr>
            <p:ph type="sldNum" sz="quarter" idx="12"/>
          </p:nvPr>
        </p:nvSpPr>
        <p:spPr/>
        <p:txBody>
          <a:bodyPr/>
          <a:lstStyle/>
          <a:p>
            <a:fld id="{49E6F0EE-3051-2F46-86EB-5FFA1894CC49}" type="slidenum">
              <a:rPr lang="en-US" smtClean="0"/>
              <a:t>‹#›</a:t>
            </a:fld>
            <a:endParaRPr lang="en-US"/>
          </a:p>
        </p:txBody>
      </p:sp>
    </p:spTree>
    <p:extLst>
      <p:ext uri="{BB962C8B-B14F-4D97-AF65-F5344CB8AC3E}">
        <p14:creationId xmlns:p14="http://schemas.microsoft.com/office/powerpoint/2010/main" val="1302403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070C7-CBA6-B449-90E0-4EDF9D04B7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BCB464-B304-C54A-A71F-19A3AF9A13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B2547D-692B-A94A-8057-25CB7F9220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905A8F-C356-E54F-8EA3-93400726EE3E}"/>
              </a:ext>
            </a:extLst>
          </p:cNvPr>
          <p:cNvSpPr>
            <a:spLocks noGrp="1"/>
          </p:cNvSpPr>
          <p:nvPr>
            <p:ph type="dt" sz="half" idx="10"/>
          </p:nvPr>
        </p:nvSpPr>
        <p:spPr/>
        <p:txBody>
          <a:bodyPr/>
          <a:lstStyle/>
          <a:p>
            <a:fld id="{FB8F4844-82E0-B642-B5BB-8DCA68BF2A54}" type="datetimeFigureOut">
              <a:rPr lang="en-US" smtClean="0"/>
              <a:t>8/10/21</a:t>
            </a:fld>
            <a:endParaRPr lang="en-US"/>
          </a:p>
        </p:txBody>
      </p:sp>
      <p:sp>
        <p:nvSpPr>
          <p:cNvPr id="6" name="Footer Placeholder 5">
            <a:extLst>
              <a:ext uri="{FF2B5EF4-FFF2-40B4-BE49-F238E27FC236}">
                <a16:creationId xmlns:a16="http://schemas.microsoft.com/office/drawing/2014/main" id="{4DF207DC-2F0E-2349-91D6-2599718F0F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09A65D-73AC-3241-940E-D63E697B9D97}"/>
              </a:ext>
            </a:extLst>
          </p:cNvPr>
          <p:cNvSpPr>
            <a:spLocks noGrp="1"/>
          </p:cNvSpPr>
          <p:nvPr>
            <p:ph type="sldNum" sz="quarter" idx="12"/>
          </p:nvPr>
        </p:nvSpPr>
        <p:spPr/>
        <p:txBody>
          <a:bodyPr/>
          <a:lstStyle/>
          <a:p>
            <a:fld id="{49E6F0EE-3051-2F46-86EB-5FFA1894CC49}" type="slidenum">
              <a:rPr lang="en-US" smtClean="0"/>
              <a:t>‹#›</a:t>
            </a:fld>
            <a:endParaRPr lang="en-US"/>
          </a:p>
        </p:txBody>
      </p:sp>
    </p:spTree>
    <p:extLst>
      <p:ext uri="{BB962C8B-B14F-4D97-AF65-F5344CB8AC3E}">
        <p14:creationId xmlns:p14="http://schemas.microsoft.com/office/powerpoint/2010/main" val="1187064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E7EC15-28AC-4F48-BDB0-9C935508A0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D875B4-9B64-F14C-B3D3-92631F7770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40C6BC-9483-4D44-9DF6-B38709EA62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8F4844-82E0-B642-B5BB-8DCA68BF2A54}" type="datetimeFigureOut">
              <a:rPr lang="en-US" smtClean="0"/>
              <a:t>8/10/21</a:t>
            </a:fld>
            <a:endParaRPr lang="en-US"/>
          </a:p>
        </p:txBody>
      </p:sp>
      <p:sp>
        <p:nvSpPr>
          <p:cNvPr id="5" name="Footer Placeholder 4">
            <a:extLst>
              <a:ext uri="{FF2B5EF4-FFF2-40B4-BE49-F238E27FC236}">
                <a16:creationId xmlns:a16="http://schemas.microsoft.com/office/drawing/2014/main" id="{F7C79856-C35D-714E-B838-9633ACF9F4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CD8F02-5643-6F49-9212-30A58466F0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E6F0EE-3051-2F46-86EB-5FFA1894CC49}" type="slidenum">
              <a:rPr lang="en-US" smtClean="0"/>
              <a:t>‹#›</a:t>
            </a:fld>
            <a:endParaRPr lang="en-US"/>
          </a:p>
        </p:txBody>
      </p:sp>
    </p:spTree>
    <p:extLst>
      <p:ext uri="{BB962C8B-B14F-4D97-AF65-F5344CB8AC3E}">
        <p14:creationId xmlns:p14="http://schemas.microsoft.com/office/powerpoint/2010/main" val="1023392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470200D1-B491-D942-B3F3-4BD1F194232E}"/>
              </a:ext>
            </a:extLst>
          </p:cNvPr>
          <p:cNvSpPr>
            <a:spLocks noGrp="1"/>
          </p:cNvSpPr>
          <p:nvPr>
            <p:ph type="subTitle" idx="1"/>
          </p:nvPr>
        </p:nvSpPr>
        <p:spPr>
          <a:xfrm>
            <a:off x="4439633" y="4518923"/>
            <a:ext cx="3312734" cy="1141851"/>
          </a:xfrm>
          <a:noFill/>
        </p:spPr>
        <p:txBody>
          <a:bodyPr>
            <a:normAutofit/>
          </a:bodyPr>
          <a:lstStyle/>
          <a:p>
            <a:r>
              <a:rPr lang="en-US" sz="2000">
                <a:solidFill>
                  <a:srgbClr val="080808"/>
                </a:solidFill>
              </a:rPr>
              <a:t>Ben Barnard</a:t>
            </a:r>
          </a:p>
        </p:txBody>
      </p:sp>
      <p:sp>
        <p:nvSpPr>
          <p:cNvPr id="2" name="Title 1">
            <a:extLst>
              <a:ext uri="{FF2B5EF4-FFF2-40B4-BE49-F238E27FC236}">
                <a16:creationId xmlns:a16="http://schemas.microsoft.com/office/drawing/2014/main" id="{68DCEFA5-7F17-7049-8CBE-91A08C8E46F4}"/>
              </a:ext>
            </a:extLst>
          </p:cNvPr>
          <p:cNvSpPr>
            <a:spLocks noGrp="1"/>
          </p:cNvSpPr>
          <p:nvPr>
            <p:ph type="ctrTitle"/>
          </p:nvPr>
        </p:nvSpPr>
        <p:spPr>
          <a:xfrm>
            <a:off x="3204642" y="2353641"/>
            <a:ext cx="5782716" cy="2150719"/>
          </a:xfrm>
          <a:noFill/>
        </p:spPr>
        <p:txBody>
          <a:bodyPr anchor="ctr">
            <a:normAutofit/>
          </a:bodyPr>
          <a:lstStyle/>
          <a:p>
            <a:r>
              <a:rPr lang="en-US" sz="3600" b="1">
                <a:solidFill>
                  <a:srgbClr val="080808"/>
                </a:solidFill>
              </a:rPr>
              <a:t>The Stories They Tell: My Interactions with the Business and How Storytelling Creates Leaders</a:t>
            </a:r>
            <a:endParaRPr lang="en-US" sz="3600">
              <a:solidFill>
                <a:srgbClr val="080808"/>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0444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C566082-3049-8943-A704-EA4328A97D3E}"/>
              </a:ext>
            </a:extLst>
          </p:cNvPr>
          <p:cNvSpPr>
            <a:spLocks noGrp="1"/>
          </p:cNvSpPr>
          <p:nvPr>
            <p:ph idx="1"/>
          </p:nvPr>
        </p:nvSpPr>
        <p:spPr>
          <a:xfrm>
            <a:off x="838200" y="1825625"/>
            <a:ext cx="10515600" cy="4351338"/>
          </a:xfrm>
        </p:spPr>
        <p:txBody>
          <a:bodyPr>
            <a:normAutofit/>
          </a:bodyPr>
          <a:lstStyle/>
          <a:p>
            <a:pPr marL="0" indent="0">
              <a:buNone/>
            </a:pPr>
            <a:r>
              <a:rPr lang="en-US" dirty="0"/>
              <a:t>"It was the best of times, it was the worst of times, it was the age of wisdom, it was the age of foolishness, it was the epoch of belief, it was the epoch of incredulity, it was the season of Light, it was the season of Darkness, it was the spring of hope, it was the winter of despair, we had everything before us, we had nothing before us, we were all going direct to Heaven, we were all going direct the other way—in short, the period was so far like the present period, that some of its noisiest authorities insisted on its being received, for good or for evil, in the superlative degree of comparison only."</a:t>
            </a:r>
            <a:endParaRPr lang="en-US"/>
          </a:p>
        </p:txBody>
      </p:sp>
    </p:spTree>
    <p:extLst>
      <p:ext uri="{BB962C8B-B14F-4D97-AF65-F5344CB8AC3E}">
        <p14:creationId xmlns:p14="http://schemas.microsoft.com/office/powerpoint/2010/main" val="3877847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64BA779-CAB3-F94B-A840-FE323ACD4C04}"/>
              </a:ext>
            </a:extLst>
          </p:cNvPr>
          <p:cNvSpPr>
            <a:spLocks noGrp="1"/>
          </p:cNvSpPr>
          <p:nvPr>
            <p:ph type="title"/>
          </p:nvPr>
        </p:nvSpPr>
        <p:spPr>
          <a:xfrm>
            <a:off x="838200" y="673770"/>
            <a:ext cx="3220329" cy="2027227"/>
          </a:xfrm>
        </p:spPr>
        <p:txBody>
          <a:bodyPr anchor="t">
            <a:normAutofit/>
          </a:bodyPr>
          <a:lstStyle/>
          <a:p>
            <a:r>
              <a:rPr lang="en-US" sz="5400">
                <a:solidFill>
                  <a:srgbClr val="FFFFFF"/>
                </a:solidFill>
              </a:rPr>
              <a:t>Who are you?</a:t>
            </a:r>
          </a:p>
        </p:txBody>
      </p:sp>
      <p:graphicFrame>
        <p:nvGraphicFramePr>
          <p:cNvPr id="5" name="Content Placeholder 2">
            <a:extLst>
              <a:ext uri="{FF2B5EF4-FFF2-40B4-BE49-F238E27FC236}">
                <a16:creationId xmlns:a16="http://schemas.microsoft.com/office/drawing/2014/main" id="{026B7432-24E7-4785-8BCC-8B54F2E15D58}"/>
              </a:ext>
            </a:extLst>
          </p:cNvPr>
          <p:cNvGraphicFramePr>
            <a:graphicFrameLocks noGrp="1"/>
          </p:cNvGraphicFramePr>
          <p:nvPr>
            <p:ph idx="1"/>
            <p:extLst>
              <p:ext uri="{D42A27DB-BD31-4B8C-83A1-F6EECF244321}">
                <p14:modId xmlns:p14="http://schemas.microsoft.com/office/powerpoint/2010/main" val="1265578084"/>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1901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ADFCC-2F30-9248-9127-185840B4C80D}"/>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It was a pleasure to p-value.</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3702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5" name="Rectangle 14">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908B58D9-5119-524F-B934-B23E1E748DF1}"/>
              </a:ext>
            </a:extLst>
          </p:cNvPr>
          <p:cNvSpPr>
            <a:spLocks noGrp="1"/>
          </p:cNvSpPr>
          <p:nvPr>
            <p:ph type="title"/>
          </p:nvPr>
        </p:nvSpPr>
        <p:spPr>
          <a:xfrm>
            <a:off x="643467" y="321734"/>
            <a:ext cx="10905066" cy="1135737"/>
          </a:xfrm>
        </p:spPr>
        <p:txBody>
          <a:bodyPr>
            <a:normAutofit/>
          </a:bodyPr>
          <a:lstStyle/>
          <a:p>
            <a:r>
              <a:rPr lang="en-US" sz="3600"/>
              <a:t>Power Analysis</a:t>
            </a:r>
          </a:p>
        </p:txBody>
      </p:sp>
      <p:sp>
        <p:nvSpPr>
          <p:cNvPr id="9" name="Content Placeholder 8">
            <a:extLst>
              <a:ext uri="{FF2B5EF4-FFF2-40B4-BE49-F238E27FC236}">
                <a16:creationId xmlns:a16="http://schemas.microsoft.com/office/drawing/2014/main" id="{A895F8DC-BD6D-4137-BA9E-A90B6B84B91A}"/>
              </a:ext>
            </a:extLst>
          </p:cNvPr>
          <p:cNvSpPr>
            <a:spLocks noGrp="1"/>
          </p:cNvSpPr>
          <p:nvPr>
            <p:ph idx="1"/>
          </p:nvPr>
        </p:nvSpPr>
        <p:spPr>
          <a:xfrm>
            <a:off x="7544052" y="1782981"/>
            <a:ext cx="4004479" cy="4393982"/>
          </a:xfrm>
        </p:spPr>
        <p:txBody>
          <a:bodyPr>
            <a:normAutofit/>
          </a:bodyPr>
          <a:lstStyle/>
          <a:p>
            <a:r>
              <a:rPr lang="en-US" sz="2000" dirty="0"/>
              <a:t>Determine:</a:t>
            </a:r>
          </a:p>
          <a:p>
            <a:pPr lvl="1"/>
            <a:r>
              <a:rPr lang="en-US" sz="1600" dirty="0"/>
              <a:t>Sample size</a:t>
            </a:r>
          </a:p>
          <a:p>
            <a:pPr lvl="1"/>
            <a:r>
              <a:rPr lang="en-US" sz="1600" dirty="0"/>
              <a:t>Type I error</a:t>
            </a:r>
          </a:p>
          <a:p>
            <a:pPr lvl="1"/>
            <a:r>
              <a:rPr lang="en-US" sz="1600" dirty="0"/>
              <a:t>Type II error</a:t>
            </a:r>
          </a:p>
          <a:p>
            <a:pPr lvl="1"/>
            <a:r>
              <a:rPr lang="en-US" sz="1600" dirty="0"/>
              <a:t>Effect size</a:t>
            </a:r>
          </a:p>
          <a:p>
            <a:r>
              <a:rPr lang="en-US" sz="2000" dirty="0"/>
              <a:t>Tie the business need with the statistical test</a:t>
            </a:r>
          </a:p>
          <a:p>
            <a:r>
              <a:rPr lang="en-US" sz="2000" dirty="0"/>
              <a:t>In a world we made up why don’t we set values to our benefit</a:t>
            </a:r>
          </a:p>
        </p:txBody>
      </p:sp>
      <p:grpSp>
        <p:nvGrpSpPr>
          <p:cNvPr id="18" name="Group 17">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19" name="Isosceles Triangle 18">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8EC37ADD-AC26-4649-B2B4-073875F3B4B9}"/>
              </a:ext>
            </a:extLst>
          </p:cNvPr>
          <p:cNvPicPr>
            <a:picLocks noChangeAspect="1"/>
          </p:cNvPicPr>
          <p:nvPr/>
        </p:nvPicPr>
        <p:blipFill>
          <a:blip r:embed="rId3"/>
          <a:stretch>
            <a:fillRect/>
          </a:stretch>
        </p:blipFill>
        <p:spPr>
          <a:xfrm>
            <a:off x="0" y="2257041"/>
            <a:ext cx="6900583" cy="4580645"/>
          </a:xfrm>
          <a:prstGeom prst="rect">
            <a:avLst/>
          </a:prstGeom>
        </p:spPr>
      </p:pic>
    </p:spTree>
    <p:extLst>
      <p:ext uri="{BB962C8B-B14F-4D97-AF65-F5344CB8AC3E}">
        <p14:creationId xmlns:p14="http://schemas.microsoft.com/office/powerpoint/2010/main" val="1527427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C22EF7-7774-804E-BBDF-AD0112DCB3D8}"/>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All good predictive models are alike; each bad predictive model is bad in its own way.</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0173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CB9F2A-C082-524F-8D95-895111101AEF}"/>
              </a:ext>
            </a:extLst>
          </p:cNvPr>
          <p:cNvSpPr>
            <a:spLocks noGrp="1"/>
          </p:cNvSpPr>
          <p:nvPr>
            <p:ph type="title"/>
          </p:nvPr>
        </p:nvSpPr>
        <p:spPr>
          <a:xfrm>
            <a:off x="643467" y="321734"/>
            <a:ext cx="10905066" cy="1135737"/>
          </a:xfrm>
        </p:spPr>
        <p:txBody>
          <a:bodyPr>
            <a:normAutofit/>
          </a:bodyPr>
          <a:lstStyle/>
          <a:p>
            <a:r>
              <a:rPr lang="en-US" sz="3600" dirty="0"/>
              <a:t>Anscombe’s Quartet</a:t>
            </a:r>
          </a:p>
        </p:txBody>
      </p:sp>
      <p:sp>
        <p:nvSpPr>
          <p:cNvPr id="9" name="Content Placeholder 8">
            <a:extLst>
              <a:ext uri="{FF2B5EF4-FFF2-40B4-BE49-F238E27FC236}">
                <a16:creationId xmlns:a16="http://schemas.microsoft.com/office/drawing/2014/main" id="{F813D33B-51EF-4225-A86E-6D5F68C979FE}"/>
              </a:ext>
            </a:extLst>
          </p:cNvPr>
          <p:cNvSpPr>
            <a:spLocks noGrp="1"/>
          </p:cNvSpPr>
          <p:nvPr>
            <p:ph idx="1"/>
          </p:nvPr>
        </p:nvSpPr>
        <p:spPr>
          <a:xfrm>
            <a:off x="643469" y="1782981"/>
            <a:ext cx="4008384" cy="4393982"/>
          </a:xfrm>
        </p:spPr>
        <p:txBody>
          <a:bodyPr>
            <a:normAutofit/>
          </a:bodyPr>
          <a:lstStyle/>
          <a:p>
            <a:r>
              <a:rPr lang="en-US" sz="2000" dirty="0"/>
              <a:t>Mean of x and y</a:t>
            </a:r>
          </a:p>
          <a:p>
            <a:r>
              <a:rPr lang="en-US" sz="2000" dirty="0"/>
              <a:t>Sample variance of x and y</a:t>
            </a:r>
          </a:p>
          <a:p>
            <a:r>
              <a:rPr lang="en-US" sz="2000" dirty="0"/>
              <a:t>Correlation between x and y</a:t>
            </a:r>
          </a:p>
          <a:p>
            <a:r>
              <a:rPr lang="en-US" sz="2000" dirty="0"/>
              <a:t>Linear regression line</a:t>
            </a:r>
          </a:p>
          <a:p>
            <a:r>
              <a:rPr lang="en-US" sz="2000" dirty="0"/>
              <a:t>Coefficient of determination</a:t>
            </a:r>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descr="Chart, scatter chart&#10;&#10;Description automatically generated">
            <a:extLst>
              <a:ext uri="{FF2B5EF4-FFF2-40B4-BE49-F238E27FC236}">
                <a16:creationId xmlns:a16="http://schemas.microsoft.com/office/drawing/2014/main" id="{F933CE3B-6C39-E247-A9A8-EBBB37C736AA}"/>
              </a:ext>
            </a:extLst>
          </p:cNvPr>
          <p:cNvPicPr>
            <a:picLocks noChangeAspect="1"/>
          </p:cNvPicPr>
          <p:nvPr/>
        </p:nvPicPr>
        <p:blipFill>
          <a:blip r:embed="rId3"/>
          <a:stretch>
            <a:fillRect/>
          </a:stretch>
        </p:blipFill>
        <p:spPr>
          <a:xfrm>
            <a:off x="5295320" y="1783119"/>
            <a:ext cx="6253212" cy="4361615"/>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93108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194229-3A88-FF49-AB10-6D4D3404E853}"/>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It is a truth universally acknowledged, that a business in possession of data, must be in want of a data scientist.</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8771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9F198A-D29A-2646-8B96-F6515E395949}"/>
              </a:ext>
            </a:extLst>
          </p:cNvPr>
          <p:cNvSpPr>
            <a:spLocks noGrp="1"/>
          </p:cNvSpPr>
          <p:nvPr>
            <p:ph type="title"/>
          </p:nvPr>
        </p:nvSpPr>
        <p:spPr>
          <a:xfrm>
            <a:off x="630936" y="639520"/>
            <a:ext cx="3839464" cy="1719072"/>
          </a:xfrm>
        </p:spPr>
        <p:txBody>
          <a:bodyPr anchor="b">
            <a:normAutofit/>
          </a:bodyPr>
          <a:lstStyle/>
          <a:p>
            <a:r>
              <a:rPr lang="en-US" sz="5400" dirty="0"/>
              <a:t>Collaborative Analytics</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4CE873F9-C6E0-428C-9874-FE8D152E88E9}"/>
              </a:ext>
            </a:extLst>
          </p:cNvPr>
          <p:cNvSpPr>
            <a:spLocks noGrp="1"/>
          </p:cNvSpPr>
          <p:nvPr>
            <p:ph idx="1"/>
          </p:nvPr>
        </p:nvSpPr>
        <p:spPr>
          <a:xfrm>
            <a:off x="630936" y="2807208"/>
            <a:ext cx="3429000" cy="3410712"/>
          </a:xfrm>
        </p:spPr>
        <p:txBody>
          <a:bodyPr anchor="t">
            <a:normAutofit/>
          </a:bodyPr>
          <a:lstStyle/>
          <a:p>
            <a:r>
              <a:rPr lang="en-US" sz="2200" dirty="0"/>
              <a:t>Analytics isn’t a waterfall, but agile and dynamic</a:t>
            </a:r>
          </a:p>
          <a:p>
            <a:r>
              <a:rPr lang="en-US" sz="2200" dirty="0"/>
              <a:t>If you are wearing a bulletproof vest something is wrong</a:t>
            </a:r>
          </a:p>
          <a:p>
            <a:r>
              <a:rPr lang="en-US" sz="2200" dirty="0"/>
              <a:t>You are the expert</a:t>
            </a:r>
          </a:p>
          <a:p>
            <a:endParaRPr lang="en-US" sz="2200" dirty="0"/>
          </a:p>
        </p:txBody>
      </p:sp>
      <p:pic>
        <p:nvPicPr>
          <p:cNvPr id="5" name="Content Placeholder 4" descr="Diagram&#10;&#10;Description automatically generated">
            <a:extLst>
              <a:ext uri="{FF2B5EF4-FFF2-40B4-BE49-F238E27FC236}">
                <a16:creationId xmlns:a16="http://schemas.microsoft.com/office/drawing/2014/main" id="{FEBDA1EF-B866-9F46-A539-13A562A40DB9}"/>
              </a:ext>
            </a:extLst>
          </p:cNvPr>
          <p:cNvPicPr>
            <a:picLocks noChangeAspect="1"/>
          </p:cNvPicPr>
          <p:nvPr/>
        </p:nvPicPr>
        <p:blipFill>
          <a:blip r:embed="rId3"/>
          <a:stretch>
            <a:fillRect/>
          </a:stretch>
        </p:blipFill>
        <p:spPr>
          <a:xfrm>
            <a:off x="4059935" y="1499056"/>
            <a:ext cx="8012193" cy="4506858"/>
          </a:xfrm>
          <a:prstGeom prst="rect">
            <a:avLst/>
          </a:prstGeom>
        </p:spPr>
      </p:pic>
    </p:spTree>
    <p:extLst>
      <p:ext uri="{BB962C8B-B14F-4D97-AF65-F5344CB8AC3E}">
        <p14:creationId xmlns:p14="http://schemas.microsoft.com/office/powerpoint/2010/main" val="1371381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4979</TotalTime>
  <Words>1510</Words>
  <Application>Microsoft Macintosh PowerPoint</Application>
  <PresentationFormat>Widescreen</PresentationFormat>
  <Paragraphs>48</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The Stories They Tell: My Interactions with the Business and How Storytelling Creates Leaders</vt:lpstr>
      <vt:lpstr>PowerPoint Presentation</vt:lpstr>
      <vt:lpstr>Who are you?</vt:lpstr>
      <vt:lpstr>It was a pleasure to p-value.</vt:lpstr>
      <vt:lpstr>Power Analysis</vt:lpstr>
      <vt:lpstr>All good predictive models are alike; each bad predictive model is bad in its own way.</vt:lpstr>
      <vt:lpstr>Anscombe’s Quartet</vt:lpstr>
      <vt:lpstr>It is a truth universally acknowledged, that a business in possession of data, must be in want of a data scientist.</vt:lpstr>
      <vt:lpstr>Collaborative Analytics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Stories They Tell: My Interactions with the Business and How Storytelling Creates Leaders</dc:title>
  <dc:creator>Ben Barnard</dc:creator>
  <cp:lastModifiedBy>Ben Barnard</cp:lastModifiedBy>
  <cp:revision>30</cp:revision>
  <dcterms:created xsi:type="dcterms:W3CDTF">2021-06-24T02:42:30Z</dcterms:created>
  <dcterms:modified xsi:type="dcterms:W3CDTF">2021-08-11T03:00:42Z</dcterms:modified>
</cp:coreProperties>
</file>