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3239"/>
  </p:normalViewPr>
  <p:slideViewPr>
    <p:cSldViewPr snapToGrid="0" snapToObjects="1">
      <p:cViewPr varScale="1">
        <p:scale>
          <a:sx n="68" d="100"/>
          <a:sy n="68" d="100"/>
        </p:scale>
        <p:origin x="21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556C90-64C0-4135-AA72-BBC9A7AF6A7B}"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E4BE8D9B-F281-43E7-B206-FBFCA919A278}">
      <dgm:prSet/>
      <dgm:spPr/>
      <dgm:t>
        <a:bodyPr/>
        <a:lstStyle/>
        <a:p>
          <a:r>
            <a:rPr lang="en-US"/>
            <a:t>Citizen Data Scientist</a:t>
          </a:r>
        </a:p>
      </dgm:t>
    </dgm:pt>
    <dgm:pt modelId="{4C4B4977-1B9F-4347-B3C9-1C12D42B8C59}" type="parTrans" cxnId="{7CBCC78D-6FE7-48B1-8E93-66DADD996DA9}">
      <dgm:prSet/>
      <dgm:spPr/>
      <dgm:t>
        <a:bodyPr/>
        <a:lstStyle/>
        <a:p>
          <a:endParaRPr lang="en-US"/>
        </a:p>
      </dgm:t>
    </dgm:pt>
    <dgm:pt modelId="{31618B85-C35D-42CC-AA2D-0F633FF39C3F}" type="sibTrans" cxnId="{7CBCC78D-6FE7-48B1-8E93-66DADD996DA9}">
      <dgm:prSet/>
      <dgm:spPr/>
      <dgm:t>
        <a:bodyPr/>
        <a:lstStyle/>
        <a:p>
          <a:endParaRPr lang="en-US"/>
        </a:p>
      </dgm:t>
    </dgm:pt>
    <dgm:pt modelId="{DF10C64B-79C3-4534-ABD9-2F8D08BA4F72}">
      <dgm:prSet/>
      <dgm:spPr/>
      <dgm:t>
        <a:bodyPr/>
        <a:lstStyle/>
        <a:p>
          <a:r>
            <a:rPr lang="en-US"/>
            <a:t>Academic Professor</a:t>
          </a:r>
        </a:p>
      </dgm:t>
    </dgm:pt>
    <dgm:pt modelId="{C1E8F4E5-8441-4E13-A680-0EA1FE5D47E6}" type="parTrans" cxnId="{ABB2777F-BE66-4FAF-9831-C86EB89D5A2C}">
      <dgm:prSet/>
      <dgm:spPr/>
      <dgm:t>
        <a:bodyPr/>
        <a:lstStyle/>
        <a:p>
          <a:endParaRPr lang="en-US"/>
        </a:p>
      </dgm:t>
    </dgm:pt>
    <dgm:pt modelId="{A708AD05-CAE3-4FED-8014-5CFB78BF3C95}" type="sibTrans" cxnId="{ABB2777F-BE66-4FAF-9831-C86EB89D5A2C}">
      <dgm:prSet/>
      <dgm:spPr/>
      <dgm:t>
        <a:bodyPr/>
        <a:lstStyle/>
        <a:p>
          <a:endParaRPr lang="en-US"/>
        </a:p>
      </dgm:t>
    </dgm:pt>
    <dgm:pt modelId="{616B97E3-D1F9-4AE3-8826-86AEE8C86F67}">
      <dgm:prSet/>
      <dgm:spPr/>
      <dgm:t>
        <a:bodyPr/>
        <a:lstStyle/>
        <a:p>
          <a:r>
            <a:rPr lang="en-US"/>
            <a:t>20-year veteran</a:t>
          </a:r>
        </a:p>
      </dgm:t>
    </dgm:pt>
    <dgm:pt modelId="{9051F2BC-48C2-4F3C-AD24-6CB8051AD303}" type="parTrans" cxnId="{03345A2C-02A5-4D96-944B-13B45260EF4C}">
      <dgm:prSet/>
      <dgm:spPr/>
      <dgm:t>
        <a:bodyPr/>
        <a:lstStyle/>
        <a:p>
          <a:endParaRPr lang="en-US"/>
        </a:p>
      </dgm:t>
    </dgm:pt>
    <dgm:pt modelId="{94960613-6ABE-4ED7-B22A-D3754FCA268B}" type="sibTrans" cxnId="{03345A2C-02A5-4D96-944B-13B45260EF4C}">
      <dgm:prSet/>
      <dgm:spPr/>
      <dgm:t>
        <a:bodyPr/>
        <a:lstStyle/>
        <a:p>
          <a:endParaRPr lang="en-US"/>
        </a:p>
      </dgm:t>
    </dgm:pt>
    <dgm:pt modelId="{4EC95A2A-ACF0-4DF9-AA2A-D25B4F465FA0}">
      <dgm:prSet/>
      <dgm:spPr/>
      <dgm:t>
        <a:bodyPr/>
        <a:lstStyle/>
        <a:p>
          <a:r>
            <a:rPr lang="en-US"/>
            <a:t>CEO</a:t>
          </a:r>
        </a:p>
      </dgm:t>
    </dgm:pt>
    <dgm:pt modelId="{DB9155EC-16D2-4FBB-B8FC-1F8A2D4D39F9}" type="parTrans" cxnId="{4146E1BE-95C0-405D-AF40-BA212A77931D}">
      <dgm:prSet/>
      <dgm:spPr/>
      <dgm:t>
        <a:bodyPr/>
        <a:lstStyle/>
        <a:p>
          <a:endParaRPr lang="en-US"/>
        </a:p>
      </dgm:t>
    </dgm:pt>
    <dgm:pt modelId="{6FB05675-B645-4917-949A-6EE4F793A2FE}" type="sibTrans" cxnId="{4146E1BE-95C0-405D-AF40-BA212A77931D}">
      <dgm:prSet/>
      <dgm:spPr/>
      <dgm:t>
        <a:bodyPr/>
        <a:lstStyle/>
        <a:p>
          <a:endParaRPr lang="en-US"/>
        </a:p>
      </dgm:t>
    </dgm:pt>
    <dgm:pt modelId="{F0E25DD9-CB6C-4279-96A9-CE0605DE703F}">
      <dgm:prSet/>
      <dgm:spPr/>
      <dgm:t>
        <a:bodyPr/>
        <a:lstStyle/>
        <a:p>
          <a:r>
            <a:rPr lang="en-US"/>
            <a:t>Research Scientist</a:t>
          </a:r>
        </a:p>
      </dgm:t>
    </dgm:pt>
    <dgm:pt modelId="{EE46C436-9838-47AC-AAA8-5170B322E9E8}" type="parTrans" cxnId="{FF218488-2FB2-41BC-8A7F-E4AB9023A120}">
      <dgm:prSet/>
      <dgm:spPr/>
      <dgm:t>
        <a:bodyPr/>
        <a:lstStyle/>
        <a:p>
          <a:endParaRPr lang="en-US"/>
        </a:p>
      </dgm:t>
    </dgm:pt>
    <dgm:pt modelId="{56112527-3C76-4D83-A502-E70C4A5B7BD0}" type="sibTrans" cxnId="{FF218488-2FB2-41BC-8A7F-E4AB9023A120}">
      <dgm:prSet/>
      <dgm:spPr/>
      <dgm:t>
        <a:bodyPr/>
        <a:lstStyle/>
        <a:p>
          <a:endParaRPr lang="en-US"/>
        </a:p>
      </dgm:t>
    </dgm:pt>
    <dgm:pt modelId="{E40F7F91-1819-3943-90C7-E95934CDBC99}" type="pres">
      <dgm:prSet presAssocID="{18556C90-64C0-4135-AA72-BBC9A7AF6A7B}" presName="linear" presStyleCnt="0">
        <dgm:presLayoutVars>
          <dgm:dir/>
          <dgm:animLvl val="lvl"/>
          <dgm:resizeHandles val="exact"/>
        </dgm:presLayoutVars>
      </dgm:prSet>
      <dgm:spPr/>
    </dgm:pt>
    <dgm:pt modelId="{08B47312-84A9-E64D-8153-5E5499974D33}" type="pres">
      <dgm:prSet presAssocID="{E4BE8D9B-F281-43E7-B206-FBFCA919A278}" presName="parentLin" presStyleCnt="0"/>
      <dgm:spPr/>
    </dgm:pt>
    <dgm:pt modelId="{EF8764F4-7E4C-EC47-92DF-E05C6CFFF222}" type="pres">
      <dgm:prSet presAssocID="{E4BE8D9B-F281-43E7-B206-FBFCA919A278}" presName="parentLeftMargin" presStyleLbl="node1" presStyleIdx="0" presStyleCnt="5"/>
      <dgm:spPr/>
    </dgm:pt>
    <dgm:pt modelId="{6DAD8720-E67D-754B-ADBB-DBD03FBEE2F2}" type="pres">
      <dgm:prSet presAssocID="{E4BE8D9B-F281-43E7-B206-FBFCA919A278}" presName="parentText" presStyleLbl="node1" presStyleIdx="0" presStyleCnt="5">
        <dgm:presLayoutVars>
          <dgm:chMax val="0"/>
          <dgm:bulletEnabled val="1"/>
        </dgm:presLayoutVars>
      </dgm:prSet>
      <dgm:spPr/>
    </dgm:pt>
    <dgm:pt modelId="{3C3536D8-1BA8-E742-92E4-9B0625DDE36F}" type="pres">
      <dgm:prSet presAssocID="{E4BE8D9B-F281-43E7-B206-FBFCA919A278}" presName="negativeSpace" presStyleCnt="0"/>
      <dgm:spPr/>
    </dgm:pt>
    <dgm:pt modelId="{262C5A2F-0CD0-2B42-BEA8-CB4495127839}" type="pres">
      <dgm:prSet presAssocID="{E4BE8D9B-F281-43E7-B206-FBFCA919A278}" presName="childText" presStyleLbl="conFgAcc1" presStyleIdx="0" presStyleCnt="5">
        <dgm:presLayoutVars>
          <dgm:bulletEnabled val="1"/>
        </dgm:presLayoutVars>
      </dgm:prSet>
      <dgm:spPr/>
    </dgm:pt>
    <dgm:pt modelId="{95DD4CCE-FB62-EE4B-8888-8E93C60E92BA}" type="pres">
      <dgm:prSet presAssocID="{31618B85-C35D-42CC-AA2D-0F633FF39C3F}" presName="spaceBetweenRectangles" presStyleCnt="0"/>
      <dgm:spPr/>
    </dgm:pt>
    <dgm:pt modelId="{C268903B-0720-3447-93B8-84F8762B2082}" type="pres">
      <dgm:prSet presAssocID="{DF10C64B-79C3-4534-ABD9-2F8D08BA4F72}" presName="parentLin" presStyleCnt="0"/>
      <dgm:spPr/>
    </dgm:pt>
    <dgm:pt modelId="{AE52B65C-42FB-734C-A83D-D5EA1E862670}" type="pres">
      <dgm:prSet presAssocID="{DF10C64B-79C3-4534-ABD9-2F8D08BA4F72}" presName="parentLeftMargin" presStyleLbl="node1" presStyleIdx="0" presStyleCnt="5"/>
      <dgm:spPr/>
    </dgm:pt>
    <dgm:pt modelId="{A86D7F3B-7D5F-454C-B043-4B100FC76256}" type="pres">
      <dgm:prSet presAssocID="{DF10C64B-79C3-4534-ABD9-2F8D08BA4F72}" presName="parentText" presStyleLbl="node1" presStyleIdx="1" presStyleCnt="5">
        <dgm:presLayoutVars>
          <dgm:chMax val="0"/>
          <dgm:bulletEnabled val="1"/>
        </dgm:presLayoutVars>
      </dgm:prSet>
      <dgm:spPr/>
    </dgm:pt>
    <dgm:pt modelId="{99EB46E7-C4D8-1144-BE40-57C5F61E29ED}" type="pres">
      <dgm:prSet presAssocID="{DF10C64B-79C3-4534-ABD9-2F8D08BA4F72}" presName="negativeSpace" presStyleCnt="0"/>
      <dgm:spPr/>
    </dgm:pt>
    <dgm:pt modelId="{2F56DB4A-3591-8147-AFBD-53ADD5A9F99C}" type="pres">
      <dgm:prSet presAssocID="{DF10C64B-79C3-4534-ABD9-2F8D08BA4F72}" presName="childText" presStyleLbl="conFgAcc1" presStyleIdx="1" presStyleCnt="5">
        <dgm:presLayoutVars>
          <dgm:bulletEnabled val="1"/>
        </dgm:presLayoutVars>
      </dgm:prSet>
      <dgm:spPr/>
    </dgm:pt>
    <dgm:pt modelId="{4FD04A9F-C55A-6340-8573-CC65FEFA1C0D}" type="pres">
      <dgm:prSet presAssocID="{A708AD05-CAE3-4FED-8014-5CFB78BF3C95}" presName="spaceBetweenRectangles" presStyleCnt="0"/>
      <dgm:spPr/>
    </dgm:pt>
    <dgm:pt modelId="{101F0C4B-B8C5-1D43-A1BB-1512BE6BC557}" type="pres">
      <dgm:prSet presAssocID="{616B97E3-D1F9-4AE3-8826-86AEE8C86F67}" presName="parentLin" presStyleCnt="0"/>
      <dgm:spPr/>
    </dgm:pt>
    <dgm:pt modelId="{85620EB6-C9CF-DE46-9A27-194D20370908}" type="pres">
      <dgm:prSet presAssocID="{616B97E3-D1F9-4AE3-8826-86AEE8C86F67}" presName="parentLeftMargin" presStyleLbl="node1" presStyleIdx="1" presStyleCnt="5"/>
      <dgm:spPr/>
    </dgm:pt>
    <dgm:pt modelId="{40EFA3B4-4D5A-6D4E-BF38-3AE9954F47AC}" type="pres">
      <dgm:prSet presAssocID="{616B97E3-D1F9-4AE3-8826-86AEE8C86F67}" presName="parentText" presStyleLbl="node1" presStyleIdx="2" presStyleCnt="5">
        <dgm:presLayoutVars>
          <dgm:chMax val="0"/>
          <dgm:bulletEnabled val="1"/>
        </dgm:presLayoutVars>
      </dgm:prSet>
      <dgm:spPr/>
    </dgm:pt>
    <dgm:pt modelId="{B71B2FC8-4DEB-4840-B784-FB633695213D}" type="pres">
      <dgm:prSet presAssocID="{616B97E3-D1F9-4AE3-8826-86AEE8C86F67}" presName="negativeSpace" presStyleCnt="0"/>
      <dgm:spPr/>
    </dgm:pt>
    <dgm:pt modelId="{5239411D-F6EE-A346-A7C8-1690EAED716C}" type="pres">
      <dgm:prSet presAssocID="{616B97E3-D1F9-4AE3-8826-86AEE8C86F67}" presName="childText" presStyleLbl="conFgAcc1" presStyleIdx="2" presStyleCnt="5">
        <dgm:presLayoutVars>
          <dgm:bulletEnabled val="1"/>
        </dgm:presLayoutVars>
      </dgm:prSet>
      <dgm:spPr/>
    </dgm:pt>
    <dgm:pt modelId="{EE296B7D-83DA-2044-8744-092BE1129958}" type="pres">
      <dgm:prSet presAssocID="{94960613-6ABE-4ED7-B22A-D3754FCA268B}" presName="spaceBetweenRectangles" presStyleCnt="0"/>
      <dgm:spPr/>
    </dgm:pt>
    <dgm:pt modelId="{B37F373F-856C-5246-88F1-AB50BB006146}" type="pres">
      <dgm:prSet presAssocID="{4EC95A2A-ACF0-4DF9-AA2A-D25B4F465FA0}" presName="parentLin" presStyleCnt="0"/>
      <dgm:spPr/>
    </dgm:pt>
    <dgm:pt modelId="{6F71F39E-9420-374C-9FDE-F68A8F3331CA}" type="pres">
      <dgm:prSet presAssocID="{4EC95A2A-ACF0-4DF9-AA2A-D25B4F465FA0}" presName="parentLeftMargin" presStyleLbl="node1" presStyleIdx="2" presStyleCnt="5"/>
      <dgm:spPr/>
    </dgm:pt>
    <dgm:pt modelId="{827628DA-6980-A040-B8D7-1776897FFBE0}" type="pres">
      <dgm:prSet presAssocID="{4EC95A2A-ACF0-4DF9-AA2A-D25B4F465FA0}" presName="parentText" presStyleLbl="node1" presStyleIdx="3" presStyleCnt="5">
        <dgm:presLayoutVars>
          <dgm:chMax val="0"/>
          <dgm:bulletEnabled val="1"/>
        </dgm:presLayoutVars>
      </dgm:prSet>
      <dgm:spPr/>
    </dgm:pt>
    <dgm:pt modelId="{1F93028F-CB3F-E04B-A04F-6AA246A12419}" type="pres">
      <dgm:prSet presAssocID="{4EC95A2A-ACF0-4DF9-AA2A-D25B4F465FA0}" presName="negativeSpace" presStyleCnt="0"/>
      <dgm:spPr/>
    </dgm:pt>
    <dgm:pt modelId="{B77E4DEB-DC8D-B943-9641-EB441C4D7FEA}" type="pres">
      <dgm:prSet presAssocID="{4EC95A2A-ACF0-4DF9-AA2A-D25B4F465FA0}" presName="childText" presStyleLbl="conFgAcc1" presStyleIdx="3" presStyleCnt="5">
        <dgm:presLayoutVars>
          <dgm:bulletEnabled val="1"/>
        </dgm:presLayoutVars>
      </dgm:prSet>
      <dgm:spPr/>
    </dgm:pt>
    <dgm:pt modelId="{5BDBE8E3-D715-884C-BCB4-161A4E0AB784}" type="pres">
      <dgm:prSet presAssocID="{6FB05675-B645-4917-949A-6EE4F793A2FE}" presName="spaceBetweenRectangles" presStyleCnt="0"/>
      <dgm:spPr/>
    </dgm:pt>
    <dgm:pt modelId="{8E4D92A9-9D5E-DA4E-AE37-29699CF54D84}" type="pres">
      <dgm:prSet presAssocID="{F0E25DD9-CB6C-4279-96A9-CE0605DE703F}" presName="parentLin" presStyleCnt="0"/>
      <dgm:spPr/>
    </dgm:pt>
    <dgm:pt modelId="{17492BDB-B63F-134E-9B0F-91FD39176A76}" type="pres">
      <dgm:prSet presAssocID="{F0E25DD9-CB6C-4279-96A9-CE0605DE703F}" presName="parentLeftMargin" presStyleLbl="node1" presStyleIdx="3" presStyleCnt="5"/>
      <dgm:spPr/>
    </dgm:pt>
    <dgm:pt modelId="{64BD497E-102A-944F-8401-9CF98AF3A869}" type="pres">
      <dgm:prSet presAssocID="{F0E25DD9-CB6C-4279-96A9-CE0605DE703F}" presName="parentText" presStyleLbl="node1" presStyleIdx="4" presStyleCnt="5">
        <dgm:presLayoutVars>
          <dgm:chMax val="0"/>
          <dgm:bulletEnabled val="1"/>
        </dgm:presLayoutVars>
      </dgm:prSet>
      <dgm:spPr/>
    </dgm:pt>
    <dgm:pt modelId="{1796FA06-4F34-C440-B2C9-23C2A60488E7}" type="pres">
      <dgm:prSet presAssocID="{F0E25DD9-CB6C-4279-96A9-CE0605DE703F}" presName="negativeSpace" presStyleCnt="0"/>
      <dgm:spPr/>
    </dgm:pt>
    <dgm:pt modelId="{C52B1F77-4DA9-4047-9F28-AF906A47B06D}" type="pres">
      <dgm:prSet presAssocID="{F0E25DD9-CB6C-4279-96A9-CE0605DE703F}" presName="childText" presStyleLbl="conFgAcc1" presStyleIdx="4" presStyleCnt="5">
        <dgm:presLayoutVars>
          <dgm:bulletEnabled val="1"/>
        </dgm:presLayoutVars>
      </dgm:prSet>
      <dgm:spPr/>
    </dgm:pt>
  </dgm:ptLst>
  <dgm:cxnLst>
    <dgm:cxn modelId="{035F5E04-F082-144D-A289-374AB8D9940B}" type="presOf" srcId="{F0E25DD9-CB6C-4279-96A9-CE0605DE703F}" destId="{64BD497E-102A-944F-8401-9CF98AF3A869}" srcOrd="1" destOrd="0" presId="urn:microsoft.com/office/officeart/2005/8/layout/list1"/>
    <dgm:cxn modelId="{9CA4DA18-12DE-064A-80B7-9455EB6D03E3}" type="presOf" srcId="{616B97E3-D1F9-4AE3-8826-86AEE8C86F67}" destId="{40EFA3B4-4D5A-6D4E-BF38-3AE9954F47AC}" srcOrd="1" destOrd="0" presId="urn:microsoft.com/office/officeart/2005/8/layout/list1"/>
    <dgm:cxn modelId="{30FADF28-83F0-314A-BB7F-553D56FB7873}" type="presOf" srcId="{DF10C64B-79C3-4534-ABD9-2F8D08BA4F72}" destId="{AE52B65C-42FB-734C-A83D-D5EA1E862670}" srcOrd="0" destOrd="0" presId="urn:microsoft.com/office/officeart/2005/8/layout/list1"/>
    <dgm:cxn modelId="{C9527129-E912-C740-B369-6F2C8C48C4A7}" type="presOf" srcId="{E4BE8D9B-F281-43E7-B206-FBFCA919A278}" destId="{6DAD8720-E67D-754B-ADBB-DBD03FBEE2F2}" srcOrd="1" destOrd="0" presId="urn:microsoft.com/office/officeart/2005/8/layout/list1"/>
    <dgm:cxn modelId="{03345A2C-02A5-4D96-944B-13B45260EF4C}" srcId="{18556C90-64C0-4135-AA72-BBC9A7AF6A7B}" destId="{616B97E3-D1F9-4AE3-8826-86AEE8C86F67}" srcOrd="2" destOrd="0" parTransId="{9051F2BC-48C2-4F3C-AD24-6CB8051AD303}" sibTransId="{94960613-6ABE-4ED7-B22A-D3754FCA268B}"/>
    <dgm:cxn modelId="{5E16992C-A9B1-E448-B19C-962F771F70B4}" type="presOf" srcId="{616B97E3-D1F9-4AE3-8826-86AEE8C86F67}" destId="{85620EB6-C9CF-DE46-9A27-194D20370908}" srcOrd="0" destOrd="0" presId="urn:microsoft.com/office/officeart/2005/8/layout/list1"/>
    <dgm:cxn modelId="{6AADEA2F-65EC-2D49-93A1-2F8DD6CBE940}" type="presOf" srcId="{4EC95A2A-ACF0-4DF9-AA2A-D25B4F465FA0}" destId="{6F71F39E-9420-374C-9FDE-F68A8F3331CA}" srcOrd="0" destOrd="0" presId="urn:microsoft.com/office/officeart/2005/8/layout/list1"/>
    <dgm:cxn modelId="{0F6F9549-0081-894A-A74E-18D6359E7FF5}" type="presOf" srcId="{E4BE8D9B-F281-43E7-B206-FBFCA919A278}" destId="{EF8764F4-7E4C-EC47-92DF-E05C6CFFF222}" srcOrd="0" destOrd="0" presId="urn:microsoft.com/office/officeart/2005/8/layout/list1"/>
    <dgm:cxn modelId="{575CB454-1CF3-2E4A-9FE0-A9AC6A6684CB}" type="presOf" srcId="{F0E25DD9-CB6C-4279-96A9-CE0605DE703F}" destId="{17492BDB-B63F-134E-9B0F-91FD39176A76}" srcOrd="0" destOrd="0" presId="urn:microsoft.com/office/officeart/2005/8/layout/list1"/>
    <dgm:cxn modelId="{69628A58-CD70-BD4D-B5A6-CFCB49B743BA}" type="presOf" srcId="{4EC95A2A-ACF0-4DF9-AA2A-D25B4F465FA0}" destId="{827628DA-6980-A040-B8D7-1776897FFBE0}" srcOrd="1" destOrd="0" presId="urn:microsoft.com/office/officeart/2005/8/layout/list1"/>
    <dgm:cxn modelId="{ABB2777F-BE66-4FAF-9831-C86EB89D5A2C}" srcId="{18556C90-64C0-4135-AA72-BBC9A7AF6A7B}" destId="{DF10C64B-79C3-4534-ABD9-2F8D08BA4F72}" srcOrd="1" destOrd="0" parTransId="{C1E8F4E5-8441-4E13-A680-0EA1FE5D47E6}" sibTransId="{A708AD05-CAE3-4FED-8014-5CFB78BF3C95}"/>
    <dgm:cxn modelId="{13343A82-B1E9-974F-AF59-CFEA70E66F6E}" type="presOf" srcId="{DF10C64B-79C3-4534-ABD9-2F8D08BA4F72}" destId="{A86D7F3B-7D5F-454C-B043-4B100FC76256}" srcOrd="1" destOrd="0" presId="urn:microsoft.com/office/officeart/2005/8/layout/list1"/>
    <dgm:cxn modelId="{1718D882-01F0-9F4E-8BD2-1D4109CFB5D3}" type="presOf" srcId="{18556C90-64C0-4135-AA72-BBC9A7AF6A7B}" destId="{E40F7F91-1819-3943-90C7-E95934CDBC99}" srcOrd="0" destOrd="0" presId="urn:microsoft.com/office/officeart/2005/8/layout/list1"/>
    <dgm:cxn modelId="{FF218488-2FB2-41BC-8A7F-E4AB9023A120}" srcId="{18556C90-64C0-4135-AA72-BBC9A7AF6A7B}" destId="{F0E25DD9-CB6C-4279-96A9-CE0605DE703F}" srcOrd="4" destOrd="0" parTransId="{EE46C436-9838-47AC-AAA8-5170B322E9E8}" sibTransId="{56112527-3C76-4D83-A502-E70C4A5B7BD0}"/>
    <dgm:cxn modelId="{7CBCC78D-6FE7-48B1-8E93-66DADD996DA9}" srcId="{18556C90-64C0-4135-AA72-BBC9A7AF6A7B}" destId="{E4BE8D9B-F281-43E7-B206-FBFCA919A278}" srcOrd="0" destOrd="0" parTransId="{4C4B4977-1B9F-4347-B3C9-1C12D42B8C59}" sibTransId="{31618B85-C35D-42CC-AA2D-0F633FF39C3F}"/>
    <dgm:cxn modelId="{4146E1BE-95C0-405D-AF40-BA212A77931D}" srcId="{18556C90-64C0-4135-AA72-BBC9A7AF6A7B}" destId="{4EC95A2A-ACF0-4DF9-AA2A-D25B4F465FA0}" srcOrd="3" destOrd="0" parTransId="{DB9155EC-16D2-4FBB-B8FC-1F8A2D4D39F9}" sibTransId="{6FB05675-B645-4917-949A-6EE4F793A2FE}"/>
    <dgm:cxn modelId="{67A3A2F5-59EF-F141-8079-9AFB755D7747}" type="presParOf" srcId="{E40F7F91-1819-3943-90C7-E95934CDBC99}" destId="{08B47312-84A9-E64D-8153-5E5499974D33}" srcOrd="0" destOrd="0" presId="urn:microsoft.com/office/officeart/2005/8/layout/list1"/>
    <dgm:cxn modelId="{D2364A11-18E4-F641-8655-DEC7B7F12404}" type="presParOf" srcId="{08B47312-84A9-E64D-8153-5E5499974D33}" destId="{EF8764F4-7E4C-EC47-92DF-E05C6CFFF222}" srcOrd="0" destOrd="0" presId="urn:microsoft.com/office/officeart/2005/8/layout/list1"/>
    <dgm:cxn modelId="{8D555C71-1560-D745-9E9C-A43A292A1B5F}" type="presParOf" srcId="{08B47312-84A9-E64D-8153-5E5499974D33}" destId="{6DAD8720-E67D-754B-ADBB-DBD03FBEE2F2}" srcOrd="1" destOrd="0" presId="urn:microsoft.com/office/officeart/2005/8/layout/list1"/>
    <dgm:cxn modelId="{C84F325B-200D-194F-802C-986F10A51237}" type="presParOf" srcId="{E40F7F91-1819-3943-90C7-E95934CDBC99}" destId="{3C3536D8-1BA8-E742-92E4-9B0625DDE36F}" srcOrd="1" destOrd="0" presId="urn:microsoft.com/office/officeart/2005/8/layout/list1"/>
    <dgm:cxn modelId="{5E5208C9-057C-9340-978A-DD18D63A35A0}" type="presParOf" srcId="{E40F7F91-1819-3943-90C7-E95934CDBC99}" destId="{262C5A2F-0CD0-2B42-BEA8-CB4495127839}" srcOrd="2" destOrd="0" presId="urn:microsoft.com/office/officeart/2005/8/layout/list1"/>
    <dgm:cxn modelId="{5F3A9488-B314-7442-A065-D3B54D590920}" type="presParOf" srcId="{E40F7F91-1819-3943-90C7-E95934CDBC99}" destId="{95DD4CCE-FB62-EE4B-8888-8E93C60E92BA}" srcOrd="3" destOrd="0" presId="urn:microsoft.com/office/officeart/2005/8/layout/list1"/>
    <dgm:cxn modelId="{6A550557-C19B-8749-B28E-20EAABC4843D}" type="presParOf" srcId="{E40F7F91-1819-3943-90C7-E95934CDBC99}" destId="{C268903B-0720-3447-93B8-84F8762B2082}" srcOrd="4" destOrd="0" presId="urn:microsoft.com/office/officeart/2005/8/layout/list1"/>
    <dgm:cxn modelId="{4798AF4A-A084-A64F-99A2-E52517A62332}" type="presParOf" srcId="{C268903B-0720-3447-93B8-84F8762B2082}" destId="{AE52B65C-42FB-734C-A83D-D5EA1E862670}" srcOrd="0" destOrd="0" presId="urn:microsoft.com/office/officeart/2005/8/layout/list1"/>
    <dgm:cxn modelId="{C41F81B5-083C-7846-9D1E-439A3547F747}" type="presParOf" srcId="{C268903B-0720-3447-93B8-84F8762B2082}" destId="{A86D7F3B-7D5F-454C-B043-4B100FC76256}" srcOrd="1" destOrd="0" presId="urn:microsoft.com/office/officeart/2005/8/layout/list1"/>
    <dgm:cxn modelId="{95589514-C994-E243-8D9C-8E9A416D991E}" type="presParOf" srcId="{E40F7F91-1819-3943-90C7-E95934CDBC99}" destId="{99EB46E7-C4D8-1144-BE40-57C5F61E29ED}" srcOrd="5" destOrd="0" presId="urn:microsoft.com/office/officeart/2005/8/layout/list1"/>
    <dgm:cxn modelId="{97C846A7-C2AD-3C49-B1D4-F739054C0138}" type="presParOf" srcId="{E40F7F91-1819-3943-90C7-E95934CDBC99}" destId="{2F56DB4A-3591-8147-AFBD-53ADD5A9F99C}" srcOrd="6" destOrd="0" presId="urn:microsoft.com/office/officeart/2005/8/layout/list1"/>
    <dgm:cxn modelId="{A801D699-277C-D14D-AA17-BAC6843794CD}" type="presParOf" srcId="{E40F7F91-1819-3943-90C7-E95934CDBC99}" destId="{4FD04A9F-C55A-6340-8573-CC65FEFA1C0D}" srcOrd="7" destOrd="0" presId="urn:microsoft.com/office/officeart/2005/8/layout/list1"/>
    <dgm:cxn modelId="{20813D26-30FB-BC42-BD6C-118F729E3DC7}" type="presParOf" srcId="{E40F7F91-1819-3943-90C7-E95934CDBC99}" destId="{101F0C4B-B8C5-1D43-A1BB-1512BE6BC557}" srcOrd="8" destOrd="0" presId="urn:microsoft.com/office/officeart/2005/8/layout/list1"/>
    <dgm:cxn modelId="{4EFDCCEA-DB4E-5C44-89B6-3075BD3E5FA9}" type="presParOf" srcId="{101F0C4B-B8C5-1D43-A1BB-1512BE6BC557}" destId="{85620EB6-C9CF-DE46-9A27-194D20370908}" srcOrd="0" destOrd="0" presId="urn:microsoft.com/office/officeart/2005/8/layout/list1"/>
    <dgm:cxn modelId="{D05AAAD0-D4B2-B04A-81DD-B3BF07D2BEF7}" type="presParOf" srcId="{101F0C4B-B8C5-1D43-A1BB-1512BE6BC557}" destId="{40EFA3B4-4D5A-6D4E-BF38-3AE9954F47AC}" srcOrd="1" destOrd="0" presId="urn:microsoft.com/office/officeart/2005/8/layout/list1"/>
    <dgm:cxn modelId="{83A8AE93-029F-2446-924A-BE36548F3919}" type="presParOf" srcId="{E40F7F91-1819-3943-90C7-E95934CDBC99}" destId="{B71B2FC8-4DEB-4840-B784-FB633695213D}" srcOrd="9" destOrd="0" presId="urn:microsoft.com/office/officeart/2005/8/layout/list1"/>
    <dgm:cxn modelId="{A5DC841E-CD1F-0744-8AAE-8D4298223C91}" type="presParOf" srcId="{E40F7F91-1819-3943-90C7-E95934CDBC99}" destId="{5239411D-F6EE-A346-A7C8-1690EAED716C}" srcOrd="10" destOrd="0" presId="urn:microsoft.com/office/officeart/2005/8/layout/list1"/>
    <dgm:cxn modelId="{3332AE01-B780-B244-BEAC-42990350CF9D}" type="presParOf" srcId="{E40F7F91-1819-3943-90C7-E95934CDBC99}" destId="{EE296B7D-83DA-2044-8744-092BE1129958}" srcOrd="11" destOrd="0" presId="urn:microsoft.com/office/officeart/2005/8/layout/list1"/>
    <dgm:cxn modelId="{F922BB22-285B-5F4A-9ADD-3161E4D5964D}" type="presParOf" srcId="{E40F7F91-1819-3943-90C7-E95934CDBC99}" destId="{B37F373F-856C-5246-88F1-AB50BB006146}" srcOrd="12" destOrd="0" presId="urn:microsoft.com/office/officeart/2005/8/layout/list1"/>
    <dgm:cxn modelId="{54C56DF8-A1EC-F346-8DD7-668E500942CE}" type="presParOf" srcId="{B37F373F-856C-5246-88F1-AB50BB006146}" destId="{6F71F39E-9420-374C-9FDE-F68A8F3331CA}" srcOrd="0" destOrd="0" presId="urn:microsoft.com/office/officeart/2005/8/layout/list1"/>
    <dgm:cxn modelId="{136782B3-F558-EA49-AFC7-6BA077BBC5D7}" type="presParOf" srcId="{B37F373F-856C-5246-88F1-AB50BB006146}" destId="{827628DA-6980-A040-B8D7-1776897FFBE0}" srcOrd="1" destOrd="0" presId="urn:microsoft.com/office/officeart/2005/8/layout/list1"/>
    <dgm:cxn modelId="{2D9FB10D-B718-204B-AB5B-D075FCB9702C}" type="presParOf" srcId="{E40F7F91-1819-3943-90C7-E95934CDBC99}" destId="{1F93028F-CB3F-E04B-A04F-6AA246A12419}" srcOrd="13" destOrd="0" presId="urn:microsoft.com/office/officeart/2005/8/layout/list1"/>
    <dgm:cxn modelId="{B16301D0-3212-6845-9AA0-50D944D05ADF}" type="presParOf" srcId="{E40F7F91-1819-3943-90C7-E95934CDBC99}" destId="{B77E4DEB-DC8D-B943-9641-EB441C4D7FEA}" srcOrd="14" destOrd="0" presId="urn:microsoft.com/office/officeart/2005/8/layout/list1"/>
    <dgm:cxn modelId="{37EC860D-9373-1F42-9CFA-5AA03879546B}" type="presParOf" srcId="{E40F7F91-1819-3943-90C7-E95934CDBC99}" destId="{5BDBE8E3-D715-884C-BCB4-161A4E0AB784}" srcOrd="15" destOrd="0" presId="urn:microsoft.com/office/officeart/2005/8/layout/list1"/>
    <dgm:cxn modelId="{62FEC296-15A8-9042-9C1C-2CA5D9E04B37}" type="presParOf" srcId="{E40F7F91-1819-3943-90C7-E95934CDBC99}" destId="{8E4D92A9-9D5E-DA4E-AE37-29699CF54D84}" srcOrd="16" destOrd="0" presId="urn:microsoft.com/office/officeart/2005/8/layout/list1"/>
    <dgm:cxn modelId="{2F7F6DB9-0881-5047-B07C-E5CDB12CB67A}" type="presParOf" srcId="{8E4D92A9-9D5E-DA4E-AE37-29699CF54D84}" destId="{17492BDB-B63F-134E-9B0F-91FD39176A76}" srcOrd="0" destOrd="0" presId="urn:microsoft.com/office/officeart/2005/8/layout/list1"/>
    <dgm:cxn modelId="{BC304CBB-B7E2-5747-8B44-151F0F091196}" type="presParOf" srcId="{8E4D92A9-9D5E-DA4E-AE37-29699CF54D84}" destId="{64BD497E-102A-944F-8401-9CF98AF3A869}" srcOrd="1" destOrd="0" presId="urn:microsoft.com/office/officeart/2005/8/layout/list1"/>
    <dgm:cxn modelId="{292135A5-8FE7-704C-9B8B-9EBEEA2B2352}" type="presParOf" srcId="{E40F7F91-1819-3943-90C7-E95934CDBC99}" destId="{1796FA06-4F34-C440-B2C9-23C2A60488E7}" srcOrd="17" destOrd="0" presId="urn:microsoft.com/office/officeart/2005/8/layout/list1"/>
    <dgm:cxn modelId="{52450635-3399-5F4A-83CD-51D2D023E0C2}" type="presParOf" srcId="{E40F7F91-1819-3943-90C7-E95934CDBC99}" destId="{C52B1F77-4DA9-4047-9F28-AF906A47B06D}"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C5A2F-0CD0-2B42-BEA8-CB4495127839}">
      <dsp:nvSpPr>
        <dsp:cNvPr id="0" name=""/>
        <dsp:cNvSpPr/>
      </dsp:nvSpPr>
      <dsp:spPr>
        <a:xfrm>
          <a:off x="0" y="440609"/>
          <a:ext cx="5811128"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AD8720-E67D-754B-ADBB-DBD03FBEE2F2}">
      <dsp:nvSpPr>
        <dsp:cNvPr id="0" name=""/>
        <dsp:cNvSpPr/>
      </dsp:nvSpPr>
      <dsp:spPr>
        <a:xfrm>
          <a:off x="290556" y="71609"/>
          <a:ext cx="4067789"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Citizen Data Scientist</a:t>
          </a:r>
        </a:p>
      </dsp:txBody>
      <dsp:txXfrm>
        <a:off x="326582" y="107635"/>
        <a:ext cx="3995737" cy="665948"/>
      </dsp:txXfrm>
    </dsp:sp>
    <dsp:sp modelId="{2F56DB4A-3591-8147-AFBD-53ADD5A9F99C}">
      <dsp:nvSpPr>
        <dsp:cNvPr id="0" name=""/>
        <dsp:cNvSpPr/>
      </dsp:nvSpPr>
      <dsp:spPr>
        <a:xfrm>
          <a:off x="0" y="1574609"/>
          <a:ext cx="5811128" cy="63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6D7F3B-7D5F-454C-B043-4B100FC76256}">
      <dsp:nvSpPr>
        <dsp:cNvPr id="0" name=""/>
        <dsp:cNvSpPr/>
      </dsp:nvSpPr>
      <dsp:spPr>
        <a:xfrm>
          <a:off x="290556" y="1205609"/>
          <a:ext cx="4067789" cy="7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Academic Professor</a:t>
          </a:r>
        </a:p>
      </dsp:txBody>
      <dsp:txXfrm>
        <a:off x="326582" y="1241635"/>
        <a:ext cx="3995737" cy="665948"/>
      </dsp:txXfrm>
    </dsp:sp>
    <dsp:sp modelId="{5239411D-F6EE-A346-A7C8-1690EAED716C}">
      <dsp:nvSpPr>
        <dsp:cNvPr id="0" name=""/>
        <dsp:cNvSpPr/>
      </dsp:nvSpPr>
      <dsp:spPr>
        <a:xfrm>
          <a:off x="0" y="2708609"/>
          <a:ext cx="5811128" cy="630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EFA3B4-4D5A-6D4E-BF38-3AE9954F47AC}">
      <dsp:nvSpPr>
        <dsp:cNvPr id="0" name=""/>
        <dsp:cNvSpPr/>
      </dsp:nvSpPr>
      <dsp:spPr>
        <a:xfrm>
          <a:off x="290556" y="2339609"/>
          <a:ext cx="4067789" cy="73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20-year veteran</a:t>
          </a:r>
        </a:p>
      </dsp:txBody>
      <dsp:txXfrm>
        <a:off x="326582" y="2375635"/>
        <a:ext cx="3995737" cy="665948"/>
      </dsp:txXfrm>
    </dsp:sp>
    <dsp:sp modelId="{B77E4DEB-DC8D-B943-9641-EB441C4D7FEA}">
      <dsp:nvSpPr>
        <dsp:cNvPr id="0" name=""/>
        <dsp:cNvSpPr/>
      </dsp:nvSpPr>
      <dsp:spPr>
        <a:xfrm>
          <a:off x="0" y="3842609"/>
          <a:ext cx="5811128"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7628DA-6980-A040-B8D7-1776897FFBE0}">
      <dsp:nvSpPr>
        <dsp:cNvPr id="0" name=""/>
        <dsp:cNvSpPr/>
      </dsp:nvSpPr>
      <dsp:spPr>
        <a:xfrm>
          <a:off x="290556" y="3473609"/>
          <a:ext cx="4067789"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CEO</a:t>
          </a:r>
        </a:p>
      </dsp:txBody>
      <dsp:txXfrm>
        <a:off x="326582" y="3509635"/>
        <a:ext cx="3995737" cy="665948"/>
      </dsp:txXfrm>
    </dsp:sp>
    <dsp:sp modelId="{C52B1F77-4DA9-4047-9F28-AF906A47B06D}">
      <dsp:nvSpPr>
        <dsp:cNvPr id="0" name=""/>
        <dsp:cNvSpPr/>
      </dsp:nvSpPr>
      <dsp:spPr>
        <a:xfrm>
          <a:off x="0" y="4976609"/>
          <a:ext cx="5811128" cy="63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BD497E-102A-944F-8401-9CF98AF3A869}">
      <dsp:nvSpPr>
        <dsp:cNvPr id="0" name=""/>
        <dsp:cNvSpPr/>
      </dsp:nvSpPr>
      <dsp:spPr>
        <a:xfrm>
          <a:off x="290556" y="4607609"/>
          <a:ext cx="4067789" cy="738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Research Scientist</a:t>
          </a:r>
        </a:p>
      </dsp:txBody>
      <dsp:txXfrm>
        <a:off x="326582" y="4643635"/>
        <a:ext cx="3995737"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5302E-2955-4848-B025-638B713BD72A}" type="datetimeFigureOut">
              <a:rPr lang="en-US" smtClean="0"/>
              <a:t>8/10/2021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C53EF-3B96-014C-86F8-3F7CC519F1B0}" type="slidenum">
              <a:rPr lang="en-US" smtClean="0"/>
              <a:t>‹#›</a:t>
            </a:fld>
            <a:endParaRPr lang="en-US"/>
          </a:p>
        </p:txBody>
      </p:sp>
    </p:spTree>
    <p:extLst>
      <p:ext uri="{BB962C8B-B14F-4D97-AF65-F5344CB8AC3E}">
        <p14:creationId xmlns:p14="http://schemas.microsoft.com/office/powerpoint/2010/main" val="2690617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Ben Barnard, a data scientist at Well Fargo. I live in Fort Worth, Texas. My interests include communicating to leaders and consulting across the business. This leads us to this presentation. ”The Stories They Tell: My Interactions with the Business and How Storytelling Creates Leaders.” </a:t>
            </a:r>
          </a:p>
        </p:txBody>
      </p:sp>
      <p:sp>
        <p:nvSpPr>
          <p:cNvPr id="4" name="Slide Number Placeholder 3"/>
          <p:cNvSpPr>
            <a:spLocks noGrp="1"/>
          </p:cNvSpPr>
          <p:nvPr>
            <p:ph type="sldNum" sz="quarter" idx="5"/>
          </p:nvPr>
        </p:nvSpPr>
        <p:spPr/>
        <p:txBody>
          <a:bodyPr/>
          <a:lstStyle/>
          <a:p>
            <a:fld id="{139C53EF-3B96-014C-86F8-3F7CC519F1B0}" type="slidenum">
              <a:rPr lang="en-US" smtClean="0"/>
              <a:t>1</a:t>
            </a:fld>
            <a:endParaRPr lang="en-US"/>
          </a:p>
        </p:txBody>
      </p:sp>
    </p:spTree>
    <p:extLst>
      <p:ext uri="{BB962C8B-B14F-4D97-AF65-F5344CB8AC3E}">
        <p14:creationId xmlns:p14="http://schemas.microsoft.com/office/powerpoint/2010/main" val="1114225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Heaven, we were all going direct the other way—in short, the period was so far like the present period, that some of its noisiest authorities insisted on its being received, for good or for evil, in the superlative degree of comparison only.” Are we in contrasting times of extremes? What can make the difference between the best of times and the worst of times? First and foremost, how we communicate or the stories we tell define how our analytics are used, whether we create champions, or if we just become a story they tell. In this presentation I will tell some of my own stories.</a:t>
            </a:r>
          </a:p>
        </p:txBody>
      </p:sp>
      <p:sp>
        <p:nvSpPr>
          <p:cNvPr id="4" name="Slide Number Placeholder 3"/>
          <p:cNvSpPr>
            <a:spLocks noGrp="1"/>
          </p:cNvSpPr>
          <p:nvPr>
            <p:ph type="sldNum" sz="quarter" idx="5"/>
          </p:nvPr>
        </p:nvSpPr>
        <p:spPr/>
        <p:txBody>
          <a:bodyPr/>
          <a:lstStyle/>
          <a:p>
            <a:fld id="{139C53EF-3B96-014C-86F8-3F7CC519F1B0}" type="slidenum">
              <a:rPr lang="en-US" smtClean="0"/>
              <a:t>2</a:t>
            </a:fld>
            <a:endParaRPr lang="en-US"/>
          </a:p>
        </p:txBody>
      </p:sp>
    </p:spTree>
    <p:extLst>
      <p:ext uri="{BB962C8B-B14F-4D97-AF65-F5344CB8AC3E}">
        <p14:creationId xmlns:p14="http://schemas.microsoft.com/office/powerpoint/2010/main" val="1267364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it matters who you are or what you background is as professionals we must quantify uncertainty and do it in a way that encourages champions. I like to use visualizations and even comics to tell stories to get buy in and partners in data science.</a:t>
            </a:r>
          </a:p>
        </p:txBody>
      </p:sp>
      <p:sp>
        <p:nvSpPr>
          <p:cNvPr id="4" name="Slide Number Placeholder 3"/>
          <p:cNvSpPr>
            <a:spLocks noGrp="1"/>
          </p:cNvSpPr>
          <p:nvPr>
            <p:ph type="sldNum" sz="quarter" idx="5"/>
          </p:nvPr>
        </p:nvSpPr>
        <p:spPr/>
        <p:txBody>
          <a:bodyPr/>
          <a:lstStyle/>
          <a:p>
            <a:fld id="{139C53EF-3B96-014C-86F8-3F7CC519F1B0}" type="slidenum">
              <a:rPr lang="en-US" smtClean="0"/>
              <a:t>3</a:t>
            </a:fld>
            <a:endParaRPr lang="en-US"/>
          </a:p>
        </p:txBody>
      </p:sp>
    </p:spTree>
    <p:extLst>
      <p:ext uri="{BB962C8B-B14F-4D97-AF65-F5344CB8AC3E}">
        <p14:creationId xmlns:p14="http://schemas.microsoft.com/office/powerpoint/2010/main" val="85867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a pleasure to p-value. We have all been there, and at one time I was probably the worst offender. Its easy to p-value when everything is significance and significance can be whatever you want. I was consulting for the university I was working for and regularly I had research come to me asking about the significance of their tests and what it meant. The first thing I would ask them is “You tell me what it means. You defined what is meaningful in the test.” Let's just say I got a funny look after that and walked out of my office. I didn’t see him again until he found out I was doing power analyses with one of his colleagues. </a:t>
            </a:r>
          </a:p>
        </p:txBody>
      </p:sp>
      <p:sp>
        <p:nvSpPr>
          <p:cNvPr id="4" name="Slide Number Placeholder 3"/>
          <p:cNvSpPr>
            <a:spLocks noGrp="1"/>
          </p:cNvSpPr>
          <p:nvPr>
            <p:ph type="sldNum" sz="quarter" idx="5"/>
          </p:nvPr>
        </p:nvSpPr>
        <p:spPr/>
        <p:txBody>
          <a:bodyPr/>
          <a:lstStyle/>
          <a:p>
            <a:fld id="{139C53EF-3B96-014C-86F8-3F7CC519F1B0}" type="slidenum">
              <a:rPr lang="en-US" smtClean="0"/>
              <a:t>4</a:t>
            </a:fld>
            <a:endParaRPr lang="en-US"/>
          </a:p>
        </p:txBody>
      </p:sp>
    </p:spTree>
    <p:extLst>
      <p:ext uri="{BB962C8B-B14F-4D97-AF65-F5344CB8AC3E}">
        <p14:creationId xmlns:p14="http://schemas.microsoft.com/office/powerpoint/2010/main" val="384069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glad my salary wasn’t directly tied to my consulting work. This researcher came back asking why I was providing his colleague all these meaningful analyses. My response was that in hypothesis testing we create a world that has meaning. If we can not tie the world of the null back to our reality the meaningful world, we created has no meaning in our own. I got another perplexed look. I elaborated that we create a nonexistent world of the null hypothesis by using assumptions, and then we design the way in which it has meaning. If your test isn’t designed with practical significance, it will never be significant. A p-value is just a number its just math and doesn’t have meaning until we make it meaningful. Alpha doesn’t always have to be 0.05 and sometimes the sample size is determined for us. The hypothesis test should measure our decision not the framework we think we are forced into. In the end the researcher started looking at his problems a different way and overloaded me with power analyses.</a:t>
            </a:r>
          </a:p>
        </p:txBody>
      </p:sp>
      <p:sp>
        <p:nvSpPr>
          <p:cNvPr id="4" name="Slide Number Placeholder 3"/>
          <p:cNvSpPr>
            <a:spLocks noGrp="1"/>
          </p:cNvSpPr>
          <p:nvPr>
            <p:ph type="sldNum" sz="quarter" idx="5"/>
          </p:nvPr>
        </p:nvSpPr>
        <p:spPr/>
        <p:txBody>
          <a:bodyPr/>
          <a:lstStyle/>
          <a:p>
            <a:fld id="{139C53EF-3B96-014C-86F8-3F7CC519F1B0}" type="slidenum">
              <a:rPr lang="en-US" smtClean="0"/>
              <a:t>5</a:t>
            </a:fld>
            <a:endParaRPr lang="en-US"/>
          </a:p>
        </p:txBody>
      </p:sp>
    </p:spTree>
    <p:extLst>
      <p:ext uri="{BB962C8B-B14F-4D97-AF65-F5344CB8AC3E}">
        <p14:creationId xmlns:p14="http://schemas.microsoft.com/office/powerpoint/2010/main" val="388185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predictive models are alike; each bad predictive model is bad in its own way. I find there are a lot of non-analytics leaders think all models are good and they can be used. Why do we need to check assumptions? Why do we need to plot the data? I had a leader come to my office wanting me to figure out why their linear model on excel was not working very well. They hadn’t run any diagnostics on their data or plotted it. I pulled out </a:t>
            </a:r>
            <a:r>
              <a:rPr lang="en-US" dirty="0" err="1"/>
              <a:t>Anscombs’s</a:t>
            </a:r>
            <a:r>
              <a:rPr lang="en-US" dirty="0"/>
              <a:t> Quartet.</a:t>
            </a:r>
          </a:p>
        </p:txBody>
      </p:sp>
      <p:sp>
        <p:nvSpPr>
          <p:cNvPr id="4" name="Slide Number Placeholder 3"/>
          <p:cNvSpPr>
            <a:spLocks noGrp="1"/>
          </p:cNvSpPr>
          <p:nvPr>
            <p:ph type="sldNum" sz="quarter" idx="5"/>
          </p:nvPr>
        </p:nvSpPr>
        <p:spPr/>
        <p:txBody>
          <a:bodyPr/>
          <a:lstStyle/>
          <a:p>
            <a:fld id="{139C53EF-3B96-014C-86F8-3F7CC519F1B0}" type="slidenum">
              <a:rPr lang="en-US" smtClean="0"/>
              <a:t>6</a:t>
            </a:fld>
            <a:endParaRPr lang="en-US"/>
          </a:p>
        </p:txBody>
      </p:sp>
    </p:spTree>
    <p:extLst>
      <p:ext uri="{BB962C8B-B14F-4D97-AF65-F5344CB8AC3E}">
        <p14:creationId xmlns:p14="http://schemas.microsoft.com/office/powerpoint/2010/main" val="849490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 we have four data sets and when we apply linear regression, we get the same mean, variance, correlation, regression line, and coefficient of determination. Only one of the cases is the line truly appropriate. I sold the leader on looking at the data and running diagnostics. I ended up getting a week of sleepless nights doing an analysis for that leader. There are a few more datasets like this that also create interesting results</a:t>
            </a:r>
            <a:r>
              <a:rPr lang="en-US"/>
              <a:t>. </a:t>
            </a:r>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7</a:t>
            </a:fld>
            <a:endParaRPr lang="en-US"/>
          </a:p>
        </p:txBody>
      </p:sp>
    </p:spTree>
    <p:extLst>
      <p:ext uri="{BB962C8B-B14F-4D97-AF65-F5344CB8AC3E}">
        <p14:creationId xmlns:p14="http://schemas.microsoft.com/office/powerpoint/2010/main" val="2244179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8</a:t>
            </a:fld>
            <a:endParaRPr lang="en-US"/>
          </a:p>
        </p:txBody>
      </p:sp>
    </p:spTree>
    <p:extLst>
      <p:ext uri="{BB962C8B-B14F-4D97-AF65-F5344CB8AC3E}">
        <p14:creationId xmlns:p14="http://schemas.microsoft.com/office/powerpoint/2010/main" val="253935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CE4B-9F78-7948-9BC3-DF760E4C91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ED7ED6-E0CC-9D4F-BB85-2563631B96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83CB12-36B7-8644-8979-16D01356517E}"/>
              </a:ext>
            </a:extLst>
          </p:cNvPr>
          <p:cNvSpPr>
            <a:spLocks noGrp="1"/>
          </p:cNvSpPr>
          <p:nvPr>
            <p:ph type="dt" sz="half" idx="10"/>
          </p:nvPr>
        </p:nvSpPr>
        <p:spPr/>
        <p:txBody>
          <a:bodyPr/>
          <a:lstStyle/>
          <a:p>
            <a:fld id="{FB8F4844-82E0-B642-B5BB-8DCA68BF2A54}" type="datetimeFigureOut">
              <a:rPr lang="en-US" smtClean="0"/>
              <a:t>8/10/2021</a:t>
            </a:fld>
            <a:endParaRPr lang="en-US"/>
          </a:p>
        </p:txBody>
      </p:sp>
      <p:sp>
        <p:nvSpPr>
          <p:cNvPr id="5" name="Footer Placeholder 4">
            <a:extLst>
              <a:ext uri="{FF2B5EF4-FFF2-40B4-BE49-F238E27FC236}">
                <a16:creationId xmlns:a16="http://schemas.microsoft.com/office/drawing/2014/main" id="{8867BE3D-FE49-F54D-BC8E-D1A1C9141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164C9-E200-A241-B6D3-B64EDD1B809F}"/>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51389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7B38-92E3-0747-A7DF-2DF2A779DD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E7EE2C-1825-9D4C-A036-E1ED9A6B1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C7A9D-2A94-A649-9D3D-A8B821C1FE21}"/>
              </a:ext>
            </a:extLst>
          </p:cNvPr>
          <p:cNvSpPr>
            <a:spLocks noGrp="1"/>
          </p:cNvSpPr>
          <p:nvPr>
            <p:ph type="dt" sz="half" idx="10"/>
          </p:nvPr>
        </p:nvSpPr>
        <p:spPr/>
        <p:txBody>
          <a:bodyPr/>
          <a:lstStyle/>
          <a:p>
            <a:fld id="{FB8F4844-82E0-B642-B5BB-8DCA68BF2A54}" type="datetimeFigureOut">
              <a:rPr lang="en-US" smtClean="0"/>
              <a:t>8/10/2021</a:t>
            </a:fld>
            <a:endParaRPr lang="en-US"/>
          </a:p>
        </p:txBody>
      </p:sp>
      <p:sp>
        <p:nvSpPr>
          <p:cNvPr id="5" name="Footer Placeholder 4">
            <a:extLst>
              <a:ext uri="{FF2B5EF4-FFF2-40B4-BE49-F238E27FC236}">
                <a16:creationId xmlns:a16="http://schemas.microsoft.com/office/drawing/2014/main" id="{01E9C5B8-8F2D-9C4B-A833-E63B345E3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18BF8-5D04-EB49-A888-14421C07654B}"/>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210820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860EFB-4BBB-C04B-A60D-51D679710D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8567A-2CEA-FA43-B951-50CFFD210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1F1430-235B-E246-B7D2-1A4B2263B6A3}"/>
              </a:ext>
            </a:extLst>
          </p:cNvPr>
          <p:cNvSpPr>
            <a:spLocks noGrp="1"/>
          </p:cNvSpPr>
          <p:nvPr>
            <p:ph type="dt" sz="half" idx="10"/>
          </p:nvPr>
        </p:nvSpPr>
        <p:spPr/>
        <p:txBody>
          <a:bodyPr/>
          <a:lstStyle/>
          <a:p>
            <a:fld id="{FB8F4844-82E0-B642-B5BB-8DCA68BF2A54}" type="datetimeFigureOut">
              <a:rPr lang="en-US" smtClean="0"/>
              <a:t>8/10/2021</a:t>
            </a:fld>
            <a:endParaRPr lang="en-US"/>
          </a:p>
        </p:txBody>
      </p:sp>
      <p:sp>
        <p:nvSpPr>
          <p:cNvPr id="5" name="Footer Placeholder 4">
            <a:extLst>
              <a:ext uri="{FF2B5EF4-FFF2-40B4-BE49-F238E27FC236}">
                <a16:creationId xmlns:a16="http://schemas.microsoft.com/office/drawing/2014/main" id="{0AC4B7A8-5B79-BF41-9CB5-D0B36891B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20A29-CDC1-5C47-A557-D0E51C429C2A}"/>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82939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8257-F9E6-3448-9961-B98477E2A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A6FB88-E078-1E47-B2EE-D272506D1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44E0C-641E-524E-B32C-1C6D8148C135}"/>
              </a:ext>
            </a:extLst>
          </p:cNvPr>
          <p:cNvSpPr>
            <a:spLocks noGrp="1"/>
          </p:cNvSpPr>
          <p:nvPr>
            <p:ph type="dt" sz="half" idx="10"/>
          </p:nvPr>
        </p:nvSpPr>
        <p:spPr/>
        <p:txBody>
          <a:bodyPr/>
          <a:lstStyle/>
          <a:p>
            <a:fld id="{FB8F4844-82E0-B642-B5BB-8DCA68BF2A54}" type="datetimeFigureOut">
              <a:rPr lang="en-US" smtClean="0"/>
              <a:t>8/10/2021</a:t>
            </a:fld>
            <a:endParaRPr lang="en-US"/>
          </a:p>
        </p:txBody>
      </p:sp>
      <p:sp>
        <p:nvSpPr>
          <p:cNvPr id="5" name="Footer Placeholder 4">
            <a:extLst>
              <a:ext uri="{FF2B5EF4-FFF2-40B4-BE49-F238E27FC236}">
                <a16:creationId xmlns:a16="http://schemas.microsoft.com/office/drawing/2014/main" id="{A0B6B2D4-9984-8B4A-9CDA-3E74BB982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57640-49D8-514E-B485-6458ABA42447}"/>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65188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D8FF-37D1-F74D-929B-1A10670E26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2704E1-5D2B-6B46-842F-01A619F33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DA570-956A-8546-A6E8-6C7827B43EEA}"/>
              </a:ext>
            </a:extLst>
          </p:cNvPr>
          <p:cNvSpPr>
            <a:spLocks noGrp="1"/>
          </p:cNvSpPr>
          <p:nvPr>
            <p:ph type="dt" sz="half" idx="10"/>
          </p:nvPr>
        </p:nvSpPr>
        <p:spPr/>
        <p:txBody>
          <a:bodyPr/>
          <a:lstStyle/>
          <a:p>
            <a:fld id="{FB8F4844-82E0-B642-B5BB-8DCA68BF2A54}" type="datetimeFigureOut">
              <a:rPr lang="en-US" smtClean="0"/>
              <a:t>8/10/2021</a:t>
            </a:fld>
            <a:endParaRPr lang="en-US"/>
          </a:p>
        </p:txBody>
      </p:sp>
      <p:sp>
        <p:nvSpPr>
          <p:cNvPr id="5" name="Footer Placeholder 4">
            <a:extLst>
              <a:ext uri="{FF2B5EF4-FFF2-40B4-BE49-F238E27FC236}">
                <a16:creationId xmlns:a16="http://schemas.microsoft.com/office/drawing/2014/main" id="{B17AED28-809C-D243-A3FB-D542480D6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D4240-527F-CC48-ABBC-9E9644D3E9F2}"/>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74724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E963-83ED-1242-9F86-F297FDD9B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73B6C9-376F-C14D-B264-5FAD93F940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75B299-AB39-DF43-82A0-D35076B9A2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020216-9102-C44B-8ADF-2F402CD76CD2}"/>
              </a:ext>
            </a:extLst>
          </p:cNvPr>
          <p:cNvSpPr>
            <a:spLocks noGrp="1"/>
          </p:cNvSpPr>
          <p:nvPr>
            <p:ph type="dt" sz="half" idx="10"/>
          </p:nvPr>
        </p:nvSpPr>
        <p:spPr/>
        <p:txBody>
          <a:bodyPr/>
          <a:lstStyle/>
          <a:p>
            <a:fld id="{FB8F4844-82E0-B642-B5BB-8DCA68BF2A54}" type="datetimeFigureOut">
              <a:rPr lang="en-US" smtClean="0"/>
              <a:t>8/10/2021</a:t>
            </a:fld>
            <a:endParaRPr lang="en-US"/>
          </a:p>
        </p:txBody>
      </p:sp>
      <p:sp>
        <p:nvSpPr>
          <p:cNvPr id="6" name="Footer Placeholder 5">
            <a:extLst>
              <a:ext uri="{FF2B5EF4-FFF2-40B4-BE49-F238E27FC236}">
                <a16:creationId xmlns:a16="http://schemas.microsoft.com/office/drawing/2014/main" id="{46902346-F6B2-4441-8F7F-F5A5D9607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7D07F-7740-1348-B1ED-4BC8AD36845A}"/>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10174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32D0-A8D1-D54F-8263-525F44DC6F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9F3F27-5FD9-864E-A029-2750721D87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BB965C-8772-C44D-B35F-6152D8A58E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16BE9A-40A9-4D48-8B6C-2A27F7C8B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4BB2D9-1D2C-E44F-B7CB-7780E7B4A8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202AE2-9994-2D4C-A88F-CEFC7FB7A048}"/>
              </a:ext>
            </a:extLst>
          </p:cNvPr>
          <p:cNvSpPr>
            <a:spLocks noGrp="1"/>
          </p:cNvSpPr>
          <p:nvPr>
            <p:ph type="dt" sz="half" idx="10"/>
          </p:nvPr>
        </p:nvSpPr>
        <p:spPr/>
        <p:txBody>
          <a:bodyPr/>
          <a:lstStyle/>
          <a:p>
            <a:fld id="{FB8F4844-82E0-B642-B5BB-8DCA68BF2A54}" type="datetimeFigureOut">
              <a:rPr lang="en-US" smtClean="0"/>
              <a:t>8/10/2021</a:t>
            </a:fld>
            <a:endParaRPr lang="en-US"/>
          </a:p>
        </p:txBody>
      </p:sp>
      <p:sp>
        <p:nvSpPr>
          <p:cNvPr id="8" name="Footer Placeholder 7">
            <a:extLst>
              <a:ext uri="{FF2B5EF4-FFF2-40B4-BE49-F238E27FC236}">
                <a16:creationId xmlns:a16="http://schemas.microsoft.com/office/drawing/2014/main" id="{F3228A6F-64F9-5C4C-A26C-824A6DC80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0BD076-DE62-7249-AC82-4FDC6951F358}"/>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208944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25BE-3A3E-C343-94C1-73781673F5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6827E6-12F3-B744-9209-6300AD9D01B1}"/>
              </a:ext>
            </a:extLst>
          </p:cNvPr>
          <p:cNvSpPr>
            <a:spLocks noGrp="1"/>
          </p:cNvSpPr>
          <p:nvPr>
            <p:ph type="dt" sz="half" idx="10"/>
          </p:nvPr>
        </p:nvSpPr>
        <p:spPr/>
        <p:txBody>
          <a:bodyPr/>
          <a:lstStyle/>
          <a:p>
            <a:fld id="{FB8F4844-82E0-B642-B5BB-8DCA68BF2A54}" type="datetimeFigureOut">
              <a:rPr lang="en-US" smtClean="0"/>
              <a:t>8/10/2021</a:t>
            </a:fld>
            <a:endParaRPr lang="en-US"/>
          </a:p>
        </p:txBody>
      </p:sp>
      <p:sp>
        <p:nvSpPr>
          <p:cNvPr id="4" name="Footer Placeholder 3">
            <a:extLst>
              <a:ext uri="{FF2B5EF4-FFF2-40B4-BE49-F238E27FC236}">
                <a16:creationId xmlns:a16="http://schemas.microsoft.com/office/drawing/2014/main" id="{EC44CB53-5B93-C749-B651-6D994DB9BF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FBDC95-3A86-EE41-8DCA-806246CB2E45}"/>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33652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D55018-09B2-8F4C-875B-3048B4C7AE0D}"/>
              </a:ext>
            </a:extLst>
          </p:cNvPr>
          <p:cNvSpPr>
            <a:spLocks noGrp="1"/>
          </p:cNvSpPr>
          <p:nvPr>
            <p:ph type="dt" sz="half" idx="10"/>
          </p:nvPr>
        </p:nvSpPr>
        <p:spPr/>
        <p:txBody>
          <a:bodyPr/>
          <a:lstStyle/>
          <a:p>
            <a:fld id="{FB8F4844-82E0-B642-B5BB-8DCA68BF2A54}" type="datetimeFigureOut">
              <a:rPr lang="en-US" smtClean="0"/>
              <a:t>8/10/2021</a:t>
            </a:fld>
            <a:endParaRPr lang="en-US"/>
          </a:p>
        </p:txBody>
      </p:sp>
      <p:sp>
        <p:nvSpPr>
          <p:cNvPr id="3" name="Footer Placeholder 2">
            <a:extLst>
              <a:ext uri="{FF2B5EF4-FFF2-40B4-BE49-F238E27FC236}">
                <a16:creationId xmlns:a16="http://schemas.microsoft.com/office/drawing/2014/main" id="{DE91A4AA-3EA4-094C-BA50-F512182B00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1DACE-A6E5-8842-A159-0061B5CECC9C}"/>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17779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E2ED-519F-5546-ACEF-1DE335506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221D42-25D1-EF49-AF7B-3639974BA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BFE29-1B2B-B145-8A6D-71BA69362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9BB82-E7A9-3943-B051-3B2A3EC0AF5A}"/>
              </a:ext>
            </a:extLst>
          </p:cNvPr>
          <p:cNvSpPr>
            <a:spLocks noGrp="1"/>
          </p:cNvSpPr>
          <p:nvPr>
            <p:ph type="dt" sz="half" idx="10"/>
          </p:nvPr>
        </p:nvSpPr>
        <p:spPr/>
        <p:txBody>
          <a:bodyPr/>
          <a:lstStyle/>
          <a:p>
            <a:fld id="{FB8F4844-82E0-B642-B5BB-8DCA68BF2A54}" type="datetimeFigureOut">
              <a:rPr lang="en-US" smtClean="0"/>
              <a:t>8/10/2021</a:t>
            </a:fld>
            <a:endParaRPr lang="en-US"/>
          </a:p>
        </p:txBody>
      </p:sp>
      <p:sp>
        <p:nvSpPr>
          <p:cNvPr id="6" name="Footer Placeholder 5">
            <a:extLst>
              <a:ext uri="{FF2B5EF4-FFF2-40B4-BE49-F238E27FC236}">
                <a16:creationId xmlns:a16="http://schemas.microsoft.com/office/drawing/2014/main" id="{48B14209-F24C-354C-88FD-DCB127DBA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26E42-7B94-9A45-B4B2-9F2345CB9990}"/>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30240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70C7-CBA6-B449-90E0-4EDF9D04B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BCB464-B304-C54A-A71F-19A3AF9A13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B2547D-692B-A94A-8057-25CB7F922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905A8F-C356-E54F-8EA3-93400726EE3E}"/>
              </a:ext>
            </a:extLst>
          </p:cNvPr>
          <p:cNvSpPr>
            <a:spLocks noGrp="1"/>
          </p:cNvSpPr>
          <p:nvPr>
            <p:ph type="dt" sz="half" idx="10"/>
          </p:nvPr>
        </p:nvSpPr>
        <p:spPr/>
        <p:txBody>
          <a:bodyPr/>
          <a:lstStyle/>
          <a:p>
            <a:fld id="{FB8F4844-82E0-B642-B5BB-8DCA68BF2A54}" type="datetimeFigureOut">
              <a:rPr lang="en-US" smtClean="0"/>
              <a:t>8/10/2021</a:t>
            </a:fld>
            <a:endParaRPr lang="en-US"/>
          </a:p>
        </p:txBody>
      </p:sp>
      <p:sp>
        <p:nvSpPr>
          <p:cNvPr id="6" name="Footer Placeholder 5">
            <a:extLst>
              <a:ext uri="{FF2B5EF4-FFF2-40B4-BE49-F238E27FC236}">
                <a16:creationId xmlns:a16="http://schemas.microsoft.com/office/drawing/2014/main" id="{4DF207DC-2F0E-2349-91D6-2599718F0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9A65D-73AC-3241-940E-D63E697B9D97}"/>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18706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EC15-28AC-4F48-BDB0-9C935508A0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D875B4-9B64-F14C-B3D3-92631F777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0C6BC-9483-4D44-9DF6-B38709EA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F4844-82E0-B642-B5BB-8DCA68BF2A54}" type="datetimeFigureOut">
              <a:rPr lang="en-US" smtClean="0"/>
              <a:t>8/10/2021</a:t>
            </a:fld>
            <a:endParaRPr lang="en-US"/>
          </a:p>
        </p:txBody>
      </p:sp>
      <p:sp>
        <p:nvSpPr>
          <p:cNvPr id="5" name="Footer Placeholder 4">
            <a:extLst>
              <a:ext uri="{FF2B5EF4-FFF2-40B4-BE49-F238E27FC236}">
                <a16:creationId xmlns:a16="http://schemas.microsoft.com/office/drawing/2014/main" id="{F7C79856-C35D-714E-B838-9633ACF9F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CD8F02-5643-6F49-9212-30A58466F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6F0EE-3051-2F46-86EB-5FFA1894CC49}" type="slidenum">
              <a:rPr lang="en-US" smtClean="0"/>
              <a:t>‹#›</a:t>
            </a:fld>
            <a:endParaRPr lang="en-US"/>
          </a:p>
        </p:txBody>
      </p:sp>
    </p:spTree>
    <p:extLst>
      <p:ext uri="{BB962C8B-B14F-4D97-AF65-F5344CB8AC3E}">
        <p14:creationId xmlns:p14="http://schemas.microsoft.com/office/powerpoint/2010/main" val="1023392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470200D1-B491-D942-B3F3-4BD1F194232E}"/>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Ben Barnard</a:t>
            </a:r>
          </a:p>
        </p:txBody>
      </p:sp>
      <p:sp>
        <p:nvSpPr>
          <p:cNvPr id="2" name="Title 1">
            <a:extLst>
              <a:ext uri="{FF2B5EF4-FFF2-40B4-BE49-F238E27FC236}">
                <a16:creationId xmlns:a16="http://schemas.microsoft.com/office/drawing/2014/main" id="{68DCEFA5-7F17-7049-8CBE-91A08C8E46F4}"/>
              </a:ext>
            </a:extLst>
          </p:cNvPr>
          <p:cNvSpPr>
            <a:spLocks noGrp="1"/>
          </p:cNvSpPr>
          <p:nvPr>
            <p:ph type="ctrTitle"/>
          </p:nvPr>
        </p:nvSpPr>
        <p:spPr>
          <a:xfrm>
            <a:off x="3204642" y="2353641"/>
            <a:ext cx="5782716" cy="2150719"/>
          </a:xfrm>
          <a:noFill/>
        </p:spPr>
        <p:txBody>
          <a:bodyPr anchor="ctr">
            <a:normAutofit/>
          </a:bodyPr>
          <a:lstStyle/>
          <a:p>
            <a:r>
              <a:rPr lang="en-US" sz="3600" b="1">
                <a:solidFill>
                  <a:srgbClr val="080808"/>
                </a:solidFill>
              </a:rPr>
              <a:t>The Stories They Tell: My Interactions with the Business and How Storytelling Creates Leaders</a:t>
            </a:r>
            <a:endParaRPr 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044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566082-3049-8943-A704-EA4328A97D3E}"/>
              </a:ext>
            </a:extLst>
          </p:cNvPr>
          <p:cNvSpPr>
            <a:spLocks noGrp="1"/>
          </p:cNvSpPr>
          <p:nvPr>
            <p:ph idx="1"/>
          </p:nvPr>
        </p:nvSpPr>
        <p:spPr>
          <a:xfrm>
            <a:off x="838200" y="1825625"/>
            <a:ext cx="10515600" cy="4351338"/>
          </a:xfrm>
        </p:spPr>
        <p:txBody>
          <a:bodyPr>
            <a:normAutofit/>
          </a:bodyPr>
          <a:lstStyle/>
          <a:p>
            <a:pPr marL="0" indent="0">
              <a:buNone/>
            </a:pPr>
            <a:r>
              <a:rPr lang="en-US" dirty="0"/>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Heaven, we were all going direct the other way—in short, the period was so far like the present period, that some of its noisiest authorities insisted on its being received, for good or for evil, in the superlative degree of comparison only."</a:t>
            </a:r>
            <a:endParaRPr lang="en-US"/>
          </a:p>
        </p:txBody>
      </p:sp>
    </p:spTree>
    <p:extLst>
      <p:ext uri="{BB962C8B-B14F-4D97-AF65-F5344CB8AC3E}">
        <p14:creationId xmlns:p14="http://schemas.microsoft.com/office/powerpoint/2010/main" val="387784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4BA779-CAB3-F94B-A840-FE323ACD4C04}"/>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Who are you?</a:t>
            </a:r>
          </a:p>
        </p:txBody>
      </p:sp>
      <p:graphicFrame>
        <p:nvGraphicFramePr>
          <p:cNvPr id="5" name="Content Placeholder 2">
            <a:extLst>
              <a:ext uri="{FF2B5EF4-FFF2-40B4-BE49-F238E27FC236}">
                <a16:creationId xmlns:a16="http://schemas.microsoft.com/office/drawing/2014/main" id="{026B7432-24E7-4785-8BCC-8B54F2E15D58}"/>
              </a:ext>
            </a:extLst>
          </p:cNvPr>
          <p:cNvGraphicFramePr>
            <a:graphicFrameLocks noGrp="1"/>
          </p:cNvGraphicFramePr>
          <p:nvPr>
            <p:ph idx="1"/>
            <p:extLst>
              <p:ext uri="{D42A27DB-BD31-4B8C-83A1-F6EECF244321}">
                <p14:modId xmlns:p14="http://schemas.microsoft.com/office/powerpoint/2010/main" val="1265578084"/>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190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ADFCC-2F30-9248-9127-185840B4C80D}"/>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It was a pleasure to p-value.</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70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5" name="Rectangle 1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08B58D9-5119-524F-B934-B23E1E748DF1}"/>
              </a:ext>
            </a:extLst>
          </p:cNvPr>
          <p:cNvSpPr>
            <a:spLocks noGrp="1"/>
          </p:cNvSpPr>
          <p:nvPr>
            <p:ph type="title"/>
          </p:nvPr>
        </p:nvSpPr>
        <p:spPr>
          <a:xfrm>
            <a:off x="643467" y="321734"/>
            <a:ext cx="10905066" cy="1135737"/>
          </a:xfrm>
        </p:spPr>
        <p:txBody>
          <a:bodyPr>
            <a:normAutofit/>
          </a:bodyPr>
          <a:lstStyle/>
          <a:p>
            <a:r>
              <a:rPr lang="en-US" sz="3600"/>
              <a:t>Power Analysis</a:t>
            </a:r>
          </a:p>
        </p:txBody>
      </p:sp>
      <p:sp>
        <p:nvSpPr>
          <p:cNvPr id="9" name="Content Placeholder 8">
            <a:extLst>
              <a:ext uri="{FF2B5EF4-FFF2-40B4-BE49-F238E27FC236}">
                <a16:creationId xmlns:a16="http://schemas.microsoft.com/office/drawing/2014/main" id="{A895F8DC-BD6D-4137-BA9E-A90B6B84B91A}"/>
              </a:ext>
            </a:extLst>
          </p:cNvPr>
          <p:cNvSpPr>
            <a:spLocks noGrp="1"/>
          </p:cNvSpPr>
          <p:nvPr>
            <p:ph idx="1"/>
          </p:nvPr>
        </p:nvSpPr>
        <p:spPr>
          <a:xfrm>
            <a:off x="7544052" y="1782981"/>
            <a:ext cx="4004479" cy="4393982"/>
          </a:xfrm>
        </p:spPr>
        <p:txBody>
          <a:bodyPr>
            <a:normAutofit/>
          </a:bodyPr>
          <a:lstStyle/>
          <a:p>
            <a:r>
              <a:rPr lang="en-US" sz="2000" dirty="0"/>
              <a:t>Determine:</a:t>
            </a:r>
          </a:p>
          <a:p>
            <a:pPr lvl="1"/>
            <a:r>
              <a:rPr lang="en-US" sz="1600" dirty="0"/>
              <a:t>Sample size</a:t>
            </a:r>
          </a:p>
          <a:p>
            <a:pPr lvl="1"/>
            <a:r>
              <a:rPr lang="en-US" sz="1600" dirty="0"/>
              <a:t>Type I error</a:t>
            </a:r>
          </a:p>
          <a:p>
            <a:pPr lvl="1"/>
            <a:r>
              <a:rPr lang="en-US" sz="1600" dirty="0"/>
              <a:t>Type II error</a:t>
            </a:r>
          </a:p>
          <a:p>
            <a:pPr lvl="1"/>
            <a:r>
              <a:rPr lang="en-US" sz="1600" dirty="0"/>
              <a:t>Effect size</a:t>
            </a:r>
          </a:p>
          <a:p>
            <a:r>
              <a:rPr lang="en-US" sz="2000" dirty="0"/>
              <a:t>Tie the business need with the statistical test</a:t>
            </a:r>
          </a:p>
          <a:p>
            <a:r>
              <a:rPr lang="en-US" sz="2000" dirty="0"/>
              <a:t>In a world we made up why don’t we set values to our benefit</a:t>
            </a:r>
          </a:p>
        </p:txBody>
      </p:sp>
      <p:grpSp>
        <p:nvGrpSpPr>
          <p:cNvPr id="18" name="Group 1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9" name="Isosceles Triangle 1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8EC37ADD-AC26-4649-B2B4-073875F3B4B9}"/>
              </a:ext>
            </a:extLst>
          </p:cNvPr>
          <p:cNvPicPr>
            <a:picLocks noChangeAspect="1"/>
          </p:cNvPicPr>
          <p:nvPr/>
        </p:nvPicPr>
        <p:blipFill>
          <a:blip r:embed="rId3"/>
          <a:stretch>
            <a:fillRect/>
          </a:stretch>
        </p:blipFill>
        <p:spPr>
          <a:xfrm>
            <a:off x="0" y="2257041"/>
            <a:ext cx="6900583" cy="4580645"/>
          </a:xfrm>
          <a:prstGeom prst="rect">
            <a:avLst/>
          </a:prstGeom>
        </p:spPr>
      </p:pic>
    </p:spTree>
    <p:extLst>
      <p:ext uri="{BB962C8B-B14F-4D97-AF65-F5344CB8AC3E}">
        <p14:creationId xmlns:p14="http://schemas.microsoft.com/office/powerpoint/2010/main" val="152742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22EF7-7774-804E-BBDF-AD0112DCB3D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All good predictive models are alike; each bad predictive model is bad in its own way.</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17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B9F2A-C082-524F-8D95-895111101AEF}"/>
              </a:ext>
            </a:extLst>
          </p:cNvPr>
          <p:cNvSpPr>
            <a:spLocks noGrp="1"/>
          </p:cNvSpPr>
          <p:nvPr>
            <p:ph type="title"/>
          </p:nvPr>
        </p:nvSpPr>
        <p:spPr>
          <a:xfrm>
            <a:off x="643467" y="321734"/>
            <a:ext cx="10905066" cy="1135737"/>
          </a:xfrm>
        </p:spPr>
        <p:txBody>
          <a:bodyPr>
            <a:normAutofit/>
          </a:bodyPr>
          <a:lstStyle/>
          <a:p>
            <a:r>
              <a:rPr lang="en-US" sz="3600" dirty="0"/>
              <a:t>Anscombe’s Quartet</a:t>
            </a:r>
          </a:p>
        </p:txBody>
      </p:sp>
      <p:sp>
        <p:nvSpPr>
          <p:cNvPr id="9" name="Content Placeholder 8">
            <a:extLst>
              <a:ext uri="{FF2B5EF4-FFF2-40B4-BE49-F238E27FC236}">
                <a16:creationId xmlns:a16="http://schemas.microsoft.com/office/drawing/2014/main" id="{F813D33B-51EF-4225-A86E-6D5F68C979FE}"/>
              </a:ext>
            </a:extLst>
          </p:cNvPr>
          <p:cNvSpPr>
            <a:spLocks noGrp="1"/>
          </p:cNvSpPr>
          <p:nvPr>
            <p:ph idx="1"/>
          </p:nvPr>
        </p:nvSpPr>
        <p:spPr>
          <a:xfrm>
            <a:off x="643469" y="1782981"/>
            <a:ext cx="4008384" cy="4393982"/>
          </a:xfrm>
        </p:spPr>
        <p:txBody>
          <a:bodyPr>
            <a:normAutofit/>
          </a:bodyPr>
          <a:lstStyle/>
          <a:p>
            <a:r>
              <a:rPr lang="en-US" sz="2000" dirty="0"/>
              <a:t>Mean of x and y</a:t>
            </a:r>
          </a:p>
          <a:p>
            <a:r>
              <a:rPr lang="en-US" sz="2000" dirty="0"/>
              <a:t>Sample variance of x and y</a:t>
            </a:r>
          </a:p>
          <a:p>
            <a:r>
              <a:rPr lang="en-US" sz="2000" dirty="0"/>
              <a:t>Correlation between x and y</a:t>
            </a:r>
          </a:p>
          <a:p>
            <a:r>
              <a:rPr lang="en-US" sz="2000" dirty="0"/>
              <a:t>Linear regression line</a:t>
            </a:r>
          </a:p>
          <a:p>
            <a:r>
              <a:rPr lang="en-US" sz="2000" dirty="0"/>
              <a:t>Coefficient of determination</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Chart, scatter chart&#10;&#10;Description automatically generated">
            <a:extLst>
              <a:ext uri="{FF2B5EF4-FFF2-40B4-BE49-F238E27FC236}">
                <a16:creationId xmlns:a16="http://schemas.microsoft.com/office/drawing/2014/main" id="{F933CE3B-6C39-E247-A9A8-EBBB37C736AA}"/>
              </a:ext>
            </a:extLst>
          </p:cNvPr>
          <p:cNvPicPr>
            <a:picLocks noChangeAspect="1"/>
          </p:cNvPicPr>
          <p:nvPr/>
        </p:nvPicPr>
        <p:blipFill>
          <a:blip r:embed="rId3"/>
          <a:stretch>
            <a:fillRect/>
          </a:stretch>
        </p:blipFill>
        <p:spPr>
          <a:xfrm>
            <a:off x="5295320" y="1783119"/>
            <a:ext cx="6253212" cy="4361615"/>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310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94229-3A88-FF49-AB10-6D4D3404E853}"/>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It is a truth universally acknowledged, that a business in possession of data, must be in want of a data scientist.</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877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9F198A-D29A-2646-8B96-F6515E395949}"/>
              </a:ext>
            </a:extLst>
          </p:cNvPr>
          <p:cNvSpPr>
            <a:spLocks noGrp="1"/>
          </p:cNvSpPr>
          <p:nvPr>
            <p:ph type="title"/>
          </p:nvPr>
        </p:nvSpPr>
        <p:spPr>
          <a:xfrm>
            <a:off x="630936" y="639520"/>
            <a:ext cx="3839464" cy="1719072"/>
          </a:xfrm>
        </p:spPr>
        <p:txBody>
          <a:bodyPr anchor="b">
            <a:normAutofit/>
          </a:bodyPr>
          <a:lstStyle/>
          <a:p>
            <a:r>
              <a:rPr lang="en-US" sz="5400" dirty="0"/>
              <a:t>Collaborative Analytics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CE873F9-C6E0-428C-9874-FE8D152E88E9}"/>
              </a:ext>
            </a:extLst>
          </p:cNvPr>
          <p:cNvSpPr>
            <a:spLocks noGrp="1"/>
          </p:cNvSpPr>
          <p:nvPr>
            <p:ph idx="1"/>
          </p:nvPr>
        </p:nvSpPr>
        <p:spPr>
          <a:xfrm>
            <a:off x="630936" y="2807208"/>
            <a:ext cx="3429000" cy="3410712"/>
          </a:xfrm>
        </p:spPr>
        <p:txBody>
          <a:bodyPr anchor="t">
            <a:normAutofit/>
          </a:bodyPr>
          <a:lstStyle/>
          <a:p>
            <a:r>
              <a:rPr lang="en-US" sz="2200" dirty="0"/>
              <a:t>Analytics isn’t a waterfall, but agile and dynamic</a:t>
            </a:r>
          </a:p>
          <a:p>
            <a:r>
              <a:rPr lang="en-US" sz="2200" dirty="0"/>
              <a:t>If you are wearing a bulletproof vest something is wrong</a:t>
            </a:r>
          </a:p>
          <a:p>
            <a:r>
              <a:rPr lang="en-US" sz="2200" dirty="0"/>
              <a:t>You are the expert</a:t>
            </a:r>
          </a:p>
          <a:p>
            <a:endParaRPr lang="en-US" sz="2200" dirty="0"/>
          </a:p>
        </p:txBody>
      </p:sp>
      <p:pic>
        <p:nvPicPr>
          <p:cNvPr id="5" name="Content Placeholder 4" descr="Diagram&#10;&#10;Description automatically generated">
            <a:extLst>
              <a:ext uri="{FF2B5EF4-FFF2-40B4-BE49-F238E27FC236}">
                <a16:creationId xmlns:a16="http://schemas.microsoft.com/office/drawing/2014/main" id="{FEBDA1EF-B866-9F46-A539-13A562A40DB9}"/>
              </a:ext>
            </a:extLst>
          </p:cNvPr>
          <p:cNvPicPr>
            <a:picLocks noChangeAspect="1"/>
          </p:cNvPicPr>
          <p:nvPr/>
        </p:nvPicPr>
        <p:blipFill>
          <a:blip r:embed="rId2"/>
          <a:stretch>
            <a:fillRect/>
          </a:stretch>
        </p:blipFill>
        <p:spPr>
          <a:xfrm>
            <a:off x="4059935" y="1499056"/>
            <a:ext cx="8012193" cy="4506858"/>
          </a:xfrm>
          <a:prstGeom prst="rect">
            <a:avLst/>
          </a:prstGeom>
        </p:spPr>
      </p:pic>
    </p:spTree>
    <p:extLst>
      <p:ext uri="{BB962C8B-B14F-4D97-AF65-F5344CB8AC3E}">
        <p14:creationId xmlns:p14="http://schemas.microsoft.com/office/powerpoint/2010/main" val="1371381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4822</TotalTime>
  <Words>1137</Words>
  <Application>Microsoft Office PowerPoint</Application>
  <PresentationFormat>Widescreen</PresentationFormat>
  <Paragraphs>45</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Stories They Tell: My Interactions with the Business and How Storytelling Creates Leaders</vt:lpstr>
      <vt:lpstr>PowerPoint Presentation</vt:lpstr>
      <vt:lpstr>Who are you?</vt:lpstr>
      <vt:lpstr>It was a pleasure to p-value.</vt:lpstr>
      <vt:lpstr>Power Analysis</vt:lpstr>
      <vt:lpstr>All good predictive models are alike; each bad predictive model is bad in its own way.</vt:lpstr>
      <vt:lpstr>Anscombe’s Quartet</vt:lpstr>
      <vt:lpstr>It is a truth universally acknowledged, that a business in possession of data, must be in want of a data scientist.</vt:lpstr>
      <vt:lpstr>Collaborative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Stories They Tell: My Interactions with the Business and How Storytelling Creates Leaders</dc:title>
  <dc:creator>Ben Barnard</dc:creator>
  <cp:lastModifiedBy>Ben Barnard</cp:lastModifiedBy>
  <cp:revision>23</cp:revision>
  <dcterms:created xsi:type="dcterms:W3CDTF">2021-06-24T02:42:30Z</dcterms:created>
  <dcterms:modified xsi:type="dcterms:W3CDTF">2021-08-11T00:20:43Z</dcterms:modified>
</cp:coreProperties>
</file>