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3239"/>
  </p:normalViewPr>
  <p:slideViewPr>
    <p:cSldViewPr snapToGrid="0" snapToObjects="1">
      <p:cViewPr varScale="1">
        <p:scale>
          <a:sx n="75" d="100"/>
          <a:sy n="75"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56C90-64C0-4135-AA72-BBC9A7AF6A7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4BE8D9B-F281-43E7-B206-FBFCA919A278}">
      <dgm:prSet/>
      <dgm:spPr/>
      <dgm:t>
        <a:bodyPr/>
        <a:lstStyle/>
        <a:p>
          <a:r>
            <a:rPr lang="en-US"/>
            <a:t>Citizen Data Scientist</a:t>
          </a:r>
        </a:p>
      </dgm:t>
    </dgm:pt>
    <dgm:pt modelId="{4C4B4977-1B9F-4347-B3C9-1C12D42B8C59}" type="parTrans" cxnId="{7CBCC78D-6FE7-48B1-8E93-66DADD996DA9}">
      <dgm:prSet/>
      <dgm:spPr/>
      <dgm:t>
        <a:bodyPr/>
        <a:lstStyle/>
        <a:p>
          <a:endParaRPr lang="en-US"/>
        </a:p>
      </dgm:t>
    </dgm:pt>
    <dgm:pt modelId="{31618B85-C35D-42CC-AA2D-0F633FF39C3F}" type="sibTrans" cxnId="{7CBCC78D-6FE7-48B1-8E93-66DADD996DA9}">
      <dgm:prSet/>
      <dgm:spPr/>
      <dgm:t>
        <a:bodyPr/>
        <a:lstStyle/>
        <a:p>
          <a:endParaRPr lang="en-US"/>
        </a:p>
      </dgm:t>
    </dgm:pt>
    <dgm:pt modelId="{DF10C64B-79C3-4534-ABD9-2F8D08BA4F72}">
      <dgm:prSet/>
      <dgm:spPr/>
      <dgm:t>
        <a:bodyPr/>
        <a:lstStyle/>
        <a:p>
          <a:r>
            <a:rPr lang="en-US"/>
            <a:t>Academic Professor</a:t>
          </a:r>
        </a:p>
      </dgm:t>
    </dgm:pt>
    <dgm:pt modelId="{C1E8F4E5-8441-4E13-A680-0EA1FE5D47E6}" type="parTrans" cxnId="{ABB2777F-BE66-4FAF-9831-C86EB89D5A2C}">
      <dgm:prSet/>
      <dgm:spPr/>
      <dgm:t>
        <a:bodyPr/>
        <a:lstStyle/>
        <a:p>
          <a:endParaRPr lang="en-US"/>
        </a:p>
      </dgm:t>
    </dgm:pt>
    <dgm:pt modelId="{A708AD05-CAE3-4FED-8014-5CFB78BF3C95}" type="sibTrans" cxnId="{ABB2777F-BE66-4FAF-9831-C86EB89D5A2C}">
      <dgm:prSet/>
      <dgm:spPr/>
      <dgm:t>
        <a:bodyPr/>
        <a:lstStyle/>
        <a:p>
          <a:endParaRPr lang="en-US"/>
        </a:p>
      </dgm:t>
    </dgm:pt>
    <dgm:pt modelId="{616B97E3-D1F9-4AE3-8826-86AEE8C86F67}">
      <dgm:prSet/>
      <dgm:spPr/>
      <dgm:t>
        <a:bodyPr/>
        <a:lstStyle/>
        <a:p>
          <a:r>
            <a:rPr lang="en-US"/>
            <a:t>20-year veteran</a:t>
          </a:r>
        </a:p>
      </dgm:t>
    </dgm:pt>
    <dgm:pt modelId="{9051F2BC-48C2-4F3C-AD24-6CB8051AD303}" type="parTrans" cxnId="{03345A2C-02A5-4D96-944B-13B45260EF4C}">
      <dgm:prSet/>
      <dgm:spPr/>
      <dgm:t>
        <a:bodyPr/>
        <a:lstStyle/>
        <a:p>
          <a:endParaRPr lang="en-US"/>
        </a:p>
      </dgm:t>
    </dgm:pt>
    <dgm:pt modelId="{94960613-6ABE-4ED7-B22A-D3754FCA268B}" type="sibTrans" cxnId="{03345A2C-02A5-4D96-944B-13B45260EF4C}">
      <dgm:prSet/>
      <dgm:spPr/>
      <dgm:t>
        <a:bodyPr/>
        <a:lstStyle/>
        <a:p>
          <a:endParaRPr lang="en-US"/>
        </a:p>
      </dgm:t>
    </dgm:pt>
    <dgm:pt modelId="{4EC95A2A-ACF0-4DF9-AA2A-D25B4F465FA0}">
      <dgm:prSet/>
      <dgm:spPr/>
      <dgm:t>
        <a:bodyPr/>
        <a:lstStyle/>
        <a:p>
          <a:r>
            <a:rPr lang="en-US"/>
            <a:t>CEO</a:t>
          </a:r>
        </a:p>
      </dgm:t>
    </dgm:pt>
    <dgm:pt modelId="{DB9155EC-16D2-4FBB-B8FC-1F8A2D4D39F9}" type="parTrans" cxnId="{4146E1BE-95C0-405D-AF40-BA212A77931D}">
      <dgm:prSet/>
      <dgm:spPr/>
      <dgm:t>
        <a:bodyPr/>
        <a:lstStyle/>
        <a:p>
          <a:endParaRPr lang="en-US"/>
        </a:p>
      </dgm:t>
    </dgm:pt>
    <dgm:pt modelId="{6FB05675-B645-4917-949A-6EE4F793A2FE}" type="sibTrans" cxnId="{4146E1BE-95C0-405D-AF40-BA212A77931D}">
      <dgm:prSet/>
      <dgm:spPr/>
      <dgm:t>
        <a:bodyPr/>
        <a:lstStyle/>
        <a:p>
          <a:endParaRPr lang="en-US"/>
        </a:p>
      </dgm:t>
    </dgm:pt>
    <dgm:pt modelId="{F0E25DD9-CB6C-4279-96A9-CE0605DE703F}">
      <dgm:prSet/>
      <dgm:spPr/>
      <dgm:t>
        <a:bodyPr/>
        <a:lstStyle/>
        <a:p>
          <a:r>
            <a:rPr lang="en-US"/>
            <a:t>Research Scientist</a:t>
          </a:r>
        </a:p>
      </dgm:t>
    </dgm:pt>
    <dgm:pt modelId="{EE46C436-9838-47AC-AAA8-5170B322E9E8}" type="parTrans" cxnId="{FF218488-2FB2-41BC-8A7F-E4AB9023A120}">
      <dgm:prSet/>
      <dgm:spPr/>
      <dgm:t>
        <a:bodyPr/>
        <a:lstStyle/>
        <a:p>
          <a:endParaRPr lang="en-US"/>
        </a:p>
      </dgm:t>
    </dgm:pt>
    <dgm:pt modelId="{56112527-3C76-4D83-A502-E70C4A5B7BD0}" type="sibTrans" cxnId="{FF218488-2FB2-41BC-8A7F-E4AB9023A120}">
      <dgm:prSet/>
      <dgm:spPr/>
      <dgm:t>
        <a:bodyPr/>
        <a:lstStyle/>
        <a:p>
          <a:endParaRPr lang="en-US"/>
        </a:p>
      </dgm:t>
    </dgm:pt>
    <dgm:pt modelId="{E40F7F91-1819-3943-90C7-E95934CDBC99}" type="pres">
      <dgm:prSet presAssocID="{18556C90-64C0-4135-AA72-BBC9A7AF6A7B}" presName="linear" presStyleCnt="0">
        <dgm:presLayoutVars>
          <dgm:dir/>
          <dgm:animLvl val="lvl"/>
          <dgm:resizeHandles val="exact"/>
        </dgm:presLayoutVars>
      </dgm:prSet>
      <dgm:spPr/>
    </dgm:pt>
    <dgm:pt modelId="{08B47312-84A9-E64D-8153-5E5499974D33}" type="pres">
      <dgm:prSet presAssocID="{E4BE8D9B-F281-43E7-B206-FBFCA919A278}" presName="parentLin" presStyleCnt="0"/>
      <dgm:spPr/>
    </dgm:pt>
    <dgm:pt modelId="{EF8764F4-7E4C-EC47-92DF-E05C6CFFF222}" type="pres">
      <dgm:prSet presAssocID="{E4BE8D9B-F281-43E7-B206-FBFCA919A278}" presName="parentLeftMargin" presStyleLbl="node1" presStyleIdx="0" presStyleCnt="5"/>
      <dgm:spPr/>
    </dgm:pt>
    <dgm:pt modelId="{6DAD8720-E67D-754B-ADBB-DBD03FBEE2F2}" type="pres">
      <dgm:prSet presAssocID="{E4BE8D9B-F281-43E7-B206-FBFCA919A278}" presName="parentText" presStyleLbl="node1" presStyleIdx="0" presStyleCnt="5">
        <dgm:presLayoutVars>
          <dgm:chMax val="0"/>
          <dgm:bulletEnabled val="1"/>
        </dgm:presLayoutVars>
      </dgm:prSet>
      <dgm:spPr/>
    </dgm:pt>
    <dgm:pt modelId="{3C3536D8-1BA8-E742-92E4-9B0625DDE36F}" type="pres">
      <dgm:prSet presAssocID="{E4BE8D9B-F281-43E7-B206-FBFCA919A278}" presName="negativeSpace" presStyleCnt="0"/>
      <dgm:spPr/>
    </dgm:pt>
    <dgm:pt modelId="{262C5A2F-0CD0-2B42-BEA8-CB4495127839}" type="pres">
      <dgm:prSet presAssocID="{E4BE8D9B-F281-43E7-B206-FBFCA919A278}" presName="childText" presStyleLbl="conFgAcc1" presStyleIdx="0" presStyleCnt="5">
        <dgm:presLayoutVars>
          <dgm:bulletEnabled val="1"/>
        </dgm:presLayoutVars>
      </dgm:prSet>
      <dgm:spPr/>
    </dgm:pt>
    <dgm:pt modelId="{95DD4CCE-FB62-EE4B-8888-8E93C60E92BA}" type="pres">
      <dgm:prSet presAssocID="{31618B85-C35D-42CC-AA2D-0F633FF39C3F}" presName="spaceBetweenRectangles" presStyleCnt="0"/>
      <dgm:spPr/>
    </dgm:pt>
    <dgm:pt modelId="{C268903B-0720-3447-93B8-84F8762B2082}" type="pres">
      <dgm:prSet presAssocID="{DF10C64B-79C3-4534-ABD9-2F8D08BA4F72}" presName="parentLin" presStyleCnt="0"/>
      <dgm:spPr/>
    </dgm:pt>
    <dgm:pt modelId="{AE52B65C-42FB-734C-A83D-D5EA1E862670}" type="pres">
      <dgm:prSet presAssocID="{DF10C64B-79C3-4534-ABD9-2F8D08BA4F72}" presName="parentLeftMargin" presStyleLbl="node1" presStyleIdx="0" presStyleCnt="5"/>
      <dgm:spPr/>
    </dgm:pt>
    <dgm:pt modelId="{A86D7F3B-7D5F-454C-B043-4B100FC76256}" type="pres">
      <dgm:prSet presAssocID="{DF10C64B-79C3-4534-ABD9-2F8D08BA4F72}" presName="parentText" presStyleLbl="node1" presStyleIdx="1" presStyleCnt="5">
        <dgm:presLayoutVars>
          <dgm:chMax val="0"/>
          <dgm:bulletEnabled val="1"/>
        </dgm:presLayoutVars>
      </dgm:prSet>
      <dgm:spPr/>
    </dgm:pt>
    <dgm:pt modelId="{99EB46E7-C4D8-1144-BE40-57C5F61E29ED}" type="pres">
      <dgm:prSet presAssocID="{DF10C64B-79C3-4534-ABD9-2F8D08BA4F72}" presName="negativeSpace" presStyleCnt="0"/>
      <dgm:spPr/>
    </dgm:pt>
    <dgm:pt modelId="{2F56DB4A-3591-8147-AFBD-53ADD5A9F99C}" type="pres">
      <dgm:prSet presAssocID="{DF10C64B-79C3-4534-ABD9-2F8D08BA4F72}" presName="childText" presStyleLbl="conFgAcc1" presStyleIdx="1" presStyleCnt="5">
        <dgm:presLayoutVars>
          <dgm:bulletEnabled val="1"/>
        </dgm:presLayoutVars>
      </dgm:prSet>
      <dgm:spPr/>
    </dgm:pt>
    <dgm:pt modelId="{4FD04A9F-C55A-6340-8573-CC65FEFA1C0D}" type="pres">
      <dgm:prSet presAssocID="{A708AD05-CAE3-4FED-8014-5CFB78BF3C95}" presName="spaceBetweenRectangles" presStyleCnt="0"/>
      <dgm:spPr/>
    </dgm:pt>
    <dgm:pt modelId="{101F0C4B-B8C5-1D43-A1BB-1512BE6BC557}" type="pres">
      <dgm:prSet presAssocID="{616B97E3-D1F9-4AE3-8826-86AEE8C86F67}" presName="parentLin" presStyleCnt="0"/>
      <dgm:spPr/>
    </dgm:pt>
    <dgm:pt modelId="{85620EB6-C9CF-DE46-9A27-194D20370908}" type="pres">
      <dgm:prSet presAssocID="{616B97E3-D1F9-4AE3-8826-86AEE8C86F67}" presName="parentLeftMargin" presStyleLbl="node1" presStyleIdx="1" presStyleCnt="5"/>
      <dgm:spPr/>
    </dgm:pt>
    <dgm:pt modelId="{40EFA3B4-4D5A-6D4E-BF38-3AE9954F47AC}" type="pres">
      <dgm:prSet presAssocID="{616B97E3-D1F9-4AE3-8826-86AEE8C86F67}" presName="parentText" presStyleLbl="node1" presStyleIdx="2" presStyleCnt="5">
        <dgm:presLayoutVars>
          <dgm:chMax val="0"/>
          <dgm:bulletEnabled val="1"/>
        </dgm:presLayoutVars>
      </dgm:prSet>
      <dgm:spPr/>
    </dgm:pt>
    <dgm:pt modelId="{B71B2FC8-4DEB-4840-B784-FB633695213D}" type="pres">
      <dgm:prSet presAssocID="{616B97E3-D1F9-4AE3-8826-86AEE8C86F67}" presName="negativeSpace" presStyleCnt="0"/>
      <dgm:spPr/>
    </dgm:pt>
    <dgm:pt modelId="{5239411D-F6EE-A346-A7C8-1690EAED716C}" type="pres">
      <dgm:prSet presAssocID="{616B97E3-D1F9-4AE3-8826-86AEE8C86F67}" presName="childText" presStyleLbl="conFgAcc1" presStyleIdx="2" presStyleCnt="5">
        <dgm:presLayoutVars>
          <dgm:bulletEnabled val="1"/>
        </dgm:presLayoutVars>
      </dgm:prSet>
      <dgm:spPr/>
    </dgm:pt>
    <dgm:pt modelId="{EE296B7D-83DA-2044-8744-092BE1129958}" type="pres">
      <dgm:prSet presAssocID="{94960613-6ABE-4ED7-B22A-D3754FCA268B}" presName="spaceBetweenRectangles" presStyleCnt="0"/>
      <dgm:spPr/>
    </dgm:pt>
    <dgm:pt modelId="{B37F373F-856C-5246-88F1-AB50BB006146}" type="pres">
      <dgm:prSet presAssocID="{4EC95A2A-ACF0-4DF9-AA2A-D25B4F465FA0}" presName="parentLin" presStyleCnt="0"/>
      <dgm:spPr/>
    </dgm:pt>
    <dgm:pt modelId="{6F71F39E-9420-374C-9FDE-F68A8F3331CA}" type="pres">
      <dgm:prSet presAssocID="{4EC95A2A-ACF0-4DF9-AA2A-D25B4F465FA0}" presName="parentLeftMargin" presStyleLbl="node1" presStyleIdx="2" presStyleCnt="5"/>
      <dgm:spPr/>
    </dgm:pt>
    <dgm:pt modelId="{827628DA-6980-A040-B8D7-1776897FFBE0}" type="pres">
      <dgm:prSet presAssocID="{4EC95A2A-ACF0-4DF9-AA2A-D25B4F465FA0}" presName="parentText" presStyleLbl="node1" presStyleIdx="3" presStyleCnt="5">
        <dgm:presLayoutVars>
          <dgm:chMax val="0"/>
          <dgm:bulletEnabled val="1"/>
        </dgm:presLayoutVars>
      </dgm:prSet>
      <dgm:spPr/>
    </dgm:pt>
    <dgm:pt modelId="{1F93028F-CB3F-E04B-A04F-6AA246A12419}" type="pres">
      <dgm:prSet presAssocID="{4EC95A2A-ACF0-4DF9-AA2A-D25B4F465FA0}" presName="negativeSpace" presStyleCnt="0"/>
      <dgm:spPr/>
    </dgm:pt>
    <dgm:pt modelId="{B77E4DEB-DC8D-B943-9641-EB441C4D7FEA}" type="pres">
      <dgm:prSet presAssocID="{4EC95A2A-ACF0-4DF9-AA2A-D25B4F465FA0}" presName="childText" presStyleLbl="conFgAcc1" presStyleIdx="3" presStyleCnt="5">
        <dgm:presLayoutVars>
          <dgm:bulletEnabled val="1"/>
        </dgm:presLayoutVars>
      </dgm:prSet>
      <dgm:spPr/>
    </dgm:pt>
    <dgm:pt modelId="{5BDBE8E3-D715-884C-BCB4-161A4E0AB784}" type="pres">
      <dgm:prSet presAssocID="{6FB05675-B645-4917-949A-6EE4F793A2FE}" presName="spaceBetweenRectangles" presStyleCnt="0"/>
      <dgm:spPr/>
    </dgm:pt>
    <dgm:pt modelId="{8E4D92A9-9D5E-DA4E-AE37-29699CF54D84}" type="pres">
      <dgm:prSet presAssocID="{F0E25DD9-CB6C-4279-96A9-CE0605DE703F}" presName="parentLin" presStyleCnt="0"/>
      <dgm:spPr/>
    </dgm:pt>
    <dgm:pt modelId="{17492BDB-B63F-134E-9B0F-91FD39176A76}" type="pres">
      <dgm:prSet presAssocID="{F0E25DD9-CB6C-4279-96A9-CE0605DE703F}" presName="parentLeftMargin" presStyleLbl="node1" presStyleIdx="3" presStyleCnt="5"/>
      <dgm:spPr/>
    </dgm:pt>
    <dgm:pt modelId="{64BD497E-102A-944F-8401-9CF98AF3A869}" type="pres">
      <dgm:prSet presAssocID="{F0E25DD9-CB6C-4279-96A9-CE0605DE703F}" presName="parentText" presStyleLbl="node1" presStyleIdx="4" presStyleCnt="5">
        <dgm:presLayoutVars>
          <dgm:chMax val="0"/>
          <dgm:bulletEnabled val="1"/>
        </dgm:presLayoutVars>
      </dgm:prSet>
      <dgm:spPr/>
    </dgm:pt>
    <dgm:pt modelId="{1796FA06-4F34-C440-B2C9-23C2A60488E7}" type="pres">
      <dgm:prSet presAssocID="{F0E25DD9-CB6C-4279-96A9-CE0605DE703F}" presName="negativeSpace" presStyleCnt="0"/>
      <dgm:spPr/>
    </dgm:pt>
    <dgm:pt modelId="{C52B1F77-4DA9-4047-9F28-AF906A47B06D}" type="pres">
      <dgm:prSet presAssocID="{F0E25DD9-CB6C-4279-96A9-CE0605DE703F}" presName="childText" presStyleLbl="conFgAcc1" presStyleIdx="4" presStyleCnt="5">
        <dgm:presLayoutVars>
          <dgm:bulletEnabled val="1"/>
        </dgm:presLayoutVars>
      </dgm:prSet>
      <dgm:spPr/>
    </dgm:pt>
  </dgm:ptLst>
  <dgm:cxnLst>
    <dgm:cxn modelId="{035F5E04-F082-144D-A289-374AB8D9940B}" type="presOf" srcId="{F0E25DD9-CB6C-4279-96A9-CE0605DE703F}" destId="{64BD497E-102A-944F-8401-9CF98AF3A869}" srcOrd="1" destOrd="0" presId="urn:microsoft.com/office/officeart/2005/8/layout/list1"/>
    <dgm:cxn modelId="{9CA4DA18-12DE-064A-80B7-9455EB6D03E3}" type="presOf" srcId="{616B97E3-D1F9-4AE3-8826-86AEE8C86F67}" destId="{40EFA3B4-4D5A-6D4E-BF38-3AE9954F47AC}" srcOrd="1" destOrd="0" presId="urn:microsoft.com/office/officeart/2005/8/layout/list1"/>
    <dgm:cxn modelId="{30FADF28-83F0-314A-BB7F-553D56FB7873}" type="presOf" srcId="{DF10C64B-79C3-4534-ABD9-2F8D08BA4F72}" destId="{AE52B65C-42FB-734C-A83D-D5EA1E862670}" srcOrd="0" destOrd="0" presId="urn:microsoft.com/office/officeart/2005/8/layout/list1"/>
    <dgm:cxn modelId="{C9527129-E912-C740-B369-6F2C8C48C4A7}" type="presOf" srcId="{E4BE8D9B-F281-43E7-B206-FBFCA919A278}" destId="{6DAD8720-E67D-754B-ADBB-DBD03FBEE2F2}" srcOrd="1" destOrd="0" presId="urn:microsoft.com/office/officeart/2005/8/layout/list1"/>
    <dgm:cxn modelId="{03345A2C-02A5-4D96-944B-13B45260EF4C}" srcId="{18556C90-64C0-4135-AA72-BBC9A7AF6A7B}" destId="{616B97E3-D1F9-4AE3-8826-86AEE8C86F67}" srcOrd="2" destOrd="0" parTransId="{9051F2BC-48C2-4F3C-AD24-6CB8051AD303}" sibTransId="{94960613-6ABE-4ED7-B22A-D3754FCA268B}"/>
    <dgm:cxn modelId="{5E16992C-A9B1-E448-B19C-962F771F70B4}" type="presOf" srcId="{616B97E3-D1F9-4AE3-8826-86AEE8C86F67}" destId="{85620EB6-C9CF-DE46-9A27-194D20370908}" srcOrd="0" destOrd="0" presId="urn:microsoft.com/office/officeart/2005/8/layout/list1"/>
    <dgm:cxn modelId="{6AADEA2F-65EC-2D49-93A1-2F8DD6CBE940}" type="presOf" srcId="{4EC95A2A-ACF0-4DF9-AA2A-D25B4F465FA0}" destId="{6F71F39E-9420-374C-9FDE-F68A8F3331CA}" srcOrd="0" destOrd="0" presId="urn:microsoft.com/office/officeart/2005/8/layout/list1"/>
    <dgm:cxn modelId="{0F6F9549-0081-894A-A74E-18D6359E7FF5}" type="presOf" srcId="{E4BE8D9B-F281-43E7-B206-FBFCA919A278}" destId="{EF8764F4-7E4C-EC47-92DF-E05C6CFFF222}" srcOrd="0" destOrd="0" presId="urn:microsoft.com/office/officeart/2005/8/layout/list1"/>
    <dgm:cxn modelId="{575CB454-1CF3-2E4A-9FE0-A9AC6A6684CB}" type="presOf" srcId="{F0E25DD9-CB6C-4279-96A9-CE0605DE703F}" destId="{17492BDB-B63F-134E-9B0F-91FD39176A76}" srcOrd="0" destOrd="0" presId="urn:microsoft.com/office/officeart/2005/8/layout/list1"/>
    <dgm:cxn modelId="{69628A58-CD70-BD4D-B5A6-CFCB49B743BA}" type="presOf" srcId="{4EC95A2A-ACF0-4DF9-AA2A-D25B4F465FA0}" destId="{827628DA-6980-A040-B8D7-1776897FFBE0}" srcOrd="1" destOrd="0" presId="urn:microsoft.com/office/officeart/2005/8/layout/list1"/>
    <dgm:cxn modelId="{ABB2777F-BE66-4FAF-9831-C86EB89D5A2C}" srcId="{18556C90-64C0-4135-AA72-BBC9A7AF6A7B}" destId="{DF10C64B-79C3-4534-ABD9-2F8D08BA4F72}" srcOrd="1" destOrd="0" parTransId="{C1E8F4E5-8441-4E13-A680-0EA1FE5D47E6}" sibTransId="{A708AD05-CAE3-4FED-8014-5CFB78BF3C95}"/>
    <dgm:cxn modelId="{13343A82-B1E9-974F-AF59-CFEA70E66F6E}" type="presOf" srcId="{DF10C64B-79C3-4534-ABD9-2F8D08BA4F72}" destId="{A86D7F3B-7D5F-454C-B043-4B100FC76256}" srcOrd="1" destOrd="0" presId="urn:microsoft.com/office/officeart/2005/8/layout/list1"/>
    <dgm:cxn modelId="{1718D882-01F0-9F4E-8BD2-1D4109CFB5D3}" type="presOf" srcId="{18556C90-64C0-4135-AA72-BBC9A7AF6A7B}" destId="{E40F7F91-1819-3943-90C7-E95934CDBC99}" srcOrd="0" destOrd="0" presId="urn:microsoft.com/office/officeart/2005/8/layout/list1"/>
    <dgm:cxn modelId="{FF218488-2FB2-41BC-8A7F-E4AB9023A120}" srcId="{18556C90-64C0-4135-AA72-BBC9A7AF6A7B}" destId="{F0E25DD9-CB6C-4279-96A9-CE0605DE703F}" srcOrd="4" destOrd="0" parTransId="{EE46C436-9838-47AC-AAA8-5170B322E9E8}" sibTransId="{56112527-3C76-4D83-A502-E70C4A5B7BD0}"/>
    <dgm:cxn modelId="{7CBCC78D-6FE7-48B1-8E93-66DADD996DA9}" srcId="{18556C90-64C0-4135-AA72-BBC9A7AF6A7B}" destId="{E4BE8D9B-F281-43E7-B206-FBFCA919A278}" srcOrd="0" destOrd="0" parTransId="{4C4B4977-1B9F-4347-B3C9-1C12D42B8C59}" sibTransId="{31618B85-C35D-42CC-AA2D-0F633FF39C3F}"/>
    <dgm:cxn modelId="{4146E1BE-95C0-405D-AF40-BA212A77931D}" srcId="{18556C90-64C0-4135-AA72-BBC9A7AF6A7B}" destId="{4EC95A2A-ACF0-4DF9-AA2A-D25B4F465FA0}" srcOrd="3" destOrd="0" parTransId="{DB9155EC-16D2-4FBB-B8FC-1F8A2D4D39F9}" sibTransId="{6FB05675-B645-4917-949A-6EE4F793A2FE}"/>
    <dgm:cxn modelId="{67A3A2F5-59EF-F141-8079-9AFB755D7747}" type="presParOf" srcId="{E40F7F91-1819-3943-90C7-E95934CDBC99}" destId="{08B47312-84A9-E64D-8153-5E5499974D33}" srcOrd="0" destOrd="0" presId="urn:microsoft.com/office/officeart/2005/8/layout/list1"/>
    <dgm:cxn modelId="{D2364A11-18E4-F641-8655-DEC7B7F12404}" type="presParOf" srcId="{08B47312-84A9-E64D-8153-5E5499974D33}" destId="{EF8764F4-7E4C-EC47-92DF-E05C6CFFF222}" srcOrd="0" destOrd="0" presId="urn:microsoft.com/office/officeart/2005/8/layout/list1"/>
    <dgm:cxn modelId="{8D555C71-1560-D745-9E9C-A43A292A1B5F}" type="presParOf" srcId="{08B47312-84A9-E64D-8153-5E5499974D33}" destId="{6DAD8720-E67D-754B-ADBB-DBD03FBEE2F2}" srcOrd="1" destOrd="0" presId="urn:microsoft.com/office/officeart/2005/8/layout/list1"/>
    <dgm:cxn modelId="{C84F325B-200D-194F-802C-986F10A51237}" type="presParOf" srcId="{E40F7F91-1819-3943-90C7-E95934CDBC99}" destId="{3C3536D8-1BA8-E742-92E4-9B0625DDE36F}" srcOrd="1" destOrd="0" presId="urn:microsoft.com/office/officeart/2005/8/layout/list1"/>
    <dgm:cxn modelId="{5E5208C9-057C-9340-978A-DD18D63A35A0}" type="presParOf" srcId="{E40F7F91-1819-3943-90C7-E95934CDBC99}" destId="{262C5A2F-0CD0-2B42-BEA8-CB4495127839}" srcOrd="2" destOrd="0" presId="urn:microsoft.com/office/officeart/2005/8/layout/list1"/>
    <dgm:cxn modelId="{5F3A9488-B314-7442-A065-D3B54D590920}" type="presParOf" srcId="{E40F7F91-1819-3943-90C7-E95934CDBC99}" destId="{95DD4CCE-FB62-EE4B-8888-8E93C60E92BA}" srcOrd="3" destOrd="0" presId="urn:microsoft.com/office/officeart/2005/8/layout/list1"/>
    <dgm:cxn modelId="{6A550557-C19B-8749-B28E-20EAABC4843D}" type="presParOf" srcId="{E40F7F91-1819-3943-90C7-E95934CDBC99}" destId="{C268903B-0720-3447-93B8-84F8762B2082}" srcOrd="4" destOrd="0" presId="urn:microsoft.com/office/officeart/2005/8/layout/list1"/>
    <dgm:cxn modelId="{4798AF4A-A084-A64F-99A2-E52517A62332}" type="presParOf" srcId="{C268903B-0720-3447-93B8-84F8762B2082}" destId="{AE52B65C-42FB-734C-A83D-D5EA1E862670}" srcOrd="0" destOrd="0" presId="urn:microsoft.com/office/officeart/2005/8/layout/list1"/>
    <dgm:cxn modelId="{C41F81B5-083C-7846-9D1E-439A3547F747}" type="presParOf" srcId="{C268903B-0720-3447-93B8-84F8762B2082}" destId="{A86D7F3B-7D5F-454C-B043-4B100FC76256}" srcOrd="1" destOrd="0" presId="urn:microsoft.com/office/officeart/2005/8/layout/list1"/>
    <dgm:cxn modelId="{95589514-C994-E243-8D9C-8E9A416D991E}" type="presParOf" srcId="{E40F7F91-1819-3943-90C7-E95934CDBC99}" destId="{99EB46E7-C4D8-1144-BE40-57C5F61E29ED}" srcOrd="5" destOrd="0" presId="urn:microsoft.com/office/officeart/2005/8/layout/list1"/>
    <dgm:cxn modelId="{97C846A7-C2AD-3C49-B1D4-F739054C0138}" type="presParOf" srcId="{E40F7F91-1819-3943-90C7-E95934CDBC99}" destId="{2F56DB4A-3591-8147-AFBD-53ADD5A9F99C}" srcOrd="6" destOrd="0" presId="urn:microsoft.com/office/officeart/2005/8/layout/list1"/>
    <dgm:cxn modelId="{A801D699-277C-D14D-AA17-BAC6843794CD}" type="presParOf" srcId="{E40F7F91-1819-3943-90C7-E95934CDBC99}" destId="{4FD04A9F-C55A-6340-8573-CC65FEFA1C0D}" srcOrd="7" destOrd="0" presId="urn:microsoft.com/office/officeart/2005/8/layout/list1"/>
    <dgm:cxn modelId="{20813D26-30FB-BC42-BD6C-118F729E3DC7}" type="presParOf" srcId="{E40F7F91-1819-3943-90C7-E95934CDBC99}" destId="{101F0C4B-B8C5-1D43-A1BB-1512BE6BC557}" srcOrd="8" destOrd="0" presId="urn:microsoft.com/office/officeart/2005/8/layout/list1"/>
    <dgm:cxn modelId="{4EFDCCEA-DB4E-5C44-89B6-3075BD3E5FA9}" type="presParOf" srcId="{101F0C4B-B8C5-1D43-A1BB-1512BE6BC557}" destId="{85620EB6-C9CF-DE46-9A27-194D20370908}" srcOrd="0" destOrd="0" presId="urn:microsoft.com/office/officeart/2005/8/layout/list1"/>
    <dgm:cxn modelId="{D05AAAD0-D4B2-B04A-81DD-B3BF07D2BEF7}" type="presParOf" srcId="{101F0C4B-B8C5-1D43-A1BB-1512BE6BC557}" destId="{40EFA3B4-4D5A-6D4E-BF38-3AE9954F47AC}" srcOrd="1" destOrd="0" presId="urn:microsoft.com/office/officeart/2005/8/layout/list1"/>
    <dgm:cxn modelId="{83A8AE93-029F-2446-924A-BE36548F3919}" type="presParOf" srcId="{E40F7F91-1819-3943-90C7-E95934CDBC99}" destId="{B71B2FC8-4DEB-4840-B784-FB633695213D}" srcOrd="9" destOrd="0" presId="urn:microsoft.com/office/officeart/2005/8/layout/list1"/>
    <dgm:cxn modelId="{A5DC841E-CD1F-0744-8AAE-8D4298223C91}" type="presParOf" srcId="{E40F7F91-1819-3943-90C7-E95934CDBC99}" destId="{5239411D-F6EE-A346-A7C8-1690EAED716C}" srcOrd="10" destOrd="0" presId="urn:microsoft.com/office/officeart/2005/8/layout/list1"/>
    <dgm:cxn modelId="{3332AE01-B780-B244-BEAC-42990350CF9D}" type="presParOf" srcId="{E40F7F91-1819-3943-90C7-E95934CDBC99}" destId="{EE296B7D-83DA-2044-8744-092BE1129958}" srcOrd="11" destOrd="0" presId="urn:microsoft.com/office/officeart/2005/8/layout/list1"/>
    <dgm:cxn modelId="{F922BB22-285B-5F4A-9ADD-3161E4D5964D}" type="presParOf" srcId="{E40F7F91-1819-3943-90C7-E95934CDBC99}" destId="{B37F373F-856C-5246-88F1-AB50BB006146}" srcOrd="12" destOrd="0" presId="urn:microsoft.com/office/officeart/2005/8/layout/list1"/>
    <dgm:cxn modelId="{54C56DF8-A1EC-F346-8DD7-668E500942CE}" type="presParOf" srcId="{B37F373F-856C-5246-88F1-AB50BB006146}" destId="{6F71F39E-9420-374C-9FDE-F68A8F3331CA}" srcOrd="0" destOrd="0" presId="urn:microsoft.com/office/officeart/2005/8/layout/list1"/>
    <dgm:cxn modelId="{136782B3-F558-EA49-AFC7-6BA077BBC5D7}" type="presParOf" srcId="{B37F373F-856C-5246-88F1-AB50BB006146}" destId="{827628DA-6980-A040-B8D7-1776897FFBE0}" srcOrd="1" destOrd="0" presId="urn:microsoft.com/office/officeart/2005/8/layout/list1"/>
    <dgm:cxn modelId="{2D9FB10D-B718-204B-AB5B-D075FCB9702C}" type="presParOf" srcId="{E40F7F91-1819-3943-90C7-E95934CDBC99}" destId="{1F93028F-CB3F-E04B-A04F-6AA246A12419}" srcOrd="13" destOrd="0" presId="urn:microsoft.com/office/officeart/2005/8/layout/list1"/>
    <dgm:cxn modelId="{B16301D0-3212-6845-9AA0-50D944D05ADF}" type="presParOf" srcId="{E40F7F91-1819-3943-90C7-E95934CDBC99}" destId="{B77E4DEB-DC8D-B943-9641-EB441C4D7FEA}" srcOrd="14" destOrd="0" presId="urn:microsoft.com/office/officeart/2005/8/layout/list1"/>
    <dgm:cxn modelId="{37EC860D-9373-1F42-9CFA-5AA03879546B}" type="presParOf" srcId="{E40F7F91-1819-3943-90C7-E95934CDBC99}" destId="{5BDBE8E3-D715-884C-BCB4-161A4E0AB784}" srcOrd="15" destOrd="0" presId="urn:microsoft.com/office/officeart/2005/8/layout/list1"/>
    <dgm:cxn modelId="{62FEC296-15A8-9042-9C1C-2CA5D9E04B37}" type="presParOf" srcId="{E40F7F91-1819-3943-90C7-E95934CDBC99}" destId="{8E4D92A9-9D5E-DA4E-AE37-29699CF54D84}" srcOrd="16" destOrd="0" presId="urn:microsoft.com/office/officeart/2005/8/layout/list1"/>
    <dgm:cxn modelId="{2F7F6DB9-0881-5047-B07C-E5CDB12CB67A}" type="presParOf" srcId="{8E4D92A9-9D5E-DA4E-AE37-29699CF54D84}" destId="{17492BDB-B63F-134E-9B0F-91FD39176A76}" srcOrd="0" destOrd="0" presId="urn:microsoft.com/office/officeart/2005/8/layout/list1"/>
    <dgm:cxn modelId="{BC304CBB-B7E2-5747-8B44-151F0F091196}" type="presParOf" srcId="{8E4D92A9-9D5E-DA4E-AE37-29699CF54D84}" destId="{64BD497E-102A-944F-8401-9CF98AF3A869}" srcOrd="1" destOrd="0" presId="urn:microsoft.com/office/officeart/2005/8/layout/list1"/>
    <dgm:cxn modelId="{292135A5-8FE7-704C-9B8B-9EBEEA2B2352}" type="presParOf" srcId="{E40F7F91-1819-3943-90C7-E95934CDBC99}" destId="{1796FA06-4F34-C440-B2C9-23C2A60488E7}" srcOrd="17" destOrd="0" presId="urn:microsoft.com/office/officeart/2005/8/layout/list1"/>
    <dgm:cxn modelId="{52450635-3399-5F4A-83CD-51D2D023E0C2}" type="presParOf" srcId="{E40F7F91-1819-3943-90C7-E95934CDBC99}" destId="{C52B1F77-4DA9-4047-9F28-AF906A47B06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C5A2F-0CD0-2B42-BEA8-CB4495127839}">
      <dsp:nvSpPr>
        <dsp:cNvPr id="0" name=""/>
        <dsp:cNvSpPr/>
      </dsp:nvSpPr>
      <dsp:spPr>
        <a:xfrm>
          <a:off x="0" y="440609"/>
          <a:ext cx="5811128"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AD8720-E67D-754B-ADBB-DBD03FBEE2F2}">
      <dsp:nvSpPr>
        <dsp:cNvPr id="0" name=""/>
        <dsp:cNvSpPr/>
      </dsp:nvSpPr>
      <dsp:spPr>
        <a:xfrm>
          <a:off x="290556" y="71609"/>
          <a:ext cx="4067789"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Citizen Data Scientist</a:t>
          </a:r>
        </a:p>
      </dsp:txBody>
      <dsp:txXfrm>
        <a:off x="326582" y="107635"/>
        <a:ext cx="3995737" cy="665948"/>
      </dsp:txXfrm>
    </dsp:sp>
    <dsp:sp modelId="{2F56DB4A-3591-8147-AFBD-53ADD5A9F99C}">
      <dsp:nvSpPr>
        <dsp:cNvPr id="0" name=""/>
        <dsp:cNvSpPr/>
      </dsp:nvSpPr>
      <dsp:spPr>
        <a:xfrm>
          <a:off x="0" y="1574609"/>
          <a:ext cx="5811128"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6D7F3B-7D5F-454C-B043-4B100FC76256}">
      <dsp:nvSpPr>
        <dsp:cNvPr id="0" name=""/>
        <dsp:cNvSpPr/>
      </dsp:nvSpPr>
      <dsp:spPr>
        <a:xfrm>
          <a:off x="290556" y="1205609"/>
          <a:ext cx="4067789"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Academic Professor</a:t>
          </a:r>
        </a:p>
      </dsp:txBody>
      <dsp:txXfrm>
        <a:off x="326582" y="1241635"/>
        <a:ext cx="3995737" cy="665948"/>
      </dsp:txXfrm>
    </dsp:sp>
    <dsp:sp modelId="{5239411D-F6EE-A346-A7C8-1690EAED716C}">
      <dsp:nvSpPr>
        <dsp:cNvPr id="0" name=""/>
        <dsp:cNvSpPr/>
      </dsp:nvSpPr>
      <dsp:spPr>
        <a:xfrm>
          <a:off x="0" y="2708609"/>
          <a:ext cx="5811128"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FA3B4-4D5A-6D4E-BF38-3AE9954F47AC}">
      <dsp:nvSpPr>
        <dsp:cNvPr id="0" name=""/>
        <dsp:cNvSpPr/>
      </dsp:nvSpPr>
      <dsp:spPr>
        <a:xfrm>
          <a:off x="290556" y="2339609"/>
          <a:ext cx="4067789"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20-year veteran</a:t>
          </a:r>
        </a:p>
      </dsp:txBody>
      <dsp:txXfrm>
        <a:off x="326582" y="2375635"/>
        <a:ext cx="3995737" cy="665948"/>
      </dsp:txXfrm>
    </dsp:sp>
    <dsp:sp modelId="{B77E4DEB-DC8D-B943-9641-EB441C4D7FEA}">
      <dsp:nvSpPr>
        <dsp:cNvPr id="0" name=""/>
        <dsp:cNvSpPr/>
      </dsp:nvSpPr>
      <dsp:spPr>
        <a:xfrm>
          <a:off x="0" y="3842609"/>
          <a:ext cx="5811128"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7628DA-6980-A040-B8D7-1776897FFBE0}">
      <dsp:nvSpPr>
        <dsp:cNvPr id="0" name=""/>
        <dsp:cNvSpPr/>
      </dsp:nvSpPr>
      <dsp:spPr>
        <a:xfrm>
          <a:off x="290556" y="3473609"/>
          <a:ext cx="4067789"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CEO</a:t>
          </a:r>
        </a:p>
      </dsp:txBody>
      <dsp:txXfrm>
        <a:off x="326582" y="3509635"/>
        <a:ext cx="3995737" cy="665948"/>
      </dsp:txXfrm>
    </dsp:sp>
    <dsp:sp modelId="{C52B1F77-4DA9-4047-9F28-AF906A47B06D}">
      <dsp:nvSpPr>
        <dsp:cNvPr id="0" name=""/>
        <dsp:cNvSpPr/>
      </dsp:nvSpPr>
      <dsp:spPr>
        <a:xfrm>
          <a:off x="0" y="4976609"/>
          <a:ext cx="5811128"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D497E-102A-944F-8401-9CF98AF3A869}">
      <dsp:nvSpPr>
        <dsp:cNvPr id="0" name=""/>
        <dsp:cNvSpPr/>
      </dsp:nvSpPr>
      <dsp:spPr>
        <a:xfrm>
          <a:off x="290556" y="4607609"/>
          <a:ext cx="4067789"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111250">
            <a:lnSpc>
              <a:spcPct val="90000"/>
            </a:lnSpc>
            <a:spcBef>
              <a:spcPct val="0"/>
            </a:spcBef>
            <a:spcAft>
              <a:spcPct val="35000"/>
            </a:spcAft>
            <a:buNone/>
          </a:pPr>
          <a:r>
            <a:rPr lang="en-US" sz="2500" kern="1200"/>
            <a:t>Research Scientist</a:t>
          </a:r>
        </a:p>
      </dsp:txBody>
      <dsp:txXfrm>
        <a:off x="326582" y="4643635"/>
        <a:ext cx="399573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5302E-2955-4848-B025-638B713BD72A}" type="datetimeFigureOut">
              <a:rPr lang="en-US" smtClean="0"/>
              <a:t>8/7/21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C53EF-3B96-014C-86F8-3F7CC519F1B0}" type="slidenum">
              <a:rPr lang="en-US" smtClean="0"/>
              <a:t>‹#›</a:t>
            </a:fld>
            <a:endParaRPr lang="en-US"/>
          </a:p>
        </p:txBody>
      </p:sp>
    </p:spTree>
    <p:extLst>
      <p:ext uri="{BB962C8B-B14F-4D97-AF65-F5344CB8AC3E}">
        <p14:creationId xmlns:p14="http://schemas.microsoft.com/office/powerpoint/2010/main" val="269061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Ben Barnard, a data scientist at Well Fargo. I live in Fort Worth, Texas. My interests include communicating to leaders and consulting across the business. This leads us to this presentation. ”The Stories They Tell: My Interactions with the Business and How Storytelling Creates Leaders.” </a:t>
            </a:r>
          </a:p>
        </p:txBody>
      </p:sp>
      <p:sp>
        <p:nvSpPr>
          <p:cNvPr id="4" name="Slide Number Placeholder 3"/>
          <p:cNvSpPr>
            <a:spLocks noGrp="1"/>
          </p:cNvSpPr>
          <p:nvPr>
            <p:ph type="sldNum" sz="quarter" idx="5"/>
          </p:nvPr>
        </p:nvSpPr>
        <p:spPr/>
        <p:txBody>
          <a:bodyPr/>
          <a:lstStyle/>
          <a:p>
            <a:fld id="{139C53EF-3B96-014C-86F8-3F7CC519F1B0}" type="slidenum">
              <a:rPr lang="en-US" smtClean="0"/>
              <a:t>1</a:t>
            </a:fld>
            <a:endParaRPr lang="en-US"/>
          </a:p>
        </p:txBody>
      </p:sp>
    </p:spTree>
    <p:extLst>
      <p:ext uri="{BB962C8B-B14F-4D97-AF65-F5344CB8AC3E}">
        <p14:creationId xmlns:p14="http://schemas.microsoft.com/office/powerpoint/2010/main" val="111422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 Are we in contrasting times of extremes? What can make the difference between the best of times and the worst of times? First and foremost, how we communicate or the stories we tell define how our analytics are used, whether we create champions, or if we just become a story they tell. In this presentation I will </a:t>
            </a:r>
          </a:p>
        </p:txBody>
      </p:sp>
      <p:sp>
        <p:nvSpPr>
          <p:cNvPr id="4" name="Slide Number Placeholder 3"/>
          <p:cNvSpPr>
            <a:spLocks noGrp="1"/>
          </p:cNvSpPr>
          <p:nvPr>
            <p:ph type="sldNum" sz="quarter" idx="5"/>
          </p:nvPr>
        </p:nvSpPr>
        <p:spPr/>
        <p:txBody>
          <a:bodyPr/>
          <a:lstStyle/>
          <a:p>
            <a:fld id="{139C53EF-3B96-014C-86F8-3F7CC519F1B0}" type="slidenum">
              <a:rPr lang="en-US" smtClean="0"/>
              <a:t>2</a:t>
            </a:fld>
            <a:endParaRPr lang="en-US"/>
          </a:p>
        </p:txBody>
      </p:sp>
    </p:spTree>
    <p:extLst>
      <p:ext uri="{BB962C8B-B14F-4D97-AF65-F5344CB8AC3E}">
        <p14:creationId xmlns:p14="http://schemas.microsoft.com/office/powerpoint/2010/main" val="126736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3</a:t>
            </a:fld>
            <a:endParaRPr lang="en-US"/>
          </a:p>
        </p:txBody>
      </p:sp>
    </p:spTree>
    <p:extLst>
      <p:ext uri="{BB962C8B-B14F-4D97-AF65-F5344CB8AC3E}">
        <p14:creationId xmlns:p14="http://schemas.microsoft.com/office/powerpoint/2010/main" val="8586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4</a:t>
            </a:fld>
            <a:endParaRPr lang="en-US"/>
          </a:p>
        </p:txBody>
      </p:sp>
    </p:spTree>
    <p:extLst>
      <p:ext uri="{BB962C8B-B14F-4D97-AF65-F5344CB8AC3E}">
        <p14:creationId xmlns:p14="http://schemas.microsoft.com/office/powerpoint/2010/main" val="384069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5</a:t>
            </a:fld>
            <a:endParaRPr lang="en-US"/>
          </a:p>
        </p:txBody>
      </p:sp>
    </p:spTree>
    <p:extLst>
      <p:ext uri="{BB962C8B-B14F-4D97-AF65-F5344CB8AC3E}">
        <p14:creationId xmlns:p14="http://schemas.microsoft.com/office/powerpoint/2010/main" val="388185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6</a:t>
            </a:fld>
            <a:endParaRPr lang="en-US"/>
          </a:p>
        </p:txBody>
      </p:sp>
    </p:spTree>
    <p:extLst>
      <p:ext uri="{BB962C8B-B14F-4D97-AF65-F5344CB8AC3E}">
        <p14:creationId xmlns:p14="http://schemas.microsoft.com/office/powerpoint/2010/main" val="84949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7</a:t>
            </a:fld>
            <a:endParaRPr lang="en-US"/>
          </a:p>
        </p:txBody>
      </p:sp>
    </p:spTree>
    <p:extLst>
      <p:ext uri="{BB962C8B-B14F-4D97-AF65-F5344CB8AC3E}">
        <p14:creationId xmlns:p14="http://schemas.microsoft.com/office/powerpoint/2010/main" val="224417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9C53EF-3B96-014C-86F8-3F7CC519F1B0}" type="slidenum">
              <a:rPr lang="en-US" smtClean="0"/>
              <a:t>8</a:t>
            </a:fld>
            <a:endParaRPr lang="en-US"/>
          </a:p>
        </p:txBody>
      </p:sp>
    </p:spTree>
    <p:extLst>
      <p:ext uri="{BB962C8B-B14F-4D97-AF65-F5344CB8AC3E}">
        <p14:creationId xmlns:p14="http://schemas.microsoft.com/office/powerpoint/2010/main" val="25393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E4B-9F78-7948-9BC3-DF760E4C9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D7ED6-E0CC-9D4F-BB85-2563631B9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3CB12-36B7-8644-8979-16D01356517E}"/>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5" name="Footer Placeholder 4">
            <a:extLst>
              <a:ext uri="{FF2B5EF4-FFF2-40B4-BE49-F238E27FC236}">
                <a16:creationId xmlns:a16="http://schemas.microsoft.com/office/drawing/2014/main" id="{8867BE3D-FE49-F54D-BC8E-D1A1C9141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64C9-E200-A241-B6D3-B64EDD1B809F}"/>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51389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7B38-92E3-0747-A7DF-2DF2A779D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7EE2C-1825-9D4C-A036-E1ED9A6B1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C7A9D-2A94-A649-9D3D-A8B821C1FE21}"/>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5" name="Footer Placeholder 4">
            <a:extLst>
              <a:ext uri="{FF2B5EF4-FFF2-40B4-BE49-F238E27FC236}">
                <a16:creationId xmlns:a16="http://schemas.microsoft.com/office/drawing/2014/main" id="{01E9C5B8-8F2D-9C4B-A833-E63B345E3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18BF8-5D04-EB49-A888-14421C07654B}"/>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10820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60EFB-4BBB-C04B-A60D-51D679710D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8567A-2CEA-FA43-B951-50CFFD210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F1430-235B-E246-B7D2-1A4B2263B6A3}"/>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5" name="Footer Placeholder 4">
            <a:extLst>
              <a:ext uri="{FF2B5EF4-FFF2-40B4-BE49-F238E27FC236}">
                <a16:creationId xmlns:a16="http://schemas.microsoft.com/office/drawing/2014/main" id="{0AC4B7A8-5B79-BF41-9CB5-D0B36891B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20A29-CDC1-5C47-A557-D0E51C429C2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82939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8257-F9E6-3448-9961-B98477E2A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6FB88-E078-1E47-B2EE-D272506D1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44E0C-641E-524E-B32C-1C6D8148C135}"/>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5" name="Footer Placeholder 4">
            <a:extLst>
              <a:ext uri="{FF2B5EF4-FFF2-40B4-BE49-F238E27FC236}">
                <a16:creationId xmlns:a16="http://schemas.microsoft.com/office/drawing/2014/main" id="{A0B6B2D4-9984-8B4A-9CDA-3E74BB982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7640-49D8-514E-B485-6458ABA4244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65188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D8FF-37D1-F74D-929B-1A10670E2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704E1-5D2B-6B46-842F-01A619F33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DA570-956A-8546-A6E8-6C7827B43EEA}"/>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5" name="Footer Placeholder 4">
            <a:extLst>
              <a:ext uri="{FF2B5EF4-FFF2-40B4-BE49-F238E27FC236}">
                <a16:creationId xmlns:a16="http://schemas.microsoft.com/office/drawing/2014/main" id="{B17AED28-809C-D243-A3FB-D542480D6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4240-527F-CC48-ABBC-9E9644D3E9F2}"/>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7472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E963-83ED-1242-9F86-F297FDD9B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3B6C9-376F-C14D-B264-5FAD93F94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5B299-AB39-DF43-82A0-D35076B9A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020216-9102-C44B-8ADF-2F402CD76CD2}"/>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6" name="Footer Placeholder 5">
            <a:extLst>
              <a:ext uri="{FF2B5EF4-FFF2-40B4-BE49-F238E27FC236}">
                <a16:creationId xmlns:a16="http://schemas.microsoft.com/office/drawing/2014/main" id="{46902346-F6B2-4441-8F7F-F5A5D960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7D07F-7740-1348-B1ED-4BC8AD36845A}"/>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10174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32D0-A8D1-D54F-8263-525F44DC6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F3F27-5FD9-864E-A029-2750721D8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B965C-8772-C44D-B35F-6152D8A58E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6BE9A-40A9-4D48-8B6C-2A27F7C8B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BB2D9-1D2C-E44F-B7CB-7780E7B4A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02AE2-9994-2D4C-A88F-CEFC7FB7A048}"/>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8" name="Footer Placeholder 7">
            <a:extLst>
              <a:ext uri="{FF2B5EF4-FFF2-40B4-BE49-F238E27FC236}">
                <a16:creationId xmlns:a16="http://schemas.microsoft.com/office/drawing/2014/main" id="{F3228A6F-64F9-5C4C-A26C-824A6DC80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0BD076-DE62-7249-AC82-4FDC6951F358}"/>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208944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25BE-3A3E-C343-94C1-73781673F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827E6-12F3-B744-9209-6300AD9D01B1}"/>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4" name="Footer Placeholder 3">
            <a:extLst>
              <a:ext uri="{FF2B5EF4-FFF2-40B4-BE49-F238E27FC236}">
                <a16:creationId xmlns:a16="http://schemas.microsoft.com/office/drawing/2014/main" id="{EC44CB53-5B93-C749-B651-6D994DB9B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BDC95-3A86-EE41-8DCA-806246CB2E45}"/>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333652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55018-09B2-8F4C-875B-3048B4C7AE0D}"/>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3" name="Footer Placeholder 2">
            <a:extLst>
              <a:ext uri="{FF2B5EF4-FFF2-40B4-BE49-F238E27FC236}">
                <a16:creationId xmlns:a16="http://schemas.microsoft.com/office/drawing/2014/main" id="{DE91A4AA-3EA4-094C-BA50-F512182B0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1DACE-A6E5-8842-A159-0061B5CECC9C}"/>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777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E2ED-519F-5546-ACEF-1DE335506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221D42-25D1-EF49-AF7B-3639974BA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BFE29-1B2B-B145-8A6D-71BA69362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BB82-E7A9-3943-B051-3B2A3EC0AF5A}"/>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6" name="Footer Placeholder 5">
            <a:extLst>
              <a:ext uri="{FF2B5EF4-FFF2-40B4-BE49-F238E27FC236}">
                <a16:creationId xmlns:a16="http://schemas.microsoft.com/office/drawing/2014/main" id="{48B14209-F24C-354C-88FD-DCB127DBA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26E42-7B94-9A45-B4B2-9F2345CB9990}"/>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30240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70C7-CBA6-B449-90E0-4EDF9D04B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CB464-B304-C54A-A71F-19A3AF9A1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B2547D-692B-A94A-8057-25CB7F922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05A8F-C356-E54F-8EA3-93400726EE3E}"/>
              </a:ext>
            </a:extLst>
          </p:cNvPr>
          <p:cNvSpPr>
            <a:spLocks noGrp="1"/>
          </p:cNvSpPr>
          <p:nvPr>
            <p:ph type="dt" sz="half" idx="10"/>
          </p:nvPr>
        </p:nvSpPr>
        <p:spPr/>
        <p:txBody>
          <a:bodyPr/>
          <a:lstStyle/>
          <a:p>
            <a:fld id="{FB8F4844-82E0-B642-B5BB-8DCA68BF2A54}" type="datetimeFigureOut">
              <a:rPr lang="en-US" smtClean="0"/>
              <a:t>8/7/21</a:t>
            </a:fld>
            <a:endParaRPr lang="en-US"/>
          </a:p>
        </p:txBody>
      </p:sp>
      <p:sp>
        <p:nvSpPr>
          <p:cNvPr id="6" name="Footer Placeholder 5">
            <a:extLst>
              <a:ext uri="{FF2B5EF4-FFF2-40B4-BE49-F238E27FC236}">
                <a16:creationId xmlns:a16="http://schemas.microsoft.com/office/drawing/2014/main" id="{4DF207DC-2F0E-2349-91D6-2599718F0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9A65D-73AC-3241-940E-D63E697B9D97}"/>
              </a:ext>
            </a:extLst>
          </p:cNvPr>
          <p:cNvSpPr>
            <a:spLocks noGrp="1"/>
          </p:cNvSpPr>
          <p:nvPr>
            <p:ph type="sldNum" sz="quarter" idx="12"/>
          </p:nvPr>
        </p:nvSpPr>
        <p:spPr/>
        <p:txBody>
          <a:bodyPr/>
          <a:lstStyle/>
          <a:p>
            <a:fld id="{49E6F0EE-3051-2F46-86EB-5FFA1894CC49}" type="slidenum">
              <a:rPr lang="en-US" smtClean="0"/>
              <a:t>‹#›</a:t>
            </a:fld>
            <a:endParaRPr lang="en-US"/>
          </a:p>
        </p:txBody>
      </p:sp>
    </p:spTree>
    <p:extLst>
      <p:ext uri="{BB962C8B-B14F-4D97-AF65-F5344CB8AC3E}">
        <p14:creationId xmlns:p14="http://schemas.microsoft.com/office/powerpoint/2010/main" val="118706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EC15-28AC-4F48-BDB0-9C935508A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875B4-9B64-F14C-B3D3-92631F777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0C6BC-9483-4D44-9DF6-B38709EA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F4844-82E0-B642-B5BB-8DCA68BF2A54}" type="datetimeFigureOut">
              <a:rPr lang="en-US" smtClean="0"/>
              <a:t>8/7/21</a:t>
            </a:fld>
            <a:endParaRPr lang="en-US"/>
          </a:p>
        </p:txBody>
      </p:sp>
      <p:sp>
        <p:nvSpPr>
          <p:cNvPr id="5" name="Footer Placeholder 4">
            <a:extLst>
              <a:ext uri="{FF2B5EF4-FFF2-40B4-BE49-F238E27FC236}">
                <a16:creationId xmlns:a16="http://schemas.microsoft.com/office/drawing/2014/main" id="{F7C79856-C35D-714E-B838-9633ACF9F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CD8F02-5643-6F49-9212-30A58466F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6F0EE-3051-2F46-86EB-5FFA1894CC49}" type="slidenum">
              <a:rPr lang="en-US" smtClean="0"/>
              <a:t>‹#›</a:t>
            </a:fld>
            <a:endParaRPr lang="en-US"/>
          </a:p>
        </p:txBody>
      </p:sp>
    </p:spTree>
    <p:extLst>
      <p:ext uri="{BB962C8B-B14F-4D97-AF65-F5344CB8AC3E}">
        <p14:creationId xmlns:p14="http://schemas.microsoft.com/office/powerpoint/2010/main" val="102339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70200D1-B491-D942-B3F3-4BD1F194232E}"/>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Ben Barnard</a:t>
            </a:r>
          </a:p>
        </p:txBody>
      </p:sp>
      <p:sp>
        <p:nvSpPr>
          <p:cNvPr id="2" name="Title 1">
            <a:extLst>
              <a:ext uri="{FF2B5EF4-FFF2-40B4-BE49-F238E27FC236}">
                <a16:creationId xmlns:a16="http://schemas.microsoft.com/office/drawing/2014/main" id="{68DCEFA5-7F17-7049-8CBE-91A08C8E46F4}"/>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The Stories They Tell: My Interactions with the Business and How Storytelling Creates Leaders</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44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566082-3049-8943-A704-EA4328A97D3E}"/>
              </a:ext>
            </a:extLst>
          </p:cNvPr>
          <p:cNvSpPr>
            <a:spLocks noGrp="1"/>
          </p:cNvSpPr>
          <p:nvPr>
            <p:ph idx="1"/>
          </p:nvPr>
        </p:nvSpPr>
        <p:spPr>
          <a:xfrm>
            <a:off x="838200" y="1825625"/>
            <a:ext cx="10515600" cy="4351338"/>
          </a:xfrm>
        </p:spPr>
        <p:txBody>
          <a:bodyPr>
            <a:normAutofit/>
          </a:bodyPr>
          <a:lstStyle/>
          <a:p>
            <a:pPr marL="0" indent="0">
              <a:buNone/>
            </a:pPr>
            <a:r>
              <a:rPr lang="en-US" dirty="0"/>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a:p>
        </p:txBody>
      </p:sp>
    </p:spTree>
    <p:extLst>
      <p:ext uri="{BB962C8B-B14F-4D97-AF65-F5344CB8AC3E}">
        <p14:creationId xmlns:p14="http://schemas.microsoft.com/office/powerpoint/2010/main" val="387784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4BA779-CAB3-F94B-A840-FE323ACD4C04}"/>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Who are you?</a:t>
            </a:r>
          </a:p>
        </p:txBody>
      </p:sp>
      <p:graphicFrame>
        <p:nvGraphicFramePr>
          <p:cNvPr id="5" name="Content Placeholder 2">
            <a:extLst>
              <a:ext uri="{FF2B5EF4-FFF2-40B4-BE49-F238E27FC236}">
                <a16:creationId xmlns:a16="http://schemas.microsoft.com/office/drawing/2014/main" id="{026B7432-24E7-4785-8BCC-8B54F2E15D58}"/>
              </a:ext>
            </a:extLst>
          </p:cNvPr>
          <p:cNvGraphicFramePr>
            <a:graphicFrameLocks noGrp="1"/>
          </p:cNvGraphicFramePr>
          <p:nvPr>
            <p:ph idx="1"/>
            <p:extLst>
              <p:ext uri="{D42A27DB-BD31-4B8C-83A1-F6EECF244321}">
                <p14:modId xmlns:p14="http://schemas.microsoft.com/office/powerpoint/2010/main" val="12655780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90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ADFCC-2F30-9248-9127-185840B4C80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was a pleasure to p-value.</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70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08B58D9-5119-524F-B934-B23E1E748DF1}"/>
              </a:ext>
            </a:extLst>
          </p:cNvPr>
          <p:cNvSpPr>
            <a:spLocks noGrp="1"/>
          </p:cNvSpPr>
          <p:nvPr>
            <p:ph type="title"/>
          </p:nvPr>
        </p:nvSpPr>
        <p:spPr>
          <a:xfrm>
            <a:off x="643467" y="321734"/>
            <a:ext cx="10905066" cy="1135737"/>
          </a:xfrm>
        </p:spPr>
        <p:txBody>
          <a:bodyPr>
            <a:normAutofit/>
          </a:bodyPr>
          <a:lstStyle/>
          <a:p>
            <a:r>
              <a:rPr lang="en-US" sz="3600"/>
              <a:t>Power Analysis</a:t>
            </a:r>
          </a:p>
        </p:txBody>
      </p:sp>
      <p:sp>
        <p:nvSpPr>
          <p:cNvPr id="9" name="Content Placeholder 8">
            <a:extLst>
              <a:ext uri="{FF2B5EF4-FFF2-40B4-BE49-F238E27FC236}">
                <a16:creationId xmlns:a16="http://schemas.microsoft.com/office/drawing/2014/main" id="{A895F8DC-BD6D-4137-BA9E-A90B6B84B91A}"/>
              </a:ext>
            </a:extLst>
          </p:cNvPr>
          <p:cNvSpPr>
            <a:spLocks noGrp="1"/>
          </p:cNvSpPr>
          <p:nvPr>
            <p:ph idx="1"/>
          </p:nvPr>
        </p:nvSpPr>
        <p:spPr>
          <a:xfrm>
            <a:off x="7544052" y="1782981"/>
            <a:ext cx="4004479" cy="4393982"/>
          </a:xfrm>
        </p:spPr>
        <p:txBody>
          <a:bodyPr>
            <a:normAutofit/>
          </a:bodyPr>
          <a:lstStyle/>
          <a:p>
            <a:r>
              <a:rPr lang="en-US" sz="2000" dirty="0"/>
              <a:t>Determine:</a:t>
            </a:r>
          </a:p>
          <a:p>
            <a:pPr lvl="1"/>
            <a:r>
              <a:rPr lang="en-US" sz="1600" dirty="0"/>
              <a:t>Sample size</a:t>
            </a:r>
          </a:p>
          <a:p>
            <a:pPr lvl="1"/>
            <a:r>
              <a:rPr lang="en-US" sz="1600" dirty="0"/>
              <a:t>Type I error</a:t>
            </a:r>
          </a:p>
          <a:p>
            <a:pPr lvl="1"/>
            <a:r>
              <a:rPr lang="en-US" sz="1600" dirty="0"/>
              <a:t>Type II error</a:t>
            </a:r>
          </a:p>
          <a:p>
            <a:pPr lvl="1"/>
            <a:r>
              <a:rPr lang="en-US" sz="1600" dirty="0"/>
              <a:t>Effect size</a:t>
            </a:r>
          </a:p>
          <a:p>
            <a:r>
              <a:rPr lang="en-US" sz="2000" dirty="0"/>
              <a:t>Tie the business need with the statistical test</a:t>
            </a:r>
          </a:p>
          <a:p>
            <a:r>
              <a:rPr lang="en-US" sz="2000" dirty="0"/>
              <a:t>In a world we made up why don’t we set values to our benefit</a:t>
            </a:r>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8EC37ADD-AC26-4649-B2B4-073875F3B4B9}"/>
              </a:ext>
            </a:extLst>
          </p:cNvPr>
          <p:cNvPicPr>
            <a:picLocks noChangeAspect="1"/>
          </p:cNvPicPr>
          <p:nvPr/>
        </p:nvPicPr>
        <p:blipFill>
          <a:blip r:embed="rId3"/>
          <a:stretch>
            <a:fillRect/>
          </a:stretch>
        </p:blipFill>
        <p:spPr>
          <a:xfrm>
            <a:off x="0" y="2201756"/>
            <a:ext cx="6900583" cy="4580645"/>
          </a:xfrm>
          <a:prstGeom prst="rect">
            <a:avLst/>
          </a:prstGeom>
        </p:spPr>
      </p:pic>
    </p:spTree>
    <p:extLst>
      <p:ext uri="{BB962C8B-B14F-4D97-AF65-F5344CB8AC3E}">
        <p14:creationId xmlns:p14="http://schemas.microsoft.com/office/powerpoint/2010/main" val="15274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22EF7-7774-804E-BBDF-AD0112DCB3D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All good predictive models are alike; each bad predictive model is bad in its own way.</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1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B9F2A-C082-524F-8D95-895111101AEF}"/>
              </a:ext>
            </a:extLst>
          </p:cNvPr>
          <p:cNvSpPr>
            <a:spLocks noGrp="1"/>
          </p:cNvSpPr>
          <p:nvPr>
            <p:ph type="title"/>
          </p:nvPr>
        </p:nvSpPr>
        <p:spPr>
          <a:xfrm>
            <a:off x="643467" y="321734"/>
            <a:ext cx="10905066" cy="1135737"/>
          </a:xfrm>
        </p:spPr>
        <p:txBody>
          <a:bodyPr>
            <a:normAutofit/>
          </a:bodyPr>
          <a:lstStyle/>
          <a:p>
            <a:r>
              <a:rPr lang="en-US" sz="3600" dirty="0"/>
              <a:t>Anscombe’s Quartet</a:t>
            </a:r>
          </a:p>
        </p:txBody>
      </p:sp>
      <p:sp>
        <p:nvSpPr>
          <p:cNvPr id="9" name="Content Placeholder 8">
            <a:extLst>
              <a:ext uri="{FF2B5EF4-FFF2-40B4-BE49-F238E27FC236}">
                <a16:creationId xmlns:a16="http://schemas.microsoft.com/office/drawing/2014/main" id="{F813D33B-51EF-4225-A86E-6D5F68C979FE}"/>
              </a:ext>
            </a:extLst>
          </p:cNvPr>
          <p:cNvSpPr>
            <a:spLocks noGrp="1"/>
          </p:cNvSpPr>
          <p:nvPr>
            <p:ph idx="1"/>
          </p:nvPr>
        </p:nvSpPr>
        <p:spPr>
          <a:xfrm>
            <a:off x="643469" y="1782981"/>
            <a:ext cx="4008384" cy="4393982"/>
          </a:xfrm>
        </p:spPr>
        <p:txBody>
          <a:bodyPr>
            <a:normAutofit/>
          </a:bodyPr>
          <a:lstStyle/>
          <a:p>
            <a:r>
              <a:rPr lang="en-US" sz="2000" dirty="0"/>
              <a:t>Mean of x and y</a:t>
            </a:r>
          </a:p>
          <a:p>
            <a:r>
              <a:rPr lang="en-US" sz="2000" dirty="0"/>
              <a:t>Sample variance of x and y</a:t>
            </a:r>
          </a:p>
          <a:p>
            <a:r>
              <a:rPr lang="en-US" sz="2000" dirty="0"/>
              <a:t>Correlation between x and y</a:t>
            </a:r>
          </a:p>
          <a:p>
            <a:r>
              <a:rPr lang="en-US" sz="2000" dirty="0"/>
              <a:t>Linear regression line</a:t>
            </a:r>
          </a:p>
          <a:p>
            <a:r>
              <a:rPr lang="en-US" sz="2000" dirty="0"/>
              <a:t>Coefficient of determination</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scatter chart&#10;&#10;Description automatically generated">
            <a:extLst>
              <a:ext uri="{FF2B5EF4-FFF2-40B4-BE49-F238E27FC236}">
                <a16:creationId xmlns:a16="http://schemas.microsoft.com/office/drawing/2014/main" id="{F933CE3B-6C39-E247-A9A8-EBBB37C736AA}"/>
              </a:ext>
            </a:extLst>
          </p:cNvPr>
          <p:cNvPicPr>
            <a:picLocks noChangeAspect="1"/>
          </p:cNvPicPr>
          <p:nvPr/>
        </p:nvPicPr>
        <p:blipFill>
          <a:blip r:embed="rId3"/>
          <a:stretch>
            <a:fillRect/>
          </a:stretch>
        </p:blipFill>
        <p:spPr>
          <a:xfrm>
            <a:off x="5295320" y="1783119"/>
            <a:ext cx="6253212" cy="436161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310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94229-3A88-FF49-AB10-6D4D3404E85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It is a truth universally acknowledged, that a business in possession of data, must be in want of a data scientist.</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7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F198A-D29A-2646-8B96-F6515E395949}"/>
              </a:ext>
            </a:extLst>
          </p:cNvPr>
          <p:cNvSpPr>
            <a:spLocks noGrp="1"/>
          </p:cNvSpPr>
          <p:nvPr>
            <p:ph type="title"/>
          </p:nvPr>
        </p:nvSpPr>
        <p:spPr>
          <a:xfrm>
            <a:off x="630936" y="639520"/>
            <a:ext cx="3839464" cy="1719072"/>
          </a:xfrm>
        </p:spPr>
        <p:txBody>
          <a:bodyPr anchor="b">
            <a:normAutofit/>
          </a:bodyPr>
          <a:lstStyle/>
          <a:p>
            <a:r>
              <a:rPr lang="en-US" sz="5400" dirty="0"/>
              <a:t>Collaborative Analytics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CE873F9-C6E0-428C-9874-FE8D152E88E9}"/>
              </a:ext>
            </a:extLst>
          </p:cNvPr>
          <p:cNvSpPr>
            <a:spLocks noGrp="1"/>
          </p:cNvSpPr>
          <p:nvPr>
            <p:ph idx="1"/>
          </p:nvPr>
        </p:nvSpPr>
        <p:spPr>
          <a:xfrm>
            <a:off x="630936" y="2807208"/>
            <a:ext cx="3429000" cy="3410712"/>
          </a:xfrm>
        </p:spPr>
        <p:txBody>
          <a:bodyPr anchor="t">
            <a:normAutofit/>
          </a:bodyPr>
          <a:lstStyle/>
          <a:p>
            <a:r>
              <a:rPr lang="en-US" sz="2200" dirty="0"/>
              <a:t>Analytics isn’t a waterfall, but agile and dynamic</a:t>
            </a:r>
          </a:p>
          <a:p>
            <a:r>
              <a:rPr lang="en-US" sz="2200" dirty="0"/>
              <a:t>If you are wearing a bulletproof vest something is wrong</a:t>
            </a:r>
          </a:p>
          <a:p>
            <a:r>
              <a:rPr lang="en-US" sz="2200" dirty="0"/>
              <a:t>You are the expert</a:t>
            </a:r>
          </a:p>
          <a:p>
            <a:endParaRPr lang="en-US" sz="2200" dirty="0"/>
          </a:p>
        </p:txBody>
      </p:sp>
      <p:pic>
        <p:nvPicPr>
          <p:cNvPr id="5" name="Content Placeholder 4" descr="Diagram&#10;&#10;Description automatically generated">
            <a:extLst>
              <a:ext uri="{FF2B5EF4-FFF2-40B4-BE49-F238E27FC236}">
                <a16:creationId xmlns:a16="http://schemas.microsoft.com/office/drawing/2014/main" id="{FEBDA1EF-B866-9F46-A539-13A562A40DB9}"/>
              </a:ext>
            </a:extLst>
          </p:cNvPr>
          <p:cNvPicPr>
            <a:picLocks noChangeAspect="1"/>
          </p:cNvPicPr>
          <p:nvPr/>
        </p:nvPicPr>
        <p:blipFill>
          <a:blip r:embed="rId2"/>
          <a:stretch>
            <a:fillRect/>
          </a:stretch>
        </p:blipFill>
        <p:spPr>
          <a:xfrm>
            <a:off x="4059935" y="1499056"/>
            <a:ext cx="8012193" cy="4506858"/>
          </a:xfrm>
          <a:prstGeom prst="rect">
            <a:avLst/>
          </a:prstGeom>
        </p:spPr>
      </p:pic>
    </p:spTree>
    <p:extLst>
      <p:ext uri="{BB962C8B-B14F-4D97-AF65-F5344CB8AC3E}">
        <p14:creationId xmlns:p14="http://schemas.microsoft.com/office/powerpoint/2010/main" val="137138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4561</TotalTime>
  <Words>572</Words>
  <Application>Microsoft Macintosh PowerPoint</Application>
  <PresentationFormat>Widescreen</PresentationFormat>
  <Paragraphs>40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Stories They Tell: My Interactions with the Business and How Storytelling Creates Leaders</vt:lpstr>
      <vt:lpstr>PowerPoint Presentation</vt:lpstr>
      <vt:lpstr>Who are you?</vt:lpstr>
      <vt:lpstr>It was a pleasure to p-value.</vt:lpstr>
      <vt:lpstr>Power Analysis</vt:lpstr>
      <vt:lpstr>All good predictive models are alike; each bad predictive model is bad in its own way.</vt:lpstr>
      <vt:lpstr>Anscombe’s Quartet</vt:lpstr>
      <vt:lpstr>It is a truth universally acknowledged, that a business in possession of data, must be in want of a data scientist.</vt:lpstr>
      <vt:lpstr>Collaborative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Stories They Tell: My Interactions with the Business and How Storytelling Creates Leaders</dc:title>
  <dc:creator>Ben Barnard</dc:creator>
  <cp:lastModifiedBy>Ben Barnard</cp:lastModifiedBy>
  <cp:revision>22</cp:revision>
  <dcterms:created xsi:type="dcterms:W3CDTF">2021-06-24T02:42:30Z</dcterms:created>
  <dcterms:modified xsi:type="dcterms:W3CDTF">2021-08-10T02:10:25Z</dcterms:modified>
</cp:coreProperties>
</file>