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notesMasterIdLst>
    <p:notesMasterId r:id="rId10"/>
  </p:notesMasterIdLst>
  <p:sldIdLst>
    <p:sldId id="256" r:id="rId2"/>
    <p:sldId id="259" r:id="rId3"/>
    <p:sldId id="263" r:id="rId4"/>
    <p:sldId id="258" r:id="rId5"/>
    <p:sldId id="260" r:id="rId6"/>
    <p:sldId id="261"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9544" autoAdjust="0"/>
  </p:normalViewPr>
  <p:slideViewPr>
    <p:cSldViewPr snapToGrid="0" snapToObjects="1">
      <p:cViewPr varScale="1">
        <p:scale>
          <a:sx n="47" d="100"/>
          <a:sy n="47" d="100"/>
        </p:scale>
        <p:origin x="5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A3F4A2-1FE1-4782-A3AE-0B5BAD101CD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7093CDC-525D-451F-B0F4-7CA73E2B8182}">
      <dgm:prSet/>
      <dgm:spPr/>
      <dgm:t>
        <a:bodyPr/>
        <a:lstStyle/>
        <a:p>
          <a:r>
            <a:rPr lang="en-US" dirty="0"/>
            <a:t>A Statistician uses golems to create imaginary worlds to estimate error. </a:t>
          </a:r>
        </a:p>
      </dgm:t>
    </dgm:pt>
    <dgm:pt modelId="{DFAD0251-6EC2-412A-9EE1-0BBF7E836EA3}" type="parTrans" cxnId="{57C5AF23-9AB9-41F7-97DC-8429D553F8E4}">
      <dgm:prSet/>
      <dgm:spPr/>
      <dgm:t>
        <a:bodyPr/>
        <a:lstStyle/>
        <a:p>
          <a:endParaRPr lang="en-US"/>
        </a:p>
      </dgm:t>
    </dgm:pt>
    <dgm:pt modelId="{AC71FCBD-6912-4C70-8A68-4F7F96B0B070}" type="sibTrans" cxnId="{57C5AF23-9AB9-41F7-97DC-8429D553F8E4}">
      <dgm:prSet/>
      <dgm:spPr/>
      <dgm:t>
        <a:bodyPr/>
        <a:lstStyle/>
        <a:p>
          <a:endParaRPr lang="en-US"/>
        </a:p>
      </dgm:t>
    </dgm:pt>
    <dgm:pt modelId="{3180933D-2267-4DF6-B369-706603A84C25}">
      <dgm:prSet/>
      <dgm:spPr/>
      <dgm:t>
        <a:bodyPr/>
        <a:lstStyle/>
        <a:p>
          <a:r>
            <a:rPr lang="en-US" dirty="0"/>
            <a:t>A Data Scientist uses golems to create imaginary worlds to understand real world problems.</a:t>
          </a:r>
        </a:p>
      </dgm:t>
    </dgm:pt>
    <dgm:pt modelId="{5D0929C5-AA50-442C-9973-5444751B457A}" type="parTrans" cxnId="{DC999F57-FBFD-473A-B20D-D924FA858620}">
      <dgm:prSet/>
      <dgm:spPr/>
      <dgm:t>
        <a:bodyPr/>
        <a:lstStyle/>
        <a:p>
          <a:endParaRPr lang="en-US"/>
        </a:p>
      </dgm:t>
    </dgm:pt>
    <dgm:pt modelId="{E21244B0-76C5-404D-A6D8-F58E5B899A84}" type="sibTrans" cxnId="{DC999F57-FBFD-473A-B20D-D924FA858620}">
      <dgm:prSet/>
      <dgm:spPr/>
      <dgm:t>
        <a:bodyPr/>
        <a:lstStyle/>
        <a:p>
          <a:endParaRPr lang="en-US"/>
        </a:p>
      </dgm:t>
    </dgm:pt>
    <dgm:pt modelId="{62879DC9-495D-482D-97AB-8298E03BD448}" type="pres">
      <dgm:prSet presAssocID="{F9A3F4A2-1FE1-4782-A3AE-0B5BAD101CD7}" presName="linear" presStyleCnt="0">
        <dgm:presLayoutVars>
          <dgm:animLvl val="lvl"/>
          <dgm:resizeHandles val="exact"/>
        </dgm:presLayoutVars>
      </dgm:prSet>
      <dgm:spPr/>
    </dgm:pt>
    <dgm:pt modelId="{E0289B47-53F7-4C51-A2D9-9E3FBCAC2B0B}" type="pres">
      <dgm:prSet presAssocID="{C7093CDC-525D-451F-B0F4-7CA73E2B8182}" presName="parentText" presStyleLbl="node1" presStyleIdx="0" presStyleCnt="2">
        <dgm:presLayoutVars>
          <dgm:chMax val="0"/>
          <dgm:bulletEnabled val="1"/>
        </dgm:presLayoutVars>
      </dgm:prSet>
      <dgm:spPr/>
    </dgm:pt>
    <dgm:pt modelId="{64D3E10E-AB07-4DAE-A16D-EE0D234974BB}" type="pres">
      <dgm:prSet presAssocID="{AC71FCBD-6912-4C70-8A68-4F7F96B0B070}" presName="spacer" presStyleCnt="0"/>
      <dgm:spPr/>
    </dgm:pt>
    <dgm:pt modelId="{2281E2B9-F37C-4706-84C7-833BD6189E8D}" type="pres">
      <dgm:prSet presAssocID="{3180933D-2267-4DF6-B369-706603A84C25}" presName="parentText" presStyleLbl="node1" presStyleIdx="1" presStyleCnt="2">
        <dgm:presLayoutVars>
          <dgm:chMax val="0"/>
          <dgm:bulletEnabled val="1"/>
        </dgm:presLayoutVars>
      </dgm:prSet>
      <dgm:spPr/>
    </dgm:pt>
  </dgm:ptLst>
  <dgm:cxnLst>
    <dgm:cxn modelId="{57C5AF23-9AB9-41F7-97DC-8429D553F8E4}" srcId="{F9A3F4A2-1FE1-4782-A3AE-0B5BAD101CD7}" destId="{C7093CDC-525D-451F-B0F4-7CA73E2B8182}" srcOrd="0" destOrd="0" parTransId="{DFAD0251-6EC2-412A-9EE1-0BBF7E836EA3}" sibTransId="{AC71FCBD-6912-4C70-8A68-4F7F96B0B070}"/>
    <dgm:cxn modelId="{B7120847-F0A8-43B2-B04C-59177DFADE73}" type="presOf" srcId="{F9A3F4A2-1FE1-4782-A3AE-0B5BAD101CD7}" destId="{62879DC9-495D-482D-97AB-8298E03BD448}" srcOrd="0" destOrd="0" presId="urn:microsoft.com/office/officeart/2005/8/layout/vList2"/>
    <dgm:cxn modelId="{B187B052-1B11-4018-9D14-8207694C0572}" type="presOf" srcId="{C7093CDC-525D-451F-B0F4-7CA73E2B8182}" destId="{E0289B47-53F7-4C51-A2D9-9E3FBCAC2B0B}" srcOrd="0" destOrd="0" presId="urn:microsoft.com/office/officeart/2005/8/layout/vList2"/>
    <dgm:cxn modelId="{DC999F57-FBFD-473A-B20D-D924FA858620}" srcId="{F9A3F4A2-1FE1-4782-A3AE-0B5BAD101CD7}" destId="{3180933D-2267-4DF6-B369-706603A84C25}" srcOrd="1" destOrd="0" parTransId="{5D0929C5-AA50-442C-9973-5444751B457A}" sibTransId="{E21244B0-76C5-404D-A6D8-F58E5B899A84}"/>
    <dgm:cxn modelId="{438B8087-7FE5-4277-8A2F-6D5FCDB83ADE}" type="presOf" srcId="{3180933D-2267-4DF6-B369-706603A84C25}" destId="{2281E2B9-F37C-4706-84C7-833BD6189E8D}" srcOrd="0" destOrd="0" presId="urn:microsoft.com/office/officeart/2005/8/layout/vList2"/>
    <dgm:cxn modelId="{33C749C6-5429-4FAE-BA16-8BF16392221D}" type="presParOf" srcId="{62879DC9-495D-482D-97AB-8298E03BD448}" destId="{E0289B47-53F7-4C51-A2D9-9E3FBCAC2B0B}" srcOrd="0" destOrd="0" presId="urn:microsoft.com/office/officeart/2005/8/layout/vList2"/>
    <dgm:cxn modelId="{48C30041-9086-4F50-AF61-BA6623EACB20}" type="presParOf" srcId="{62879DC9-495D-482D-97AB-8298E03BD448}" destId="{64D3E10E-AB07-4DAE-A16D-EE0D234974BB}" srcOrd="1" destOrd="0" presId="urn:microsoft.com/office/officeart/2005/8/layout/vList2"/>
    <dgm:cxn modelId="{726D6684-E1F3-4045-B029-F6E5DF73110E}" type="presParOf" srcId="{62879DC9-495D-482D-97AB-8298E03BD448}" destId="{2281E2B9-F37C-4706-84C7-833BD6189E8D}"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733423-58FE-43B6-B0F4-DAFC73CF1CC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DD569EA7-C165-4FF1-8DF8-F38C86050450}">
      <dgm:prSet/>
      <dgm:spPr/>
      <dgm:t>
        <a:bodyPr/>
        <a:lstStyle/>
        <a:p>
          <a:pPr>
            <a:lnSpc>
              <a:spcPct val="100000"/>
            </a:lnSpc>
            <a:defRPr cap="all"/>
          </a:pPr>
          <a:r>
            <a:rPr lang="en-US"/>
            <a:t>Don’t ever volunteer significance.</a:t>
          </a:r>
        </a:p>
      </dgm:t>
    </dgm:pt>
    <dgm:pt modelId="{CF6DAB8D-2F55-4E9F-B5EC-7A4E5606A79C}" type="parTrans" cxnId="{A31BCDA1-4435-4326-968E-A9B3E7551304}">
      <dgm:prSet/>
      <dgm:spPr/>
      <dgm:t>
        <a:bodyPr/>
        <a:lstStyle/>
        <a:p>
          <a:endParaRPr lang="en-US"/>
        </a:p>
      </dgm:t>
    </dgm:pt>
    <dgm:pt modelId="{567D2387-A8E5-40C9-99D6-B69A3EDC1397}" type="sibTrans" cxnId="{A31BCDA1-4435-4326-968E-A9B3E7551304}">
      <dgm:prSet/>
      <dgm:spPr/>
      <dgm:t>
        <a:bodyPr/>
        <a:lstStyle/>
        <a:p>
          <a:endParaRPr lang="en-US"/>
        </a:p>
      </dgm:t>
    </dgm:pt>
    <dgm:pt modelId="{BEE514B1-8F58-45B3-BF35-F70A1AEF18BF}">
      <dgm:prSet/>
      <dgm:spPr/>
      <dgm:t>
        <a:bodyPr/>
        <a:lstStyle/>
        <a:p>
          <a:pPr>
            <a:lnSpc>
              <a:spcPct val="100000"/>
            </a:lnSpc>
            <a:defRPr cap="all"/>
          </a:pPr>
          <a:r>
            <a:rPr lang="en-US"/>
            <a:t>Be actionable.</a:t>
          </a:r>
        </a:p>
      </dgm:t>
    </dgm:pt>
    <dgm:pt modelId="{23DA76DC-CA3E-412D-8CBA-90DCC1FF26FA}" type="parTrans" cxnId="{220A2A00-87F5-4B4A-AF54-745998D8C63E}">
      <dgm:prSet/>
      <dgm:spPr/>
      <dgm:t>
        <a:bodyPr/>
        <a:lstStyle/>
        <a:p>
          <a:endParaRPr lang="en-US"/>
        </a:p>
      </dgm:t>
    </dgm:pt>
    <dgm:pt modelId="{77BB0496-4B05-4211-A9D3-DD95323A0EB4}" type="sibTrans" cxnId="{220A2A00-87F5-4B4A-AF54-745998D8C63E}">
      <dgm:prSet/>
      <dgm:spPr/>
      <dgm:t>
        <a:bodyPr/>
        <a:lstStyle/>
        <a:p>
          <a:endParaRPr lang="en-US"/>
        </a:p>
      </dgm:t>
    </dgm:pt>
    <dgm:pt modelId="{6A34E643-2CEF-4A22-8723-6BC9AC49766D}">
      <dgm:prSet/>
      <dgm:spPr/>
      <dgm:t>
        <a:bodyPr/>
        <a:lstStyle/>
        <a:p>
          <a:pPr>
            <a:lnSpc>
              <a:spcPct val="100000"/>
            </a:lnSpc>
            <a:defRPr cap="all"/>
          </a:pPr>
          <a:r>
            <a:rPr lang="en-US"/>
            <a:t>Create partners.</a:t>
          </a:r>
        </a:p>
      </dgm:t>
    </dgm:pt>
    <dgm:pt modelId="{DFAE35C4-9D07-4321-9752-B68196936467}" type="parTrans" cxnId="{96054DC7-FE8C-4B2B-B2D7-714E5FE2A18B}">
      <dgm:prSet/>
      <dgm:spPr/>
      <dgm:t>
        <a:bodyPr/>
        <a:lstStyle/>
        <a:p>
          <a:endParaRPr lang="en-US"/>
        </a:p>
      </dgm:t>
    </dgm:pt>
    <dgm:pt modelId="{3E9A9B2C-64A8-4AEA-834E-4A8A531A17CE}" type="sibTrans" cxnId="{96054DC7-FE8C-4B2B-B2D7-714E5FE2A18B}">
      <dgm:prSet/>
      <dgm:spPr/>
      <dgm:t>
        <a:bodyPr/>
        <a:lstStyle/>
        <a:p>
          <a:endParaRPr lang="en-US"/>
        </a:p>
      </dgm:t>
    </dgm:pt>
    <dgm:pt modelId="{2EFFE9E1-F9DA-4ACA-8963-D8BE1C0C8930}" type="pres">
      <dgm:prSet presAssocID="{58733423-58FE-43B6-B0F4-DAFC73CF1CCD}" presName="root" presStyleCnt="0">
        <dgm:presLayoutVars>
          <dgm:dir/>
          <dgm:resizeHandles val="exact"/>
        </dgm:presLayoutVars>
      </dgm:prSet>
      <dgm:spPr/>
    </dgm:pt>
    <dgm:pt modelId="{0C3D7A24-BD7D-4882-B6A2-CA0778200DD5}" type="pres">
      <dgm:prSet presAssocID="{DD569EA7-C165-4FF1-8DF8-F38C86050450}" presName="compNode" presStyleCnt="0"/>
      <dgm:spPr/>
    </dgm:pt>
    <dgm:pt modelId="{D7468872-01C3-4FE5-9462-A87C838D3DDB}" type="pres">
      <dgm:prSet presAssocID="{DD569EA7-C165-4FF1-8DF8-F38C86050450}" presName="iconBgRect" presStyleLbl="bgShp" presStyleIdx="0" presStyleCnt="3"/>
      <dgm:spPr/>
    </dgm:pt>
    <dgm:pt modelId="{F7D4B799-0541-4415-B79A-45BEE2A1D90F}" type="pres">
      <dgm:prSet presAssocID="{DD569EA7-C165-4FF1-8DF8-F38C860504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ers"/>
        </a:ext>
      </dgm:extLst>
    </dgm:pt>
    <dgm:pt modelId="{A41D1604-69F4-48FF-ACBF-9DA1370BE98E}" type="pres">
      <dgm:prSet presAssocID="{DD569EA7-C165-4FF1-8DF8-F38C86050450}" presName="spaceRect" presStyleCnt="0"/>
      <dgm:spPr/>
    </dgm:pt>
    <dgm:pt modelId="{DFC46865-7C7C-4B12-96F5-9E16A031E32B}" type="pres">
      <dgm:prSet presAssocID="{DD569EA7-C165-4FF1-8DF8-F38C86050450}" presName="textRect" presStyleLbl="revTx" presStyleIdx="0" presStyleCnt="3">
        <dgm:presLayoutVars>
          <dgm:chMax val="1"/>
          <dgm:chPref val="1"/>
        </dgm:presLayoutVars>
      </dgm:prSet>
      <dgm:spPr/>
    </dgm:pt>
    <dgm:pt modelId="{B62EF5A9-C683-4360-86AD-09B4E82B6A57}" type="pres">
      <dgm:prSet presAssocID="{567D2387-A8E5-40C9-99D6-B69A3EDC1397}" presName="sibTrans" presStyleCnt="0"/>
      <dgm:spPr/>
    </dgm:pt>
    <dgm:pt modelId="{F03C45A1-D5F9-455D-B76C-EEE966D045A5}" type="pres">
      <dgm:prSet presAssocID="{BEE514B1-8F58-45B3-BF35-F70A1AEF18BF}" presName="compNode" presStyleCnt="0"/>
      <dgm:spPr/>
    </dgm:pt>
    <dgm:pt modelId="{1B3AC067-E3CB-4604-BF2C-2F8E50ED3060}" type="pres">
      <dgm:prSet presAssocID="{BEE514B1-8F58-45B3-BF35-F70A1AEF18BF}" presName="iconBgRect" presStyleLbl="bgShp" presStyleIdx="1" presStyleCnt="3"/>
      <dgm:spPr/>
    </dgm:pt>
    <dgm:pt modelId="{BAE458AC-590A-4B6B-BCBE-2B8196B62A03}" type="pres">
      <dgm:prSet presAssocID="{BEE514B1-8F58-45B3-BF35-F70A1AEF18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pper board"/>
        </a:ext>
      </dgm:extLst>
    </dgm:pt>
    <dgm:pt modelId="{4E74691D-1255-4737-8C3F-970107BBD014}" type="pres">
      <dgm:prSet presAssocID="{BEE514B1-8F58-45B3-BF35-F70A1AEF18BF}" presName="spaceRect" presStyleCnt="0"/>
      <dgm:spPr/>
    </dgm:pt>
    <dgm:pt modelId="{0CCAA3F3-4C37-492F-AA22-8EB54B623F96}" type="pres">
      <dgm:prSet presAssocID="{BEE514B1-8F58-45B3-BF35-F70A1AEF18BF}" presName="textRect" presStyleLbl="revTx" presStyleIdx="1" presStyleCnt="3">
        <dgm:presLayoutVars>
          <dgm:chMax val="1"/>
          <dgm:chPref val="1"/>
        </dgm:presLayoutVars>
      </dgm:prSet>
      <dgm:spPr/>
    </dgm:pt>
    <dgm:pt modelId="{36D3E6CD-5698-4D4F-8986-4329F41EBFB8}" type="pres">
      <dgm:prSet presAssocID="{77BB0496-4B05-4211-A9D3-DD95323A0EB4}" presName="sibTrans" presStyleCnt="0"/>
      <dgm:spPr/>
    </dgm:pt>
    <dgm:pt modelId="{BCA80983-2E96-42EE-8B74-68EF9FEF3F2E}" type="pres">
      <dgm:prSet presAssocID="{6A34E643-2CEF-4A22-8723-6BC9AC49766D}" presName="compNode" presStyleCnt="0"/>
      <dgm:spPr/>
    </dgm:pt>
    <dgm:pt modelId="{EC7DAFF5-0C18-47F5-8AD7-F2DADC4A77CC}" type="pres">
      <dgm:prSet presAssocID="{6A34E643-2CEF-4A22-8723-6BC9AC49766D}" presName="iconBgRect" presStyleLbl="bgShp" presStyleIdx="2" presStyleCnt="3"/>
      <dgm:spPr/>
    </dgm:pt>
    <dgm:pt modelId="{D7D2D99B-B933-4468-B934-B535586CF2D9}" type="pres">
      <dgm:prSet presAssocID="{6A34E643-2CEF-4A22-8723-6BC9AC4976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DB25F29E-B0D9-4760-8F95-73EC6FFEC36F}" type="pres">
      <dgm:prSet presAssocID="{6A34E643-2CEF-4A22-8723-6BC9AC49766D}" presName="spaceRect" presStyleCnt="0"/>
      <dgm:spPr/>
    </dgm:pt>
    <dgm:pt modelId="{431DC507-42D7-48AF-AB11-1CF18673B99B}" type="pres">
      <dgm:prSet presAssocID="{6A34E643-2CEF-4A22-8723-6BC9AC49766D}" presName="textRect" presStyleLbl="revTx" presStyleIdx="2" presStyleCnt="3">
        <dgm:presLayoutVars>
          <dgm:chMax val="1"/>
          <dgm:chPref val="1"/>
        </dgm:presLayoutVars>
      </dgm:prSet>
      <dgm:spPr/>
    </dgm:pt>
  </dgm:ptLst>
  <dgm:cxnLst>
    <dgm:cxn modelId="{220A2A00-87F5-4B4A-AF54-745998D8C63E}" srcId="{58733423-58FE-43B6-B0F4-DAFC73CF1CCD}" destId="{BEE514B1-8F58-45B3-BF35-F70A1AEF18BF}" srcOrd="1" destOrd="0" parTransId="{23DA76DC-CA3E-412D-8CBA-90DCC1FF26FA}" sibTransId="{77BB0496-4B05-4211-A9D3-DD95323A0EB4}"/>
    <dgm:cxn modelId="{DC68D908-3A5F-445E-A699-D54F59EC4F85}" type="presOf" srcId="{DD569EA7-C165-4FF1-8DF8-F38C86050450}" destId="{DFC46865-7C7C-4B12-96F5-9E16A031E32B}" srcOrd="0" destOrd="0" presId="urn:microsoft.com/office/officeart/2018/5/layout/IconCircleLabelList"/>
    <dgm:cxn modelId="{13BBEA40-F77F-4A4C-98E8-712CD0E35F99}" type="presOf" srcId="{6A34E643-2CEF-4A22-8723-6BC9AC49766D}" destId="{431DC507-42D7-48AF-AB11-1CF18673B99B}" srcOrd="0" destOrd="0" presId="urn:microsoft.com/office/officeart/2018/5/layout/IconCircleLabelList"/>
    <dgm:cxn modelId="{FE747D95-9CD2-459F-83F5-E3F8668527E6}" type="presOf" srcId="{BEE514B1-8F58-45B3-BF35-F70A1AEF18BF}" destId="{0CCAA3F3-4C37-492F-AA22-8EB54B623F96}" srcOrd="0" destOrd="0" presId="urn:microsoft.com/office/officeart/2018/5/layout/IconCircleLabelList"/>
    <dgm:cxn modelId="{A31BCDA1-4435-4326-968E-A9B3E7551304}" srcId="{58733423-58FE-43B6-B0F4-DAFC73CF1CCD}" destId="{DD569EA7-C165-4FF1-8DF8-F38C86050450}" srcOrd="0" destOrd="0" parTransId="{CF6DAB8D-2F55-4E9F-B5EC-7A4E5606A79C}" sibTransId="{567D2387-A8E5-40C9-99D6-B69A3EDC1397}"/>
    <dgm:cxn modelId="{96054DC7-FE8C-4B2B-B2D7-714E5FE2A18B}" srcId="{58733423-58FE-43B6-B0F4-DAFC73CF1CCD}" destId="{6A34E643-2CEF-4A22-8723-6BC9AC49766D}" srcOrd="2" destOrd="0" parTransId="{DFAE35C4-9D07-4321-9752-B68196936467}" sibTransId="{3E9A9B2C-64A8-4AEA-834E-4A8A531A17CE}"/>
    <dgm:cxn modelId="{403B71DF-90B9-455B-8460-4D73BC312285}" type="presOf" srcId="{58733423-58FE-43B6-B0F4-DAFC73CF1CCD}" destId="{2EFFE9E1-F9DA-4ACA-8963-D8BE1C0C8930}" srcOrd="0" destOrd="0" presId="urn:microsoft.com/office/officeart/2018/5/layout/IconCircleLabelList"/>
    <dgm:cxn modelId="{F7489A55-3CD7-4E5D-98C0-4370B327ACDB}" type="presParOf" srcId="{2EFFE9E1-F9DA-4ACA-8963-D8BE1C0C8930}" destId="{0C3D7A24-BD7D-4882-B6A2-CA0778200DD5}" srcOrd="0" destOrd="0" presId="urn:microsoft.com/office/officeart/2018/5/layout/IconCircleLabelList"/>
    <dgm:cxn modelId="{DEA51238-3D42-40C5-8AF3-47E883C1D543}" type="presParOf" srcId="{0C3D7A24-BD7D-4882-B6A2-CA0778200DD5}" destId="{D7468872-01C3-4FE5-9462-A87C838D3DDB}" srcOrd="0" destOrd="0" presId="urn:microsoft.com/office/officeart/2018/5/layout/IconCircleLabelList"/>
    <dgm:cxn modelId="{1D305D09-3C64-48CE-887A-2FE8835449A0}" type="presParOf" srcId="{0C3D7A24-BD7D-4882-B6A2-CA0778200DD5}" destId="{F7D4B799-0541-4415-B79A-45BEE2A1D90F}" srcOrd="1" destOrd="0" presId="urn:microsoft.com/office/officeart/2018/5/layout/IconCircleLabelList"/>
    <dgm:cxn modelId="{08634057-AF14-4C70-BCE9-28A11DFCD566}" type="presParOf" srcId="{0C3D7A24-BD7D-4882-B6A2-CA0778200DD5}" destId="{A41D1604-69F4-48FF-ACBF-9DA1370BE98E}" srcOrd="2" destOrd="0" presId="urn:microsoft.com/office/officeart/2018/5/layout/IconCircleLabelList"/>
    <dgm:cxn modelId="{750EC601-D6FC-4642-A52B-C905B7966296}" type="presParOf" srcId="{0C3D7A24-BD7D-4882-B6A2-CA0778200DD5}" destId="{DFC46865-7C7C-4B12-96F5-9E16A031E32B}" srcOrd="3" destOrd="0" presId="urn:microsoft.com/office/officeart/2018/5/layout/IconCircleLabelList"/>
    <dgm:cxn modelId="{4A4FCED7-4BF2-4034-A307-ED777FD59012}" type="presParOf" srcId="{2EFFE9E1-F9DA-4ACA-8963-D8BE1C0C8930}" destId="{B62EF5A9-C683-4360-86AD-09B4E82B6A57}" srcOrd="1" destOrd="0" presId="urn:microsoft.com/office/officeart/2018/5/layout/IconCircleLabelList"/>
    <dgm:cxn modelId="{F822B80D-160F-4FB1-99ED-659177A420B8}" type="presParOf" srcId="{2EFFE9E1-F9DA-4ACA-8963-D8BE1C0C8930}" destId="{F03C45A1-D5F9-455D-B76C-EEE966D045A5}" srcOrd="2" destOrd="0" presId="urn:microsoft.com/office/officeart/2018/5/layout/IconCircleLabelList"/>
    <dgm:cxn modelId="{DB99DC95-8C39-4ACB-97ED-AA739B456092}" type="presParOf" srcId="{F03C45A1-D5F9-455D-B76C-EEE966D045A5}" destId="{1B3AC067-E3CB-4604-BF2C-2F8E50ED3060}" srcOrd="0" destOrd="0" presId="urn:microsoft.com/office/officeart/2018/5/layout/IconCircleLabelList"/>
    <dgm:cxn modelId="{62CF803C-DEF0-482E-937D-92CB103B6D95}" type="presParOf" srcId="{F03C45A1-D5F9-455D-B76C-EEE966D045A5}" destId="{BAE458AC-590A-4B6B-BCBE-2B8196B62A03}" srcOrd="1" destOrd="0" presId="urn:microsoft.com/office/officeart/2018/5/layout/IconCircleLabelList"/>
    <dgm:cxn modelId="{CC9C4D4C-3B06-46CF-AC03-2FD348985629}" type="presParOf" srcId="{F03C45A1-D5F9-455D-B76C-EEE966D045A5}" destId="{4E74691D-1255-4737-8C3F-970107BBD014}" srcOrd="2" destOrd="0" presId="urn:microsoft.com/office/officeart/2018/5/layout/IconCircleLabelList"/>
    <dgm:cxn modelId="{DEFB8B9C-C243-4759-9BB1-1BF5EC339227}" type="presParOf" srcId="{F03C45A1-D5F9-455D-B76C-EEE966D045A5}" destId="{0CCAA3F3-4C37-492F-AA22-8EB54B623F96}" srcOrd="3" destOrd="0" presId="urn:microsoft.com/office/officeart/2018/5/layout/IconCircleLabelList"/>
    <dgm:cxn modelId="{B0EFA4A5-E80A-4837-892F-7988A5CDC63C}" type="presParOf" srcId="{2EFFE9E1-F9DA-4ACA-8963-D8BE1C0C8930}" destId="{36D3E6CD-5698-4D4F-8986-4329F41EBFB8}" srcOrd="3" destOrd="0" presId="urn:microsoft.com/office/officeart/2018/5/layout/IconCircleLabelList"/>
    <dgm:cxn modelId="{BAA05F7D-4944-48B9-AD69-A495E88D447F}" type="presParOf" srcId="{2EFFE9E1-F9DA-4ACA-8963-D8BE1C0C8930}" destId="{BCA80983-2E96-42EE-8B74-68EF9FEF3F2E}" srcOrd="4" destOrd="0" presId="urn:microsoft.com/office/officeart/2018/5/layout/IconCircleLabelList"/>
    <dgm:cxn modelId="{E1160706-DB5E-4B63-833F-B37A00418BA0}" type="presParOf" srcId="{BCA80983-2E96-42EE-8B74-68EF9FEF3F2E}" destId="{EC7DAFF5-0C18-47F5-8AD7-F2DADC4A77CC}" srcOrd="0" destOrd="0" presId="urn:microsoft.com/office/officeart/2018/5/layout/IconCircleLabelList"/>
    <dgm:cxn modelId="{AA009099-776C-440A-AA86-8E51FC616FD2}" type="presParOf" srcId="{BCA80983-2E96-42EE-8B74-68EF9FEF3F2E}" destId="{D7D2D99B-B933-4468-B934-B535586CF2D9}" srcOrd="1" destOrd="0" presId="urn:microsoft.com/office/officeart/2018/5/layout/IconCircleLabelList"/>
    <dgm:cxn modelId="{3FA25469-6186-4A1D-8C89-4F5ED824C5FD}" type="presParOf" srcId="{BCA80983-2E96-42EE-8B74-68EF9FEF3F2E}" destId="{DB25F29E-B0D9-4760-8F95-73EC6FFEC36F}" srcOrd="2" destOrd="0" presId="urn:microsoft.com/office/officeart/2018/5/layout/IconCircleLabelList"/>
    <dgm:cxn modelId="{1BEEDF6E-F0E0-4ED1-A5A0-CA75ACDAE1B7}" type="presParOf" srcId="{BCA80983-2E96-42EE-8B74-68EF9FEF3F2E}" destId="{431DC507-42D7-48AF-AB11-1CF18673B99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89B47-53F7-4C51-A2D9-9E3FBCAC2B0B}">
      <dsp:nvSpPr>
        <dsp:cNvPr id="0" name=""/>
        <dsp:cNvSpPr/>
      </dsp:nvSpPr>
      <dsp:spPr>
        <a:xfrm>
          <a:off x="0" y="212761"/>
          <a:ext cx="6692748" cy="186147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A Statistician uses golems to create imaginary worlds to estimate error. </a:t>
          </a:r>
        </a:p>
      </dsp:txBody>
      <dsp:txXfrm>
        <a:off x="90869" y="303630"/>
        <a:ext cx="6511010" cy="1679732"/>
      </dsp:txXfrm>
    </dsp:sp>
    <dsp:sp modelId="{2281E2B9-F37C-4706-84C7-833BD6189E8D}">
      <dsp:nvSpPr>
        <dsp:cNvPr id="0" name=""/>
        <dsp:cNvSpPr/>
      </dsp:nvSpPr>
      <dsp:spPr>
        <a:xfrm>
          <a:off x="0" y="2180792"/>
          <a:ext cx="6692748" cy="1861470"/>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A Data Scientist uses golems to create imaginary worlds to understand real world problems.</a:t>
          </a:r>
        </a:p>
      </dsp:txBody>
      <dsp:txXfrm>
        <a:off x="90869" y="2271661"/>
        <a:ext cx="6511010" cy="1679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68872-01C3-4FE5-9462-A87C838D3DDB}">
      <dsp:nvSpPr>
        <dsp:cNvPr id="0" name=""/>
        <dsp:cNvSpPr/>
      </dsp:nvSpPr>
      <dsp:spPr>
        <a:xfrm>
          <a:off x="348141" y="1108325"/>
          <a:ext cx="1085132" cy="1085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4B799-0541-4415-B79A-45BEE2A1D90F}">
      <dsp:nvSpPr>
        <dsp:cNvPr id="0" name=""/>
        <dsp:cNvSpPr/>
      </dsp:nvSpPr>
      <dsp:spPr>
        <a:xfrm>
          <a:off x="579399" y="1339583"/>
          <a:ext cx="622617" cy="622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C46865-7C7C-4B12-96F5-9E16A031E32B}">
      <dsp:nvSpPr>
        <dsp:cNvPr id="0" name=""/>
        <dsp:cNvSpPr/>
      </dsp:nvSpPr>
      <dsp:spPr>
        <a:xfrm>
          <a:off x="1254" y="2531450"/>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Don’t ever volunteer significance.</a:t>
          </a:r>
        </a:p>
      </dsp:txBody>
      <dsp:txXfrm>
        <a:off x="1254" y="2531450"/>
        <a:ext cx="1778906" cy="711562"/>
      </dsp:txXfrm>
    </dsp:sp>
    <dsp:sp modelId="{1B3AC067-E3CB-4604-BF2C-2F8E50ED3060}">
      <dsp:nvSpPr>
        <dsp:cNvPr id="0" name=""/>
        <dsp:cNvSpPr/>
      </dsp:nvSpPr>
      <dsp:spPr>
        <a:xfrm>
          <a:off x="2438356" y="1108325"/>
          <a:ext cx="1085132" cy="1085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458AC-590A-4B6B-BCBE-2B8196B62A03}">
      <dsp:nvSpPr>
        <dsp:cNvPr id="0" name=""/>
        <dsp:cNvSpPr/>
      </dsp:nvSpPr>
      <dsp:spPr>
        <a:xfrm>
          <a:off x="2669613" y="1339583"/>
          <a:ext cx="622617" cy="622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CAA3F3-4C37-492F-AA22-8EB54B623F96}">
      <dsp:nvSpPr>
        <dsp:cNvPr id="0" name=""/>
        <dsp:cNvSpPr/>
      </dsp:nvSpPr>
      <dsp:spPr>
        <a:xfrm>
          <a:off x="2091469" y="2531450"/>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Be actionable.</a:t>
          </a:r>
        </a:p>
      </dsp:txBody>
      <dsp:txXfrm>
        <a:off x="2091469" y="2531450"/>
        <a:ext cx="1778906" cy="711562"/>
      </dsp:txXfrm>
    </dsp:sp>
    <dsp:sp modelId="{EC7DAFF5-0C18-47F5-8AD7-F2DADC4A77CC}">
      <dsp:nvSpPr>
        <dsp:cNvPr id="0" name=""/>
        <dsp:cNvSpPr/>
      </dsp:nvSpPr>
      <dsp:spPr>
        <a:xfrm>
          <a:off x="4528570" y="1108325"/>
          <a:ext cx="1085132" cy="1085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D2D99B-B933-4468-B934-B535586CF2D9}">
      <dsp:nvSpPr>
        <dsp:cNvPr id="0" name=""/>
        <dsp:cNvSpPr/>
      </dsp:nvSpPr>
      <dsp:spPr>
        <a:xfrm>
          <a:off x="4759828" y="1339583"/>
          <a:ext cx="622617" cy="622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1DC507-42D7-48AF-AB11-1CF18673B99B}">
      <dsp:nvSpPr>
        <dsp:cNvPr id="0" name=""/>
        <dsp:cNvSpPr/>
      </dsp:nvSpPr>
      <dsp:spPr>
        <a:xfrm>
          <a:off x="4181684" y="2531450"/>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Create partners.</a:t>
          </a:r>
        </a:p>
      </dsp:txBody>
      <dsp:txXfrm>
        <a:off x="4181684" y="2531450"/>
        <a:ext cx="1778906" cy="7115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1FA94-E0E6-44AB-AE9C-552FD1C03498}" type="datetimeFigureOut">
              <a:rPr lang="en-US" smtClean="0"/>
              <a:t>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A4E50-5516-4584-8761-69C59D92E6CE}" type="slidenum">
              <a:rPr lang="en-US" smtClean="0"/>
              <a:t>‹#›</a:t>
            </a:fld>
            <a:endParaRPr lang="en-US"/>
          </a:p>
        </p:txBody>
      </p:sp>
    </p:spTree>
    <p:extLst>
      <p:ext uri="{BB962C8B-B14F-4D97-AF65-F5344CB8AC3E}">
        <p14:creationId xmlns:p14="http://schemas.microsoft.com/office/powerpoint/2010/main" val="4068593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Ben Barnard and my talk is “It was a pleasure to p-value.” The first line of Fahrenheit 451 is “It was a pleasure to burn”. Ironically, this is a banned book about banning books. In Fahrenheit 451 books were banned to limit free thinking and opinions from society to create less conflict. Many of us have used p-values and “significance” in the same way. Whether it be to reduce conflict, imposter syndrome, or just not being prepared. Many times, we look back at our collusion with guilt.  I have become “grumpy” with my practice, and at times I don’t budge when leaders want p-values just because, “they previously used SAS in their career”…. True story. Trigger warning, I might say some things that many will not agree with.</a:t>
            </a:r>
          </a:p>
        </p:txBody>
      </p:sp>
      <p:sp>
        <p:nvSpPr>
          <p:cNvPr id="4" name="Slide Number Placeholder 3"/>
          <p:cNvSpPr>
            <a:spLocks noGrp="1"/>
          </p:cNvSpPr>
          <p:nvPr>
            <p:ph type="sldNum" sz="quarter" idx="5"/>
          </p:nvPr>
        </p:nvSpPr>
        <p:spPr/>
        <p:txBody>
          <a:bodyPr/>
          <a:lstStyle/>
          <a:p>
            <a:fld id="{B2BA4E50-5516-4584-8761-69C59D92E6CE}" type="slidenum">
              <a:rPr lang="en-US" smtClean="0"/>
              <a:t>1</a:t>
            </a:fld>
            <a:endParaRPr lang="en-US"/>
          </a:p>
        </p:txBody>
      </p:sp>
    </p:spTree>
    <p:extLst>
      <p:ext uri="{BB962C8B-B14F-4D97-AF65-F5344CB8AC3E}">
        <p14:creationId xmlns:p14="http://schemas.microsoft.com/office/powerpoint/2010/main" val="2318326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Mike introduced me, and I do have a PhD somewhere. A little bit about my philosophy. I was trained as a statistician, but I practice data science. Like everybody else that thinks they are an expert. (I am not an expert I just like to hear myself talk.) I am going to spend a useless amount of time to define a space for what I hope includes what I do so I can call myself a data scientist. Please be nice to me after the presentation. I like the intro to the book “Statistical Rethinking” by Richard </a:t>
            </a:r>
            <a:r>
              <a:rPr lang="en-US" dirty="0" err="1"/>
              <a:t>McElreath</a:t>
            </a:r>
            <a:r>
              <a:rPr lang="en-US" dirty="0"/>
              <a:t>. Be nice to me because it is a Bayesian book. I am not trying to insight a riot, but I think many of you might like this part. The author compares the models we build to the golem from the story “golem of Prague”. Model in this case should be viewed very broadly, and more like a structured idea as opposed to an algorithm. Anybody who uses Statistics or even algorithms that people might try to argue as not statistics create golems to build an imaginary/fake world. We can describe this world in assumptions, priors, loss functions, etc. A Statistician uses golems to create imaginary worlds to estimate error. A Data Scientist uses golems to create imaginary worlds to understand real world problems. I didn’t say solve. I will stop there before the mob comes for 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2BA4E50-5516-4584-8761-69C59D92E6CE}" type="slidenum">
              <a:rPr lang="en-US" smtClean="0"/>
              <a:t>2</a:t>
            </a:fld>
            <a:endParaRPr lang="en-US"/>
          </a:p>
        </p:txBody>
      </p:sp>
    </p:spTree>
    <p:extLst>
      <p:ext uri="{BB962C8B-B14F-4D97-AF65-F5344CB8AC3E}">
        <p14:creationId xmlns:p14="http://schemas.microsoft.com/office/powerpoint/2010/main" val="548709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move on to what I advertised I would be talking about. You walk into a meeting with senior leadership, and they are listening to the presenter about an analysis the presenter performed. I have been volunteered for many meetings I didn’t need to be in or shouldn’t need to be in. One of the leaders asks, "Is that statistically significant?" Immediately you wonder if there was a power analysis. The presenter says, "Absolutely, at the 0.05 level we were statistically significant. We had 100,000 participants." Hand to your head you begin brainstorming how to educate the leadership and analysts on use of significance testing, test design, and tying the hypothesis to practical significance. Maybe not brainstorming but wishing you didn’t get involved because you might be asked to step on someone's toes. </a:t>
            </a:r>
          </a:p>
        </p:txBody>
      </p:sp>
      <p:sp>
        <p:nvSpPr>
          <p:cNvPr id="4" name="Slide Number Placeholder 3"/>
          <p:cNvSpPr>
            <a:spLocks noGrp="1"/>
          </p:cNvSpPr>
          <p:nvPr>
            <p:ph type="sldNum" sz="quarter" idx="5"/>
          </p:nvPr>
        </p:nvSpPr>
        <p:spPr/>
        <p:txBody>
          <a:bodyPr/>
          <a:lstStyle/>
          <a:p>
            <a:fld id="{B2BA4E50-5516-4584-8761-69C59D92E6CE}" type="slidenum">
              <a:rPr lang="en-US" smtClean="0"/>
              <a:t>3</a:t>
            </a:fld>
            <a:endParaRPr lang="en-US"/>
          </a:p>
        </p:txBody>
      </p:sp>
    </p:spTree>
    <p:extLst>
      <p:ext uri="{BB962C8B-B14F-4D97-AF65-F5344CB8AC3E}">
        <p14:creationId xmlns:p14="http://schemas.microsoft.com/office/powerpoint/2010/main" val="389820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key points I want to talk about are don’t ever volunteer significance (for those who have young children don’t ever talk about p-value), be actionable, and create partners. This list by no means is exhaustive, and  these were just the topics I chose to speak about. You will also notice I won’t really talk about them, but that’s how it works.</a:t>
            </a:r>
          </a:p>
        </p:txBody>
      </p:sp>
      <p:sp>
        <p:nvSpPr>
          <p:cNvPr id="4" name="Slide Number Placeholder 3"/>
          <p:cNvSpPr>
            <a:spLocks noGrp="1"/>
          </p:cNvSpPr>
          <p:nvPr>
            <p:ph type="sldNum" sz="quarter" idx="5"/>
          </p:nvPr>
        </p:nvSpPr>
        <p:spPr/>
        <p:txBody>
          <a:bodyPr/>
          <a:lstStyle/>
          <a:p>
            <a:fld id="{B2BA4E50-5516-4584-8761-69C59D92E6CE}" type="slidenum">
              <a:rPr lang="en-US" smtClean="0"/>
              <a:t>4</a:t>
            </a:fld>
            <a:endParaRPr lang="en-US"/>
          </a:p>
        </p:txBody>
      </p:sp>
    </p:spTree>
    <p:extLst>
      <p:ext uri="{BB962C8B-B14F-4D97-AF65-F5344CB8AC3E}">
        <p14:creationId xmlns:p14="http://schemas.microsoft.com/office/powerpoint/2010/main" val="17819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biggest pet peeve is setting alpha at the 0.05 level. I am probably supposed to talk about significance, but I can make anything significant. I worked in a heavily regulated environment. Every decision you make should have a reason and because everybody else is doing it is not a good reason. Outside of a clinical environment a lot of data science teams do not perform power analyses, and most don’t understand that alpha doesn’t have to be set. I have seen a lot of teams that should be doing some sort of simulations that aren’t. You could be trying to find your alpha if you aren’t sure what it should be. Sometimes for resource constraints your sample size is set, and the business needs to understand the risks around the alpha or power. Significance tests should really be used for designed experiments. I don’t mean designed benchtop work. I mean if you didn’t plan out your analysis before you looked at the data you shouldn’t be running tests because they don’t mean anything. Leaders that aren’t from a statistical world tend to think everything is a true experiment, you run one test and now they can extrapolate to all populations for all time, and worst of all it is the truth. Remember from before data scientist and statisticians both use golems to create imaginary worlds. We are automatically not dealing with the truth. I avoid testing unless a test is warranted, and when it is design, design, design. If you depend on a golem to decide for you, you need to understand the risk of being wrong. Build your presentations around that you created an imaginary world, discuss the repeatability of your tests, warn against biases and other issues with sampling.</a:t>
            </a:r>
          </a:p>
        </p:txBody>
      </p:sp>
      <p:sp>
        <p:nvSpPr>
          <p:cNvPr id="4" name="Slide Number Placeholder 3"/>
          <p:cNvSpPr>
            <a:spLocks noGrp="1"/>
          </p:cNvSpPr>
          <p:nvPr>
            <p:ph type="sldNum" sz="quarter" idx="5"/>
          </p:nvPr>
        </p:nvSpPr>
        <p:spPr/>
        <p:txBody>
          <a:bodyPr/>
          <a:lstStyle/>
          <a:p>
            <a:fld id="{B2BA4E50-5516-4584-8761-69C59D92E6CE}" type="slidenum">
              <a:rPr lang="en-US" smtClean="0"/>
              <a:t>5</a:t>
            </a:fld>
            <a:endParaRPr lang="en-US"/>
          </a:p>
        </p:txBody>
      </p:sp>
    </p:spTree>
    <p:extLst>
      <p:ext uri="{BB962C8B-B14F-4D97-AF65-F5344CB8AC3E}">
        <p14:creationId xmlns:p14="http://schemas.microsoft.com/office/powerpoint/2010/main" val="65717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work in a function that supports many groups in a consulting-based format you will probably have leaders, come to you with data and ask you to find something. This is a needle in the haystack problem and sometimes you don’t know what the needle looks like. All for the sake of doing “Data Science.” Leaders should come to you with problems, not solutions, and then you need to help develop the problem into something measurable, something that has an actionable outcome. If you don’t have an action designed around the outcome of a product. Promises of actions can also be a problem. This can get into an ethical area. If you know a problem exists you need to act, but what if you can’t do an analysis because you know you can’t act. Choosing to be naïve. </a:t>
            </a:r>
          </a:p>
        </p:txBody>
      </p:sp>
      <p:sp>
        <p:nvSpPr>
          <p:cNvPr id="4" name="Slide Number Placeholder 3"/>
          <p:cNvSpPr>
            <a:spLocks noGrp="1"/>
          </p:cNvSpPr>
          <p:nvPr>
            <p:ph type="sldNum" sz="quarter" idx="5"/>
          </p:nvPr>
        </p:nvSpPr>
        <p:spPr/>
        <p:txBody>
          <a:bodyPr/>
          <a:lstStyle/>
          <a:p>
            <a:fld id="{B2BA4E50-5516-4584-8761-69C59D92E6CE}" type="slidenum">
              <a:rPr lang="en-US" smtClean="0"/>
              <a:t>6</a:t>
            </a:fld>
            <a:endParaRPr lang="en-US"/>
          </a:p>
        </p:txBody>
      </p:sp>
    </p:spTree>
    <p:extLst>
      <p:ext uri="{BB962C8B-B14F-4D97-AF65-F5344CB8AC3E}">
        <p14:creationId xmlns:p14="http://schemas.microsoft.com/office/powerpoint/2010/main" val="3409365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show a graphic for crisp-dm. Its not my preferred process for analytic projects, but it is a plan. I see a lot of new analysts that jump right into models without any understanding of the business or the data. We are creating imaginary worlds that need to be close to the real world to make any sense. There should be a plan and each set should have an outcome. I usually get the greatest positive responses from my data descriptions. So many businesses don’t look at their data from a model point of view, so a lot of things aren’t looked at. I think the next biggest positive response is from the evaluation. I get the least ohs and ahs from the model itself. The model is almost anticlimactic, but it almost always builds into the next data description for improvements. We should note that crisp-dm is a cycle and all our process should be a cycle. Data changes, we don’t know the truth and every model fails. The golems you produce should have a planned lifecycle for when they are replaced or destroyed. Setting up this plan helps create a partner in the </a:t>
            </a:r>
            <a:r>
              <a:rPr lang="en-US"/>
              <a:t>work. </a:t>
            </a:r>
            <a:endParaRPr lang="en-US" dirty="0"/>
          </a:p>
        </p:txBody>
      </p:sp>
      <p:sp>
        <p:nvSpPr>
          <p:cNvPr id="4" name="Slide Number Placeholder 3"/>
          <p:cNvSpPr>
            <a:spLocks noGrp="1"/>
          </p:cNvSpPr>
          <p:nvPr>
            <p:ph type="sldNum" sz="quarter" idx="5"/>
          </p:nvPr>
        </p:nvSpPr>
        <p:spPr/>
        <p:txBody>
          <a:bodyPr/>
          <a:lstStyle/>
          <a:p>
            <a:fld id="{B2BA4E50-5516-4584-8761-69C59D92E6CE}" type="slidenum">
              <a:rPr lang="en-US" smtClean="0"/>
              <a:t>7</a:t>
            </a:fld>
            <a:endParaRPr lang="en-US"/>
          </a:p>
        </p:txBody>
      </p:sp>
    </p:spTree>
    <p:extLst>
      <p:ext uri="{BB962C8B-B14F-4D97-AF65-F5344CB8AC3E}">
        <p14:creationId xmlns:p14="http://schemas.microsoft.com/office/powerpoint/2010/main" val="1547868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D721C7B-8852-D94C-BEE8-A7644C328CC3}" type="datetimeFigureOut">
              <a:rPr lang="en-US" smtClean="0"/>
              <a:t>2/1/2022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9169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21C7B-8852-D94C-BEE8-A7644C328CC3}"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67353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21C7B-8852-D94C-BEE8-A7644C328CC3}"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419150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21C7B-8852-D94C-BEE8-A7644C328CC3}"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5763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21C7B-8852-D94C-BEE8-A7644C328CC3}"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42400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721C7B-8852-D94C-BEE8-A7644C328CC3}"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768966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721C7B-8852-D94C-BEE8-A7644C328CC3}"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636352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21C7B-8852-D94C-BEE8-A7644C328CC3}"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3850265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21C7B-8852-D94C-BEE8-A7644C328CC3}"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73856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21C7B-8852-D94C-BEE8-A7644C328CC3}"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68343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21C7B-8852-D94C-BEE8-A7644C328CC3}"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790303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721C7B-8852-D94C-BEE8-A7644C328CC3}"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66622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721C7B-8852-D94C-BEE8-A7644C328CC3}"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50903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721C7B-8852-D94C-BEE8-A7644C328CC3}"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61063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21C7B-8852-D94C-BEE8-A7644C328CC3}" type="datetimeFigureOut">
              <a:rPr lang="en-US" smtClean="0"/>
              <a:t>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35282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21C7B-8852-D94C-BEE8-A7644C328CC3}"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1944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21C7B-8852-D94C-BEE8-A7644C328CC3}"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36479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721C7B-8852-D94C-BEE8-A7644C328CC3}" type="datetimeFigureOut">
              <a:rPr lang="en-US" smtClean="0"/>
              <a:t>2/1/2022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A8E675-4670-7A42-80E7-E2E8CD1FE5B1}" type="slidenum">
              <a:rPr lang="en-US" smtClean="0"/>
              <a:t>‹#›</a:t>
            </a:fld>
            <a:endParaRPr lang="en-US"/>
          </a:p>
        </p:txBody>
      </p:sp>
    </p:spTree>
    <p:extLst>
      <p:ext uri="{BB962C8B-B14F-4D97-AF65-F5344CB8AC3E}">
        <p14:creationId xmlns:p14="http://schemas.microsoft.com/office/powerpoint/2010/main" val="3148399664"/>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552F972D-F060-9D42-A6EB-DDF63F02A637}"/>
              </a:ext>
            </a:extLst>
          </p:cNvPr>
          <p:cNvSpPr>
            <a:spLocks noGrp="1"/>
          </p:cNvSpPr>
          <p:nvPr>
            <p:ph type="ctrTitle"/>
          </p:nvPr>
        </p:nvSpPr>
        <p:spPr>
          <a:xfrm>
            <a:off x="2667000" y="2328334"/>
            <a:ext cx="6858000" cy="1367896"/>
          </a:xfrm>
        </p:spPr>
        <p:txBody>
          <a:bodyPr>
            <a:normAutofit/>
          </a:bodyPr>
          <a:lstStyle/>
          <a:p>
            <a:pPr algn="ctr"/>
            <a:r>
              <a:rPr lang="en-US" sz="4400">
                <a:solidFill>
                  <a:srgbClr val="FFFFFF"/>
                </a:solidFill>
              </a:rPr>
              <a:t>It Was a Pleasure to P-Value</a:t>
            </a:r>
          </a:p>
        </p:txBody>
      </p:sp>
      <p:sp>
        <p:nvSpPr>
          <p:cNvPr id="3" name="Subtitle 2">
            <a:extLst>
              <a:ext uri="{FF2B5EF4-FFF2-40B4-BE49-F238E27FC236}">
                <a16:creationId xmlns:a16="http://schemas.microsoft.com/office/drawing/2014/main" id="{41730188-BC93-8540-BCC8-5D38CFDE30A3}"/>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Ben Barnard</a:t>
            </a:r>
          </a:p>
        </p:txBody>
      </p:sp>
    </p:spTree>
    <p:extLst>
      <p:ext uri="{BB962C8B-B14F-4D97-AF65-F5344CB8AC3E}">
        <p14:creationId xmlns:p14="http://schemas.microsoft.com/office/powerpoint/2010/main" val="23759893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5231F93-0DAA-2A4A-8EBC-8603A76394E4}"/>
              </a:ext>
            </a:extLst>
          </p:cNvPr>
          <p:cNvSpPr>
            <a:spLocks noGrp="1"/>
          </p:cNvSpPr>
          <p:nvPr>
            <p:ph type="title"/>
          </p:nvPr>
        </p:nvSpPr>
        <p:spPr>
          <a:xfrm>
            <a:off x="853330" y="1134681"/>
            <a:ext cx="2743310" cy="4255025"/>
          </a:xfrm>
        </p:spPr>
        <p:txBody>
          <a:bodyPr>
            <a:normAutofit/>
          </a:bodyPr>
          <a:lstStyle/>
          <a:p>
            <a:r>
              <a:rPr lang="en-US">
                <a:solidFill>
                  <a:srgbClr val="FFFFFF"/>
                </a:solidFill>
              </a:rPr>
              <a:t>About me</a:t>
            </a:r>
          </a:p>
        </p:txBody>
      </p:sp>
      <p:graphicFrame>
        <p:nvGraphicFramePr>
          <p:cNvPr id="5" name="Content Placeholder 2">
            <a:extLst>
              <a:ext uri="{FF2B5EF4-FFF2-40B4-BE49-F238E27FC236}">
                <a16:creationId xmlns:a16="http://schemas.microsoft.com/office/drawing/2014/main" id="{FB6BDFC6-2A81-4907-9E13-D70069062BCD}"/>
              </a:ext>
            </a:extLst>
          </p:cNvPr>
          <p:cNvGraphicFramePr>
            <a:graphicFrameLocks noGrp="1"/>
          </p:cNvGraphicFramePr>
          <p:nvPr>
            <p:ph idx="1"/>
            <p:extLst>
              <p:ext uri="{D42A27DB-BD31-4B8C-83A1-F6EECF244321}">
                <p14:modId xmlns:p14="http://schemas.microsoft.com/office/powerpoint/2010/main" val="1926239439"/>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26662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52E883-76C1-44B4-8BCD-7F557F382753}"/>
              </a:ext>
            </a:extLst>
          </p:cNvPr>
          <p:cNvSpPr>
            <a:spLocks noGrp="1"/>
          </p:cNvSpPr>
          <p:nvPr>
            <p:ph type="title"/>
          </p:nvPr>
        </p:nvSpPr>
        <p:spPr>
          <a:xfrm>
            <a:off x="2043113" y="1122363"/>
            <a:ext cx="4911048" cy="4287836"/>
          </a:xfrm>
        </p:spPr>
        <p:txBody>
          <a:bodyPr vert="horz" lIns="91440" tIns="45720" rIns="91440" bIns="45720" rtlCol="0" anchor="ctr">
            <a:normAutofit/>
          </a:bodyPr>
          <a:lstStyle/>
          <a:p>
            <a:pPr algn="r"/>
            <a:r>
              <a:rPr lang="en-US" sz="6000" dirty="0"/>
              <a:t>Background</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92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48A4-0843-5843-B0CB-A9BE16D9BF14}"/>
              </a:ext>
            </a:extLst>
          </p:cNvPr>
          <p:cNvSpPr>
            <a:spLocks noGrp="1"/>
          </p:cNvSpPr>
          <p:nvPr>
            <p:ph type="title"/>
          </p:nvPr>
        </p:nvSpPr>
        <p:spPr/>
        <p:txBody>
          <a:bodyPr/>
          <a:lstStyle/>
          <a:p>
            <a:r>
              <a:rPr lang="en-US" dirty="0"/>
              <a:t>Key Points</a:t>
            </a:r>
          </a:p>
        </p:txBody>
      </p:sp>
      <p:graphicFrame>
        <p:nvGraphicFramePr>
          <p:cNvPr id="5" name="Content Placeholder 2">
            <a:extLst>
              <a:ext uri="{FF2B5EF4-FFF2-40B4-BE49-F238E27FC236}">
                <a16:creationId xmlns:a16="http://schemas.microsoft.com/office/drawing/2014/main" id="{9EC47C45-5DAF-479E-B3D4-49CB4F959012}"/>
              </a:ext>
            </a:extLst>
          </p:cNvPr>
          <p:cNvGraphicFramePr>
            <a:graphicFrameLocks noGrp="1"/>
          </p:cNvGraphicFramePr>
          <p:nvPr>
            <p:ph sz="half" idx="1"/>
          </p:nvPr>
        </p:nvGraphicFramePr>
        <p:xfrm>
          <a:off x="838199" y="1825625"/>
          <a:ext cx="596184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807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46F9-2D3E-4132-97E0-8293A0A41CB5}"/>
              </a:ext>
            </a:extLst>
          </p:cNvPr>
          <p:cNvSpPr>
            <a:spLocks noGrp="1"/>
          </p:cNvSpPr>
          <p:nvPr>
            <p:ph type="title"/>
          </p:nvPr>
        </p:nvSpPr>
        <p:spPr/>
        <p:txBody>
          <a:bodyPr/>
          <a:lstStyle/>
          <a:p>
            <a:r>
              <a:rPr lang="en-US" dirty="0"/>
              <a:t>Significance at the 0.05 level</a:t>
            </a:r>
          </a:p>
        </p:txBody>
      </p:sp>
      <p:sp>
        <p:nvSpPr>
          <p:cNvPr id="3" name="Content Placeholder 2">
            <a:extLst>
              <a:ext uri="{FF2B5EF4-FFF2-40B4-BE49-F238E27FC236}">
                <a16:creationId xmlns:a16="http://schemas.microsoft.com/office/drawing/2014/main" id="{DDC7A2C3-CCA5-4878-8DAA-21C592AB07FD}"/>
              </a:ext>
            </a:extLst>
          </p:cNvPr>
          <p:cNvSpPr>
            <a:spLocks noGrp="1"/>
          </p:cNvSpPr>
          <p:nvPr>
            <p:ph sz="half" idx="1"/>
          </p:nvPr>
        </p:nvSpPr>
        <p:spPr/>
        <p:txBody>
          <a:bodyPr/>
          <a:lstStyle/>
          <a:p>
            <a:r>
              <a:rPr lang="en-US" dirty="0"/>
              <a:t>What they think</a:t>
            </a:r>
          </a:p>
          <a:p>
            <a:pPr lvl="1"/>
            <a:r>
              <a:rPr lang="en-US" dirty="0"/>
              <a:t>Everything is a true experiment</a:t>
            </a:r>
          </a:p>
          <a:p>
            <a:pPr lvl="1"/>
            <a:r>
              <a:rPr lang="en-US" dirty="0"/>
              <a:t>We can extrapolate to all populations for all time</a:t>
            </a:r>
          </a:p>
          <a:p>
            <a:pPr lvl="1"/>
            <a:r>
              <a:rPr lang="en-US" dirty="0"/>
              <a:t>It’s the truth</a:t>
            </a:r>
          </a:p>
          <a:p>
            <a:pPr lvl="1"/>
            <a:endParaRPr lang="en-US" dirty="0"/>
          </a:p>
        </p:txBody>
      </p:sp>
      <p:sp>
        <p:nvSpPr>
          <p:cNvPr id="4" name="Content Placeholder 3">
            <a:extLst>
              <a:ext uri="{FF2B5EF4-FFF2-40B4-BE49-F238E27FC236}">
                <a16:creationId xmlns:a16="http://schemas.microsoft.com/office/drawing/2014/main" id="{A6815D36-9E90-4629-B36A-363CED4E32AB}"/>
              </a:ext>
            </a:extLst>
          </p:cNvPr>
          <p:cNvSpPr>
            <a:spLocks noGrp="1"/>
          </p:cNvSpPr>
          <p:nvPr>
            <p:ph sz="half" idx="2"/>
          </p:nvPr>
        </p:nvSpPr>
        <p:spPr/>
        <p:txBody>
          <a:bodyPr/>
          <a:lstStyle/>
          <a:p>
            <a:r>
              <a:rPr lang="en-US" dirty="0"/>
              <a:t>Where the education begins</a:t>
            </a:r>
          </a:p>
          <a:p>
            <a:pPr lvl="1"/>
            <a:r>
              <a:rPr lang="en-US" dirty="0"/>
              <a:t>Even controlled experiments have noise… data is messy</a:t>
            </a:r>
          </a:p>
          <a:p>
            <a:pPr lvl="1"/>
            <a:r>
              <a:rPr lang="en-US" dirty="0"/>
              <a:t>Different sample on a different day could test differently</a:t>
            </a:r>
          </a:p>
          <a:p>
            <a:pPr lvl="1"/>
            <a:r>
              <a:rPr lang="en-US" dirty="0"/>
              <a:t>This is an imaginary world built by assumptions</a:t>
            </a:r>
          </a:p>
        </p:txBody>
      </p:sp>
    </p:spTree>
    <p:extLst>
      <p:ext uri="{BB962C8B-B14F-4D97-AF65-F5344CB8AC3E}">
        <p14:creationId xmlns:p14="http://schemas.microsoft.com/office/powerpoint/2010/main" val="345827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1940-0C84-4E2B-B62B-C458B77EA70B}"/>
              </a:ext>
            </a:extLst>
          </p:cNvPr>
          <p:cNvSpPr>
            <a:spLocks noGrp="1"/>
          </p:cNvSpPr>
          <p:nvPr>
            <p:ph type="title"/>
          </p:nvPr>
        </p:nvSpPr>
        <p:spPr/>
        <p:txBody>
          <a:bodyPr/>
          <a:lstStyle/>
          <a:p>
            <a:r>
              <a:rPr lang="en-US" dirty="0"/>
              <a:t>What are we doing?</a:t>
            </a:r>
          </a:p>
        </p:txBody>
      </p:sp>
      <p:sp>
        <p:nvSpPr>
          <p:cNvPr id="5" name="Rectangle: Rounded Corners 4">
            <a:extLst>
              <a:ext uri="{FF2B5EF4-FFF2-40B4-BE49-F238E27FC236}">
                <a16:creationId xmlns:a16="http://schemas.microsoft.com/office/drawing/2014/main" id="{FA7A270F-EB0F-497E-949E-63B79060B7B4}"/>
              </a:ext>
            </a:extLst>
          </p:cNvPr>
          <p:cNvSpPr/>
          <p:nvPr/>
        </p:nvSpPr>
        <p:spPr>
          <a:xfrm>
            <a:off x="965854" y="1690688"/>
            <a:ext cx="10260291" cy="218701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7073AC9-25A1-4FB6-869E-2137C3556CF2}"/>
              </a:ext>
            </a:extLst>
          </p:cNvPr>
          <p:cNvSpPr/>
          <p:nvPr/>
        </p:nvSpPr>
        <p:spPr>
          <a:xfrm>
            <a:off x="965855" y="4109760"/>
            <a:ext cx="10260291" cy="218701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4AAD87D-9606-4E88-BF9E-30FED6D3109B}"/>
              </a:ext>
            </a:extLst>
          </p:cNvPr>
          <p:cNvSpPr txBox="1"/>
          <p:nvPr/>
        </p:nvSpPr>
        <p:spPr>
          <a:xfrm>
            <a:off x="2253004" y="1971727"/>
            <a:ext cx="876693" cy="400110"/>
          </a:xfrm>
          <a:prstGeom prst="rect">
            <a:avLst/>
          </a:prstGeom>
          <a:noFill/>
          <a:ln w="19050">
            <a:noFill/>
          </a:ln>
        </p:spPr>
        <p:txBody>
          <a:bodyPr wrap="square" rtlCol="0">
            <a:spAutoFit/>
          </a:bodyPr>
          <a:lstStyle/>
          <a:p>
            <a:r>
              <a:rPr lang="en-US" sz="1000" b="1" dirty="0"/>
              <a:t>I need to do data science.</a:t>
            </a:r>
          </a:p>
        </p:txBody>
      </p:sp>
      <p:sp>
        <p:nvSpPr>
          <p:cNvPr id="3" name="TextBox 2">
            <a:extLst>
              <a:ext uri="{FF2B5EF4-FFF2-40B4-BE49-F238E27FC236}">
                <a16:creationId xmlns:a16="http://schemas.microsoft.com/office/drawing/2014/main" id="{D4BF5DE7-612C-4A9B-BE0B-E4793B2C2080}"/>
              </a:ext>
            </a:extLst>
          </p:cNvPr>
          <p:cNvSpPr txBox="1"/>
          <p:nvPr/>
        </p:nvSpPr>
        <p:spPr>
          <a:xfrm>
            <a:off x="8368359" y="2184605"/>
            <a:ext cx="823274" cy="400110"/>
          </a:xfrm>
          <a:prstGeom prst="rect">
            <a:avLst/>
          </a:prstGeom>
          <a:noFill/>
        </p:spPr>
        <p:txBody>
          <a:bodyPr wrap="square" rtlCol="0">
            <a:spAutoFit/>
          </a:bodyPr>
          <a:lstStyle/>
          <a:p>
            <a:r>
              <a:rPr lang="en-US" sz="1000" b="1" dirty="0"/>
              <a:t>What is the problem?</a:t>
            </a:r>
          </a:p>
        </p:txBody>
      </p:sp>
      <p:sp>
        <p:nvSpPr>
          <p:cNvPr id="4" name="TextBox 3">
            <a:extLst>
              <a:ext uri="{FF2B5EF4-FFF2-40B4-BE49-F238E27FC236}">
                <a16:creationId xmlns:a16="http://schemas.microsoft.com/office/drawing/2014/main" id="{2E037271-3865-4097-9823-F2854E567460}"/>
              </a:ext>
            </a:extLst>
          </p:cNvPr>
          <p:cNvSpPr txBox="1"/>
          <p:nvPr/>
        </p:nvSpPr>
        <p:spPr>
          <a:xfrm>
            <a:off x="1997444" y="4452752"/>
            <a:ext cx="1533483" cy="400110"/>
          </a:xfrm>
          <a:prstGeom prst="rect">
            <a:avLst/>
          </a:prstGeom>
          <a:noFill/>
        </p:spPr>
        <p:txBody>
          <a:bodyPr wrap="square" rtlCol="0">
            <a:spAutoFit/>
          </a:bodyPr>
          <a:lstStyle/>
          <a:p>
            <a:r>
              <a:rPr lang="en-US" sz="1000" b="1" dirty="0"/>
              <a:t>Can’t you find something in the data?</a:t>
            </a:r>
          </a:p>
        </p:txBody>
      </p:sp>
      <p:cxnSp>
        <p:nvCxnSpPr>
          <p:cNvPr id="10" name="Straight Connector 9">
            <a:extLst>
              <a:ext uri="{FF2B5EF4-FFF2-40B4-BE49-F238E27FC236}">
                <a16:creationId xmlns:a16="http://schemas.microsoft.com/office/drawing/2014/main" id="{B66A9481-A5B8-4325-97B7-0417A3498AE7}"/>
              </a:ext>
            </a:extLst>
          </p:cNvPr>
          <p:cNvCxnSpPr>
            <a:cxnSpLocks/>
          </p:cNvCxnSpPr>
          <p:nvPr/>
        </p:nvCxnSpPr>
        <p:spPr>
          <a:xfrm>
            <a:off x="6095999" y="1690688"/>
            <a:ext cx="0" cy="218701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5F68E56-9593-46ED-96B4-A8C2E93AA0DB}"/>
              </a:ext>
            </a:extLst>
          </p:cNvPr>
          <p:cNvCxnSpPr/>
          <p:nvPr/>
        </p:nvCxnSpPr>
        <p:spPr>
          <a:xfrm>
            <a:off x="6095999" y="4109760"/>
            <a:ext cx="0" cy="218701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 name="Speech Bubble: Rectangle with Corners Rounded 12">
            <a:extLst>
              <a:ext uri="{FF2B5EF4-FFF2-40B4-BE49-F238E27FC236}">
                <a16:creationId xmlns:a16="http://schemas.microsoft.com/office/drawing/2014/main" id="{249CBCCF-753C-4977-92CA-CBA3352D530E}"/>
              </a:ext>
            </a:extLst>
          </p:cNvPr>
          <p:cNvSpPr/>
          <p:nvPr/>
        </p:nvSpPr>
        <p:spPr>
          <a:xfrm>
            <a:off x="2290713" y="1971727"/>
            <a:ext cx="801278" cy="387258"/>
          </a:xfrm>
          <a:prstGeom prst="wedgeRoundRectCallout">
            <a:avLst>
              <a:gd name="adj1" fmla="val -36127"/>
              <a:gd name="adj2" fmla="val 84408"/>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A9203CA-F76A-498A-9B0A-8042E682BFD6}"/>
              </a:ext>
            </a:extLst>
          </p:cNvPr>
          <p:cNvCxnSpPr>
            <a:cxnSpLocks/>
            <a:stCxn id="19" idx="4"/>
          </p:cNvCxnSpPr>
          <p:nvPr/>
        </p:nvCxnSpPr>
        <p:spPr>
          <a:xfrm>
            <a:off x="2098695" y="3028270"/>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6B9F497-BBAD-48DC-A7D6-E40CDF90DF0B}"/>
              </a:ext>
            </a:extLst>
          </p:cNvPr>
          <p:cNvCxnSpPr/>
          <p:nvPr/>
        </p:nvCxnSpPr>
        <p:spPr>
          <a:xfrm flipH="1">
            <a:off x="1845840" y="321200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29268E-6CE2-4CA3-A539-50B8E8C7AFDF}"/>
              </a:ext>
            </a:extLst>
          </p:cNvPr>
          <p:cNvCxnSpPr/>
          <p:nvPr/>
        </p:nvCxnSpPr>
        <p:spPr>
          <a:xfrm flipH="1">
            <a:off x="1858946" y="3588245"/>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29218C6-F6D2-4D86-BE05-CE83016C9E59}"/>
              </a:ext>
            </a:extLst>
          </p:cNvPr>
          <p:cNvCxnSpPr>
            <a:cxnSpLocks/>
          </p:cNvCxnSpPr>
          <p:nvPr/>
        </p:nvCxnSpPr>
        <p:spPr>
          <a:xfrm rot="-6000000" flipH="1">
            <a:off x="2083312" y="3192144"/>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47F1535-0AB1-43E2-9B5D-66A19778F689}"/>
              </a:ext>
            </a:extLst>
          </p:cNvPr>
          <p:cNvCxnSpPr>
            <a:cxnSpLocks/>
          </p:cNvCxnSpPr>
          <p:nvPr/>
        </p:nvCxnSpPr>
        <p:spPr>
          <a:xfrm rot="-6000000" flipH="1">
            <a:off x="2072085" y="3588245"/>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519DA99-CF42-4EBA-9B19-D041DFD69CE4}"/>
              </a:ext>
            </a:extLst>
          </p:cNvPr>
          <p:cNvSpPr/>
          <p:nvPr/>
        </p:nvSpPr>
        <p:spPr>
          <a:xfrm>
            <a:off x="1822303" y="2465788"/>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70F93D2-E573-4EC6-9108-E715A683EA29}"/>
              </a:ext>
            </a:extLst>
          </p:cNvPr>
          <p:cNvCxnSpPr>
            <a:cxnSpLocks/>
            <a:stCxn id="25" idx="4"/>
          </p:cNvCxnSpPr>
          <p:nvPr/>
        </p:nvCxnSpPr>
        <p:spPr>
          <a:xfrm>
            <a:off x="4363494" y="3071479"/>
            <a:ext cx="12008"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6B69E2-BFAC-4E2B-814F-C4E733EB3FEE}"/>
              </a:ext>
            </a:extLst>
          </p:cNvPr>
          <p:cNvCxnSpPr/>
          <p:nvPr/>
        </p:nvCxnSpPr>
        <p:spPr>
          <a:xfrm flipH="1">
            <a:off x="4110639" y="3255217"/>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91D88F7-C957-48FC-BD79-C22E02724E32}"/>
              </a:ext>
            </a:extLst>
          </p:cNvPr>
          <p:cNvCxnSpPr/>
          <p:nvPr/>
        </p:nvCxnSpPr>
        <p:spPr>
          <a:xfrm flipH="1">
            <a:off x="4123745" y="3631454"/>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B749FB-2C14-4140-93D8-96B14AFA91C7}"/>
              </a:ext>
            </a:extLst>
          </p:cNvPr>
          <p:cNvCxnSpPr>
            <a:cxnSpLocks/>
          </p:cNvCxnSpPr>
          <p:nvPr/>
        </p:nvCxnSpPr>
        <p:spPr>
          <a:xfrm rot="-6000000" flipH="1">
            <a:off x="4348111" y="3235353"/>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88876E-FC04-4985-ACD2-10C9E5EB4692}"/>
              </a:ext>
            </a:extLst>
          </p:cNvPr>
          <p:cNvCxnSpPr>
            <a:cxnSpLocks/>
          </p:cNvCxnSpPr>
          <p:nvPr/>
        </p:nvCxnSpPr>
        <p:spPr>
          <a:xfrm rot="-6000000" flipH="1">
            <a:off x="4336884" y="3631454"/>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6880EEDA-5830-4EC5-A025-F7C7D1C827A9}"/>
              </a:ext>
            </a:extLst>
          </p:cNvPr>
          <p:cNvSpPr/>
          <p:nvPr/>
        </p:nvSpPr>
        <p:spPr>
          <a:xfrm>
            <a:off x="4087102" y="2508997"/>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B32C11A-626B-410D-AFEF-231B5A2F27DD}"/>
              </a:ext>
            </a:extLst>
          </p:cNvPr>
          <p:cNvCxnSpPr>
            <a:cxnSpLocks/>
            <a:stCxn id="31" idx="4"/>
          </p:cNvCxnSpPr>
          <p:nvPr/>
        </p:nvCxnSpPr>
        <p:spPr>
          <a:xfrm>
            <a:off x="9563284" y="3096562"/>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385E505-B153-4C90-B25F-478FFEE61661}"/>
              </a:ext>
            </a:extLst>
          </p:cNvPr>
          <p:cNvCxnSpPr/>
          <p:nvPr/>
        </p:nvCxnSpPr>
        <p:spPr>
          <a:xfrm flipH="1">
            <a:off x="9310429" y="3280300"/>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4AA15E7-2393-4886-952E-2B80EB1A9756}"/>
              </a:ext>
            </a:extLst>
          </p:cNvPr>
          <p:cNvCxnSpPr/>
          <p:nvPr/>
        </p:nvCxnSpPr>
        <p:spPr>
          <a:xfrm flipH="1">
            <a:off x="9323535" y="3656537"/>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5B8DAC-5407-408C-8108-37F1AF0C6D0A}"/>
              </a:ext>
            </a:extLst>
          </p:cNvPr>
          <p:cNvCxnSpPr>
            <a:cxnSpLocks/>
          </p:cNvCxnSpPr>
          <p:nvPr/>
        </p:nvCxnSpPr>
        <p:spPr>
          <a:xfrm rot="-6000000" flipH="1">
            <a:off x="9547901" y="3260436"/>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CC6956B-0059-4252-A2B1-D3758A59CBDE}"/>
              </a:ext>
            </a:extLst>
          </p:cNvPr>
          <p:cNvCxnSpPr>
            <a:cxnSpLocks/>
          </p:cNvCxnSpPr>
          <p:nvPr/>
        </p:nvCxnSpPr>
        <p:spPr>
          <a:xfrm rot="-6000000" flipH="1">
            <a:off x="9536674" y="3656537"/>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806A18F-C273-4A31-95D5-E5B3A97EE468}"/>
              </a:ext>
            </a:extLst>
          </p:cNvPr>
          <p:cNvSpPr/>
          <p:nvPr/>
        </p:nvSpPr>
        <p:spPr>
          <a:xfrm>
            <a:off x="9286892" y="2534080"/>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34892507-2487-4666-B7F9-768344177D2A}"/>
              </a:ext>
            </a:extLst>
          </p:cNvPr>
          <p:cNvCxnSpPr>
            <a:cxnSpLocks/>
            <a:stCxn id="37" idx="4"/>
          </p:cNvCxnSpPr>
          <p:nvPr/>
        </p:nvCxnSpPr>
        <p:spPr>
          <a:xfrm>
            <a:off x="7204959" y="3003946"/>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8589D35-0B22-491C-A5C7-78B082F69E22}"/>
              </a:ext>
            </a:extLst>
          </p:cNvPr>
          <p:cNvCxnSpPr/>
          <p:nvPr/>
        </p:nvCxnSpPr>
        <p:spPr>
          <a:xfrm flipH="1">
            <a:off x="6952104" y="3187684"/>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CE8E2D6-F7C7-4AA4-9025-245EC1CCE2A4}"/>
              </a:ext>
            </a:extLst>
          </p:cNvPr>
          <p:cNvCxnSpPr/>
          <p:nvPr/>
        </p:nvCxnSpPr>
        <p:spPr>
          <a:xfrm flipH="1">
            <a:off x="6965210" y="3563921"/>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8D6E305-7F0F-4481-ABDA-01A8EC9687C6}"/>
              </a:ext>
            </a:extLst>
          </p:cNvPr>
          <p:cNvCxnSpPr>
            <a:cxnSpLocks/>
          </p:cNvCxnSpPr>
          <p:nvPr/>
        </p:nvCxnSpPr>
        <p:spPr>
          <a:xfrm rot="-6000000" flipH="1">
            <a:off x="7189576" y="3167820"/>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524A97-B8B8-4094-92E5-2FCA78484550}"/>
              </a:ext>
            </a:extLst>
          </p:cNvPr>
          <p:cNvCxnSpPr>
            <a:cxnSpLocks/>
          </p:cNvCxnSpPr>
          <p:nvPr/>
        </p:nvCxnSpPr>
        <p:spPr>
          <a:xfrm rot="-6000000" flipH="1">
            <a:off x="7178349" y="3563921"/>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E28F4FBA-40F9-4BD3-AF46-EBC46195114A}"/>
              </a:ext>
            </a:extLst>
          </p:cNvPr>
          <p:cNvSpPr/>
          <p:nvPr/>
        </p:nvSpPr>
        <p:spPr>
          <a:xfrm>
            <a:off x="6928567" y="2441464"/>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D113BCB-B6DC-40CA-A15B-CFEFBECEDB13}"/>
              </a:ext>
            </a:extLst>
          </p:cNvPr>
          <p:cNvCxnSpPr>
            <a:cxnSpLocks/>
            <a:stCxn id="43" idx="4"/>
          </p:cNvCxnSpPr>
          <p:nvPr/>
        </p:nvCxnSpPr>
        <p:spPr>
          <a:xfrm>
            <a:off x="7233596" y="5425413"/>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DBC529-ECE3-4FF4-A314-36B298F03039}"/>
              </a:ext>
            </a:extLst>
          </p:cNvPr>
          <p:cNvCxnSpPr/>
          <p:nvPr/>
        </p:nvCxnSpPr>
        <p:spPr>
          <a:xfrm flipH="1">
            <a:off x="6980741" y="5609151"/>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E62FCEE-4948-4131-8691-CDA1D024E888}"/>
              </a:ext>
            </a:extLst>
          </p:cNvPr>
          <p:cNvCxnSpPr/>
          <p:nvPr/>
        </p:nvCxnSpPr>
        <p:spPr>
          <a:xfrm flipH="1">
            <a:off x="6993847" y="598538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349347-436A-41DF-9C9C-AB7F5247CB68}"/>
              </a:ext>
            </a:extLst>
          </p:cNvPr>
          <p:cNvCxnSpPr>
            <a:cxnSpLocks/>
          </p:cNvCxnSpPr>
          <p:nvPr/>
        </p:nvCxnSpPr>
        <p:spPr>
          <a:xfrm rot="-6000000" flipH="1">
            <a:off x="7218213" y="5589287"/>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E3B460B-FECE-4308-B6DF-77769B344CEA}"/>
              </a:ext>
            </a:extLst>
          </p:cNvPr>
          <p:cNvCxnSpPr>
            <a:cxnSpLocks/>
          </p:cNvCxnSpPr>
          <p:nvPr/>
        </p:nvCxnSpPr>
        <p:spPr>
          <a:xfrm rot="-6000000" flipH="1">
            <a:off x="7206986" y="598538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42D208BA-802A-4E24-8370-77C6D7DA6742}"/>
              </a:ext>
            </a:extLst>
          </p:cNvPr>
          <p:cNvSpPr/>
          <p:nvPr/>
        </p:nvSpPr>
        <p:spPr>
          <a:xfrm>
            <a:off x="6957204" y="4862931"/>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289FFF89-52B2-42BA-A0CF-AECDFE213CCC}"/>
              </a:ext>
            </a:extLst>
          </p:cNvPr>
          <p:cNvCxnSpPr>
            <a:cxnSpLocks/>
            <a:stCxn id="49" idx="4"/>
          </p:cNvCxnSpPr>
          <p:nvPr/>
        </p:nvCxnSpPr>
        <p:spPr>
          <a:xfrm>
            <a:off x="9702787" y="5425413"/>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477B479-C2F7-4FCF-B44F-3317A0285B67}"/>
              </a:ext>
            </a:extLst>
          </p:cNvPr>
          <p:cNvCxnSpPr/>
          <p:nvPr/>
        </p:nvCxnSpPr>
        <p:spPr>
          <a:xfrm flipH="1">
            <a:off x="9449932" y="5609151"/>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903F4BA-48AC-4E47-8102-D6A1B68F745D}"/>
              </a:ext>
            </a:extLst>
          </p:cNvPr>
          <p:cNvCxnSpPr/>
          <p:nvPr/>
        </p:nvCxnSpPr>
        <p:spPr>
          <a:xfrm flipH="1">
            <a:off x="9463038" y="598538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CDA02B1-67D5-4927-8235-3AA893547542}"/>
              </a:ext>
            </a:extLst>
          </p:cNvPr>
          <p:cNvCxnSpPr>
            <a:cxnSpLocks/>
          </p:cNvCxnSpPr>
          <p:nvPr/>
        </p:nvCxnSpPr>
        <p:spPr>
          <a:xfrm rot="-6000000" flipH="1">
            <a:off x="9687404" y="5589287"/>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7DE4AA-6078-4470-9A92-537DB5C47103}"/>
              </a:ext>
            </a:extLst>
          </p:cNvPr>
          <p:cNvCxnSpPr>
            <a:cxnSpLocks/>
          </p:cNvCxnSpPr>
          <p:nvPr/>
        </p:nvCxnSpPr>
        <p:spPr>
          <a:xfrm rot="-6000000" flipH="1">
            <a:off x="9676177" y="598538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D7251E9-CC3F-45FB-9AAB-28132F35521D}"/>
              </a:ext>
            </a:extLst>
          </p:cNvPr>
          <p:cNvSpPr/>
          <p:nvPr/>
        </p:nvSpPr>
        <p:spPr>
          <a:xfrm>
            <a:off x="9426395" y="4862931"/>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C1FD40A5-FE9D-42E2-97CC-D1ABA57CD810}"/>
              </a:ext>
            </a:extLst>
          </p:cNvPr>
          <p:cNvCxnSpPr>
            <a:cxnSpLocks/>
            <a:stCxn id="55" idx="4"/>
          </p:cNvCxnSpPr>
          <p:nvPr/>
        </p:nvCxnSpPr>
        <p:spPr>
          <a:xfrm>
            <a:off x="1684613" y="5483983"/>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74DB6AC-D096-4913-BB20-1B7D6D823145}"/>
              </a:ext>
            </a:extLst>
          </p:cNvPr>
          <p:cNvCxnSpPr/>
          <p:nvPr/>
        </p:nvCxnSpPr>
        <p:spPr>
          <a:xfrm flipH="1">
            <a:off x="1431758" y="5667721"/>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BAB19EC-8006-4AE2-BB58-C749B0A8EC6C}"/>
              </a:ext>
            </a:extLst>
          </p:cNvPr>
          <p:cNvCxnSpPr/>
          <p:nvPr/>
        </p:nvCxnSpPr>
        <p:spPr>
          <a:xfrm flipH="1">
            <a:off x="1444864" y="604395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037D33-536D-443F-A918-1E6A44094BC1}"/>
              </a:ext>
            </a:extLst>
          </p:cNvPr>
          <p:cNvCxnSpPr>
            <a:cxnSpLocks/>
          </p:cNvCxnSpPr>
          <p:nvPr/>
        </p:nvCxnSpPr>
        <p:spPr>
          <a:xfrm rot="-6000000" flipH="1">
            <a:off x="1669230" y="5647857"/>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4E21BE5-ECAD-4D9C-8538-38FDA0A512BF}"/>
              </a:ext>
            </a:extLst>
          </p:cNvPr>
          <p:cNvCxnSpPr>
            <a:cxnSpLocks/>
          </p:cNvCxnSpPr>
          <p:nvPr/>
        </p:nvCxnSpPr>
        <p:spPr>
          <a:xfrm rot="-6000000" flipH="1">
            <a:off x="1658003" y="604395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7EC549A6-0D6C-454A-8C73-54914A4ABF03}"/>
              </a:ext>
            </a:extLst>
          </p:cNvPr>
          <p:cNvSpPr/>
          <p:nvPr/>
        </p:nvSpPr>
        <p:spPr>
          <a:xfrm>
            <a:off x="1408221" y="4921501"/>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3E04B3E1-2E43-49AB-838E-2DFD74CE20DD}"/>
              </a:ext>
            </a:extLst>
          </p:cNvPr>
          <p:cNvCxnSpPr>
            <a:cxnSpLocks/>
            <a:stCxn id="61" idx="4"/>
          </p:cNvCxnSpPr>
          <p:nvPr/>
        </p:nvCxnSpPr>
        <p:spPr>
          <a:xfrm>
            <a:off x="4366059" y="5496595"/>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38F62B-3B48-4F1B-ABAA-BEBE8B20872D}"/>
              </a:ext>
            </a:extLst>
          </p:cNvPr>
          <p:cNvCxnSpPr/>
          <p:nvPr/>
        </p:nvCxnSpPr>
        <p:spPr>
          <a:xfrm flipH="1">
            <a:off x="4113204" y="5680333"/>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384D7B7-200E-4478-9DEE-159CE8161380}"/>
              </a:ext>
            </a:extLst>
          </p:cNvPr>
          <p:cNvCxnSpPr/>
          <p:nvPr/>
        </p:nvCxnSpPr>
        <p:spPr>
          <a:xfrm flipH="1">
            <a:off x="4126310" y="6056570"/>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5D0B05-5EEB-4AB4-8824-6C9E138E640E}"/>
              </a:ext>
            </a:extLst>
          </p:cNvPr>
          <p:cNvCxnSpPr>
            <a:cxnSpLocks/>
          </p:cNvCxnSpPr>
          <p:nvPr/>
        </p:nvCxnSpPr>
        <p:spPr>
          <a:xfrm rot="-6000000" flipH="1">
            <a:off x="4350676" y="5660469"/>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58C98B-4D06-4358-904D-C731A7E3FE1B}"/>
              </a:ext>
            </a:extLst>
          </p:cNvPr>
          <p:cNvCxnSpPr>
            <a:cxnSpLocks/>
          </p:cNvCxnSpPr>
          <p:nvPr/>
        </p:nvCxnSpPr>
        <p:spPr>
          <a:xfrm rot="-6000000" flipH="1">
            <a:off x="4339449" y="6056570"/>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69CCE347-FE61-4635-BA4C-F82DCF9F5C3B}"/>
              </a:ext>
            </a:extLst>
          </p:cNvPr>
          <p:cNvSpPr/>
          <p:nvPr/>
        </p:nvSpPr>
        <p:spPr>
          <a:xfrm>
            <a:off x="4089667" y="4934113"/>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peech Bubble: Rectangle with Corners Rounded 61">
            <a:extLst>
              <a:ext uri="{FF2B5EF4-FFF2-40B4-BE49-F238E27FC236}">
                <a16:creationId xmlns:a16="http://schemas.microsoft.com/office/drawing/2014/main" id="{AFCE04C6-AF6F-4559-8754-CBBE812334E4}"/>
              </a:ext>
            </a:extLst>
          </p:cNvPr>
          <p:cNvSpPr/>
          <p:nvPr/>
        </p:nvSpPr>
        <p:spPr>
          <a:xfrm>
            <a:off x="8360798" y="2184224"/>
            <a:ext cx="855027" cy="400110"/>
          </a:xfrm>
          <a:prstGeom prst="wedgeRoundRectCallout">
            <a:avLst>
              <a:gd name="adj1" fmla="val 39805"/>
              <a:gd name="adj2" fmla="val 83704"/>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Speech Bubble: Rectangle with Corners Rounded 62">
            <a:extLst>
              <a:ext uri="{FF2B5EF4-FFF2-40B4-BE49-F238E27FC236}">
                <a16:creationId xmlns:a16="http://schemas.microsoft.com/office/drawing/2014/main" id="{AACD21C3-2F38-4A9A-AA23-8C1C97EA3732}"/>
              </a:ext>
            </a:extLst>
          </p:cNvPr>
          <p:cNvSpPr/>
          <p:nvPr/>
        </p:nvSpPr>
        <p:spPr>
          <a:xfrm>
            <a:off x="1984781" y="4452752"/>
            <a:ext cx="1546146" cy="410179"/>
          </a:xfrm>
          <a:prstGeom prst="wedgeRoundRectCallout">
            <a:avLst>
              <a:gd name="adj1" fmla="val -38514"/>
              <a:gd name="adj2" fmla="val 101570"/>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hought Bubble: Cloud 63">
            <a:extLst>
              <a:ext uri="{FF2B5EF4-FFF2-40B4-BE49-F238E27FC236}">
                <a16:creationId xmlns:a16="http://schemas.microsoft.com/office/drawing/2014/main" id="{5964C7A0-4585-49D9-B871-37A7E99B2E5F}"/>
              </a:ext>
            </a:extLst>
          </p:cNvPr>
          <p:cNvSpPr/>
          <p:nvPr/>
        </p:nvSpPr>
        <p:spPr>
          <a:xfrm>
            <a:off x="9887120" y="4328730"/>
            <a:ext cx="687748" cy="562482"/>
          </a:xfrm>
          <a:prstGeom prst="cloudCallout">
            <a:avLst>
              <a:gd name="adj1" fmla="val -27686"/>
              <a:gd name="adj2" fmla="val 7758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miley Face 64">
            <a:extLst>
              <a:ext uri="{FF2B5EF4-FFF2-40B4-BE49-F238E27FC236}">
                <a16:creationId xmlns:a16="http://schemas.microsoft.com/office/drawing/2014/main" id="{0F5264FB-A816-46E6-94CD-9E2E7F1E8A76}"/>
              </a:ext>
            </a:extLst>
          </p:cNvPr>
          <p:cNvSpPr/>
          <p:nvPr/>
        </p:nvSpPr>
        <p:spPr>
          <a:xfrm>
            <a:off x="10107880" y="4452752"/>
            <a:ext cx="236685" cy="245733"/>
          </a:xfrm>
          <a:prstGeom prst="smileyFace">
            <a:avLst>
              <a:gd name="adj" fmla="val -465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rapezoid 65">
            <a:extLst>
              <a:ext uri="{FF2B5EF4-FFF2-40B4-BE49-F238E27FC236}">
                <a16:creationId xmlns:a16="http://schemas.microsoft.com/office/drawing/2014/main" id="{B036CB66-E20A-4F7B-A0E8-2992594BAF84}"/>
              </a:ext>
            </a:extLst>
          </p:cNvPr>
          <p:cNvSpPr/>
          <p:nvPr/>
        </p:nvSpPr>
        <p:spPr>
          <a:xfrm rot="10800000">
            <a:off x="5454224" y="3475081"/>
            <a:ext cx="472865" cy="369063"/>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CCB0B638-C236-4FCC-AA47-E032AF757659}"/>
              </a:ext>
            </a:extLst>
          </p:cNvPr>
          <p:cNvCxnSpPr>
            <a:cxnSpLocks/>
          </p:cNvCxnSpPr>
          <p:nvPr/>
        </p:nvCxnSpPr>
        <p:spPr>
          <a:xfrm>
            <a:off x="5452256" y="3558917"/>
            <a:ext cx="47483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EEB8923B-DF26-43AD-BBF2-5E288E911FFD}"/>
              </a:ext>
            </a:extLst>
          </p:cNvPr>
          <p:cNvCxnSpPr>
            <a:stCxn id="66" idx="2"/>
          </p:cNvCxnSpPr>
          <p:nvPr/>
        </p:nvCxnSpPr>
        <p:spPr>
          <a:xfrm rot="16200000" flipV="1">
            <a:off x="5467145" y="3251570"/>
            <a:ext cx="383522" cy="63500"/>
          </a:xfrm>
          <a:prstGeom prst="curved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ardrop 68">
            <a:extLst>
              <a:ext uri="{FF2B5EF4-FFF2-40B4-BE49-F238E27FC236}">
                <a16:creationId xmlns:a16="http://schemas.microsoft.com/office/drawing/2014/main" id="{4DEE90A1-3F74-4BD5-A175-BDA806F31324}"/>
              </a:ext>
            </a:extLst>
          </p:cNvPr>
          <p:cNvSpPr/>
          <p:nvPr/>
        </p:nvSpPr>
        <p:spPr>
          <a:xfrm rot="19956815">
            <a:off x="5590418" y="2984519"/>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ardrop 69">
            <a:extLst>
              <a:ext uri="{FF2B5EF4-FFF2-40B4-BE49-F238E27FC236}">
                <a16:creationId xmlns:a16="http://schemas.microsoft.com/office/drawing/2014/main" id="{51B1ADB9-358C-49FE-B611-EC5F8856600F}"/>
              </a:ext>
            </a:extLst>
          </p:cNvPr>
          <p:cNvSpPr/>
          <p:nvPr/>
        </p:nvSpPr>
        <p:spPr>
          <a:xfrm rot="13301203">
            <a:off x="5479322" y="3191608"/>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ardrop 70">
            <a:extLst>
              <a:ext uri="{FF2B5EF4-FFF2-40B4-BE49-F238E27FC236}">
                <a16:creationId xmlns:a16="http://schemas.microsoft.com/office/drawing/2014/main" id="{7E37C74C-56AD-453E-A3CA-DF8E575C9069}"/>
              </a:ext>
            </a:extLst>
          </p:cNvPr>
          <p:cNvSpPr/>
          <p:nvPr/>
        </p:nvSpPr>
        <p:spPr>
          <a:xfrm rot="19956815">
            <a:off x="5672025" y="3197772"/>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71">
            <a:extLst>
              <a:ext uri="{FF2B5EF4-FFF2-40B4-BE49-F238E27FC236}">
                <a16:creationId xmlns:a16="http://schemas.microsoft.com/office/drawing/2014/main" id="{C47BD236-4EBB-411E-BA0D-693DE22A50F4}"/>
              </a:ext>
            </a:extLst>
          </p:cNvPr>
          <p:cNvSpPr/>
          <p:nvPr/>
        </p:nvSpPr>
        <p:spPr>
          <a:xfrm rot="10800000">
            <a:off x="10346532" y="3480084"/>
            <a:ext cx="472865" cy="369063"/>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5D2B1E77-31FD-4A0F-9F26-AA4117415F1D}"/>
              </a:ext>
            </a:extLst>
          </p:cNvPr>
          <p:cNvCxnSpPr>
            <a:cxnSpLocks/>
          </p:cNvCxnSpPr>
          <p:nvPr/>
        </p:nvCxnSpPr>
        <p:spPr>
          <a:xfrm>
            <a:off x="10344564" y="3563920"/>
            <a:ext cx="47483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nector: Curved 73">
            <a:extLst>
              <a:ext uri="{FF2B5EF4-FFF2-40B4-BE49-F238E27FC236}">
                <a16:creationId xmlns:a16="http://schemas.microsoft.com/office/drawing/2014/main" id="{462DBF26-ECA1-4532-9EB5-C0B3F27F3245}"/>
              </a:ext>
            </a:extLst>
          </p:cNvPr>
          <p:cNvCxnSpPr>
            <a:stCxn id="72" idx="2"/>
          </p:cNvCxnSpPr>
          <p:nvPr/>
        </p:nvCxnSpPr>
        <p:spPr>
          <a:xfrm rot="16200000" flipV="1">
            <a:off x="10359453" y="3256573"/>
            <a:ext cx="383522" cy="63500"/>
          </a:xfrm>
          <a:prstGeom prst="curved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ardrop 74">
            <a:extLst>
              <a:ext uri="{FF2B5EF4-FFF2-40B4-BE49-F238E27FC236}">
                <a16:creationId xmlns:a16="http://schemas.microsoft.com/office/drawing/2014/main" id="{EB4EFEF0-C622-4405-9A4F-EAB336ED29CF}"/>
              </a:ext>
            </a:extLst>
          </p:cNvPr>
          <p:cNvSpPr/>
          <p:nvPr/>
        </p:nvSpPr>
        <p:spPr>
          <a:xfrm rot="19956815">
            <a:off x="10482726" y="2989522"/>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ardrop 75">
            <a:extLst>
              <a:ext uri="{FF2B5EF4-FFF2-40B4-BE49-F238E27FC236}">
                <a16:creationId xmlns:a16="http://schemas.microsoft.com/office/drawing/2014/main" id="{5DC4CB3D-4E6C-4B24-9612-30A7CAD62A9B}"/>
              </a:ext>
            </a:extLst>
          </p:cNvPr>
          <p:cNvSpPr/>
          <p:nvPr/>
        </p:nvSpPr>
        <p:spPr>
          <a:xfrm rot="13301203">
            <a:off x="10371630" y="3196611"/>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ardrop 76">
            <a:extLst>
              <a:ext uri="{FF2B5EF4-FFF2-40B4-BE49-F238E27FC236}">
                <a16:creationId xmlns:a16="http://schemas.microsoft.com/office/drawing/2014/main" id="{84B7F5F5-A84C-4D12-A6B5-F6EFBD8E13DB}"/>
              </a:ext>
            </a:extLst>
          </p:cNvPr>
          <p:cNvSpPr/>
          <p:nvPr/>
        </p:nvSpPr>
        <p:spPr>
          <a:xfrm rot="19956815">
            <a:off x="10564333" y="3202775"/>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rapezoid 77">
            <a:extLst>
              <a:ext uri="{FF2B5EF4-FFF2-40B4-BE49-F238E27FC236}">
                <a16:creationId xmlns:a16="http://schemas.microsoft.com/office/drawing/2014/main" id="{CA3D82AD-4529-409C-A120-DBE750592B5B}"/>
              </a:ext>
            </a:extLst>
          </p:cNvPr>
          <p:cNvSpPr/>
          <p:nvPr/>
        </p:nvSpPr>
        <p:spPr>
          <a:xfrm rot="10800000">
            <a:off x="5331665" y="5892696"/>
            <a:ext cx="472865" cy="369063"/>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E7908F85-2C5C-4A37-B275-18A4E7A99B58}"/>
              </a:ext>
            </a:extLst>
          </p:cNvPr>
          <p:cNvCxnSpPr>
            <a:cxnSpLocks/>
          </p:cNvCxnSpPr>
          <p:nvPr/>
        </p:nvCxnSpPr>
        <p:spPr>
          <a:xfrm>
            <a:off x="5329697" y="5976532"/>
            <a:ext cx="47483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nector: Curved 79">
            <a:extLst>
              <a:ext uri="{FF2B5EF4-FFF2-40B4-BE49-F238E27FC236}">
                <a16:creationId xmlns:a16="http://schemas.microsoft.com/office/drawing/2014/main" id="{BC39D15F-CBBB-486C-AB8B-E2293CB60878}"/>
              </a:ext>
            </a:extLst>
          </p:cNvPr>
          <p:cNvCxnSpPr>
            <a:cxnSpLocks/>
            <a:stCxn id="78" idx="2"/>
          </p:cNvCxnSpPr>
          <p:nvPr/>
        </p:nvCxnSpPr>
        <p:spPr>
          <a:xfrm rot="16200000" flipV="1">
            <a:off x="5229168" y="5553767"/>
            <a:ext cx="325453" cy="352406"/>
          </a:xfrm>
          <a:prstGeom prst="curved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ardrop 80">
            <a:extLst>
              <a:ext uri="{FF2B5EF4-FFF2-40B4-BE49-F238E27FC236}">
                <a16:creationId xmlns:a16="http://schemas.microsoft.com/office/drawing/2014/main" id="{4017E6E0-4745-462E-9A06-B763D0E375B1}"/>
              </a:ext>
            </a:extLst>
          </p:cNvPr>
          <p:cNvSpPr/>
          <p:nvPr/>
        </p:nvSpPr>
        <p:spPr>
          <a:xfrm rot="14692394">
            <a:off x="5107490" y="5495306"/>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ardrop 81">
            <a:extLst>
              <a:ext uri="{FF2B5EF4-FFF2-40B4-BE49-F238E27FC236}">
                <a16:creationId xmlns:a16="http://schemas.microsoft.com/office/drawing/2014/main" id="{7EF25FEC-EE37-42ED-B747-260F09A6ED07}"/>
              </a:ext>
            </a:extLst>
          </p:cNvPr>
          <p:cNvSpPr/>
          <p:nvPr/>
        </p:nvSpPr>
        <p:spPr>
          <a:xfrm rot="10800000">
            <a:off x="5310122" y="5639987"/>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ardrop 82">
            <a:extLst>
              <a:ext uri="{FF2B5EF4-FFF2-40B4-BE49-F238E27FC236}">
                <a16:creationId xmlns:a16="http://schemas.microsoft.com/office/drawing/2014/main" id="{FFEBFB02-2145-48A3-BE43-3BD082C43DF3}"/>
              </a:ext>
            </a:extLst>
          </p:cNvPr>
          <p:cNvSpPr/>
          <p:nvPr/>
        </p:nvSpPr>
        <p:spPr>
          <a:xfrm rot="19956815">
            <a:off x="5513055" y="5615571"/>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apezoid 83">
            <a:extLst>
              <a:ext uri="{FF2B5EF4-FFF2-40B4-BE49-F238E27FC236}">
                <a16:creationId xmlns:a16="http://schemas.microsoft.com/office/drawing/2014/main" id="{98CDFF84-E990-4804-9599-B18F505B80CD}"/>
              </a:ext>
            </a:extLst>
          </p:cNvPr>
          <p:cNvSpPr/>
          <p:nvPr/>
        </p:nvSpPr>
        <p:spPr>
          <a:xfrm rot="10800000">
            <a:off x="10301894" y="5892697"/>
            <a:ext cx="472865" cy="369063"/>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79048509-1414-45FC-BCDA-A4DE4B492F30}"/>
              </a:ext>
            </a:extLst>
          </p:cNvPr>
          <p:cNvCxnSpPr>
            <a:cxnSpLocks/>
          </p:cNvCxnSpPr>
          <p:nvPr/>
        </p:nvCxnSpPr>
        <p:spPr>
          <a:xfrm>
            <a:off x="10299926" y="5976533"/>
            <a:ext cx="47483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Connector: Curved 85">
            <a:extLst>
              <a:ext uri="{FF2B5EF4-FFF2-40B4-BE49-F238E27FC236}">
                <a16:creationId xmlns:a16="http://schemas.microsoft.com/office/drawing/2014/main" id="{8A38E122-8A2A-408D-A7E9-CBE87CB254A6}"/>
              </a:ext>
            </a:extLst>
          </p:cNvPr>
          <p:cNvCxnSpPr>
            <a:cxnSpLocks/>
            <a:stCxn id="84" idx="2"/>
          </p:cNvCxnSpPr>
          <p:nvPr/>
        </p:nvCxnSpPr>
        <p:spPr>
          <a:xfrm rot="16200000" flipH="1" flipV="1">
            <a:off x="10312070" y="5802348"/>
            <a:ext cx="135907" cy="316604"/>
          </a:xfrm>
          <a:prstGeom prst="curvedConnector4">
            <a:avLst>
              <a:gd name="adj1" fmla="val -168203"/>
              <a:gd name="adj2" fmla="val 8733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ardrop 86">
            <a:extLst>
              <a:ext uri="{FF2B5EF4-FFF2-40B4-BE49-F238E27FC236}">
                <a16:creationId xmlns:a16="http://schemas.microsoft.com/office/drawing/2014/main" id="{27A2ABB4-3689-4A0C-B67E-597AD0067B5F}"/>
              </a:ext>
            </a:extLst>
          </p:cNvPr>
          <p:cNvSpPr/>
          <p:nvPr/>
        </p:nvSpPr>
        <p:spPr>
          <a:xfrm rot="19956815">
            <a:off x="10179350" y="6148039"/>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ardrop 87">
            <a:extLst>
              <a:ext uri="{FF2B5EF4-FFF2-40B4-BE49-F238E27FC236}">
                <a16:creationId xmlns:a16="http://schemas.microsoft.com/office/drawing/2014/main" id="{BC528F53-D8A6-4B7B-B78C-46076B09F71C}"/>
              </a:ext>
            </a:extLst>
          </p:cNvPr>
          <p:cNvSpPr/>
          <p:nvPr/>
        </p:nvSpPr>
        <p:spPr>
          <a:xfrm rot="13301203">
            <a:off x="10026528" y="6156007"/>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ardrop 88">
            <a:extLst>
              <a:ext uri="{FF2B5EF4-FFF2-40B4-BE49-F238E27FC236}">
                <a16:creationId xmlns:a16="http://schemas.microsoft.com/office/drawing/2014/main" id="{04BAD9E2-8061-40A9-ACE5-098F5EFBA544}"/>
              </a:ext>
            </a:extLst>
          </p:cNvPr>
          <p:cNvSpPr/>
          <p:nvPr/>
        </p:nvSpPr>
        <p:spPr>
          <a:xfrm rot="19956815">
            <a:off x="10828985" y="6146298"/>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309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64A3-3E92-4B6A-992E-793CAADA8895}"/>
              </a:ext>
            </a:extLst>
          </p:cNvPr>
          <p:cNvSpPr>
            <a:spLocks noGrp="1"/>
          </p:cNvSpPr>
          <p:nvPr>
            <p:ph type="title"/>
          </p:nvPr>
        </p:nvSpPr>
        <p:spPr>
          <a:xfrm>
            <a:off x="1098217" y="-86707"/>
            <a:ext cx="10515600" cy="1325563"/>
          </a:xfrm>
        </p:spPr>
        <p:txBody>
          <a:bodyPr/>
          <a:lstStyle/>
          <a:p>
            <a:r>
              <a:rPr lang="en-US" dirty="0"/>
              <a:t>Have A Plan for Support</a:t>
            </a:r>
          </a:p>
        </p:txBody>
      </p:sp>
      <p:sp>
        <p:nvSpPr>
          <p:cNvPr id="4" name="Content Placeholder 3">
            <a:extLst>
              <a:ext uri="{FF2B5EF4-FFF2-40B4-BE49-F238E27FC236}">
                <a16:creationId xmlns:a16="http://schemas.microsoft.com/office/drawing/2014/main" id="{D2C93479-13DA-4DAB-8751-01187E039F23}"/>
              </a:ext>
            </a:extLst>
          </p:cNvPr>
          <p:cNvSpPr>
            <a:spLocks noGrp="1"/>
          </p:cNvSpPr>
          <p:nvPr>
            <p:ph sz="half" idx="1"/>
          </p:nvPr>
        </p:nvSpPr>
        <p:spPr>
          <a:xfrm>
            <a:off x="6548758" y="1825625"/>
            <a:ext cx="4805041" cy="4351338"/>
          </a:xfrm>
        </p:spPr>
        <p:txBody>
          <a:bodyPr/>
          <a:lstStyle/>
          <a:p>
            <a:r>
              <a:rPr lang="en-US" dirty="0"/>
              <a:t>Data changes</a:t>
            </a:r>
          </a:p>
          <a:p>
            <a:r>
              <a:rPr lang="en-US" dirty="0"/>
              <a:t>We don’t know the truth</a:t>
            </a:r>
          </a:p>
          <a:p>
            <a:r>
              <a:rPr lang="en-US" dirty="0"/>
              <a:t>Every model fails</a:t>
            </a:r>
          </a:p>
        </p:txBody>
      </p:sp>
      <p:sp>
        <p:nvSpPr>
          <p:cNvPr id="23" name="Rectangle: Rounded Corners 22">
            <a:extLst>
              <a:ext uri="{FF2B5EF4-FFF2-40B4-BE49-F238E27FC236}">
                <a16:creationId xmlns:a16="http://schemas.microsoft.com/office/drawing/2014/main" id="{2E3C07B5-7FDA-4BFC-ADF6-82C720120897}"/>
              </a:ext>
            </a:extLst>
          </p:cNvPr>
          <p:cNvSpPr/>
          <p:nvPr/>
        </p:nvSpPr>
        <p:spPr>
          <a:xfrm>
            <a:off x="1475199" y="1936492"/>
            <a:ext cx="1352281"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Business Understanding</a:t>
            </a:r>
          </a:p>
        </p:txBody>
      </p:sp>
      <p:sp>
        <p:nvSpPr>
          <p:cNvPr id="24" name="Rectangle: Rounded Corners 23">
            <a:extLst>
              <a:ext uri="{FF2B5EF4-FFF2-40B4-BE49-F238E27FC236}">
                <a16:creationId xmlns:a16="http://schemas.microsoft.com/office/drawing/2014/main" id="{379BC140-AD08-4EF4-96C1-577C7EC8FD8D}"/>
              </a:ext>
            </a:extLst>
          </p:cNvPr>
          <p:cNvSpPr/>
          <p:nvPr/>
        </p:nvSpPr>
        <p:spPr>
          <a:xfrm>
            <a:off x="4444313" y="3087014"/>
            <a:ext cx="1352281"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Preparation</a:t>
            </a:r>
          </a:p>
        </p:txBody>
      </p:sp>
      <p:sp>
        <p:nvSpPr>
          <p:cNvPr id="25" name="Rectangle: Rounded Corners 24">
            <a:extLst>
              <a:ext uri="{FF2B5EF4-FFF2-40B4-BE49-F238E27FC236}">
                <a16:creationId xmlns:a16="http://schemas.microsoft.com/office/drawing/2014/main" id="{842BDF9C-94F6-405B-AF0C-986AC50FD1D5}"/>
              </a:ext>
            </a:extLst>
          </p:cNvPr>
          <p:cNvSpPr/>
          <p:nvPr/>
        </p:nvSpPr>
        <p:spPr>
          <a:xfrm>
            <a:off x="4130929" y="4504252"/>
            <a:ext cx="1352281"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Modeling</a:t>
            </a:r>
          </a:p>
        </p:txBody>
      </p:sp>
      <p:sp>
        <p:nvSpPr>
          <p:cNvPr id="26" name="Rectangle: Rounded Corners 25">
            <a:extLst>
              <a:ext uri="{FF2B5EF4-FFF2-40B4-BE49-F238E27FC236}">
                <a16:creationId xmlns:a16="http://schemas.microsoft.com/office/drawing/2014/main" id="{02F5CEBA-A7A8-4FC9-9F47-037F5A4ACA7C}"/>
              </a:ext>
            </a:extLst>
          </p:cNvPr>
          <p:cNvSpPr/>
          <p:nvPr/>
        </p:nvSpPr>
        <p:spPr>
          <a:xfrm>
            <a:off x="2489945" y="5564613"/>
            <a:ext cx="1352281"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Evaluation</a:t>
            </a:r>
          </a:p>
        </p:txBody>
      </p:sp>
      <p:sp>
        <p:nvSpPr>
          <p:cNvPr id="27" name="Rectangle: Rounded Corners 26">
            <a:extLst>
              <a:ext uri="{FF2B5EF4-FFF2-40B4-BE49-F238E27FC236}">
                <a16:creationId xmlns:a16="http://schemas.microsoft.com/office/drawing/2014/main" id="{BFD5AB4B-6CAC-4E04-92EE-BEC37E4AA682}"/>
              </a:ext>
            </a:extLst>
          </p:cNvPr>
          <p:cNvSpPr/>
          <p:nvPr/>
        </p:nvSpPr>
        <p:spPr>
          <a:xfrm>
            <a:off x="813009" y="4583448"/>
            <a:ext cx="1451556"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Deployment</a:t>
            </a:r>
          </a:p>
        </p:txBody>
      </p:sp>
      <p:sp>
        <p:nvSpPr>
          <p:cNvPr id="28" name="Rectangle: Rounded Corners 27">
            <a:extLst>
              <a:ext uri="{FF2B5EF4-FFF2-40B4-BE49-F238E27FC236}">
                <a16:creationId xmlns:a16="http://schemas.microsoft.com/office/drawing/2014/main" id="{697741C3-E8FD-4E29-B2DB-B2C5CAC93AB8}"/>
              </a:ext>
            </a:extLst>
          </p:cNvPr>
          <p:cNvSpPr/>
          <p:nvPr/>
        </p:nvSpPr>
        <p:spPr>
          <a:xfrm>
            <a:off x="3556745" y="1941025"/>
            <a:ext cx="1352281"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Understanding</a:t>
            </a:r>
          </a:p>
        </p:txBody>
      </p:sp>
      <p:sp>
        <p:nvSpPr>
          <p:cNvPr id="29" name="Circle: Hollow 28">
            <a:extLst>
              <a:ext uri="{FF2B5EF4-FFF2-40B4-BE49-F238E27FC236}">
                <a16:creationId xmlns:a16="http://schemas.microsoft.com/office/drawing/2014/main" id="{939D83E4-B641-4718-8D8C-283993696A1B}"/>
              </a:ext>
            </a:extLst>
          </p:cNvPr>
          <p:cNvSpPr/>
          <p:nvPr/>
        </p:nvSpPr>
        <p:spPr>
          <a:xfrm>
            <a:off x="199652" y="1250636"/>
            <a:ext cx="5932868" cy="5402687"/>
          </a:xfrm>
          <a:prstGeom prst="donut">
            <a:avLst>
              <a:gd name="adj" fmla="val 28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Isosceles Triangle 29">
            <a:extLst>
              <a:ext uri="{FF2B5EF4-FFF2-40B4-BE49-F238E27FC236}">
                <a16:creationId xmlns:a16="http://schemas.microsoft.com/office/drawing/2014/main" id="{6F53FE31-4FF7-475A-842A-FD92BB0D4709}"/>
              </a:ext>
            </a:extLst>
          </p:cNvPr>
          <p:cNvSpPr/>
          <p:nvPr/>
        </p:nvSpPr>
        <p:spPr>
          <a:xfrm rot="5400000">
            <a:off x="3097366" y="1182352"/>
            <a:ext cx="399245" cy="2618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1794193-4F09-4465-A678-A06C25F04A51}"/>
              </a:ext>
            </a:extLst>
          </p:cNvPr>
          <p:cNvSpPr/>
          <p:nvPr/>
        </p:nvSpPr>
        <p:spPr>
          <a:xfrm rot="16200000">
            <a:off x="2966462" y="6459800"/>
            <a:ext cx="399245" cy="2618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26621BA4-BA4A-4654-B57F-17F03CE07BE7}"/>
              </a:ext>
            </a:extLst>
          </p:cNvPr>
          <p:cNvSpPr/>
          <p:nvPr/>
        </p:nvSpPr>
        <p:spPr>
          <a:xfrm rot="10800000">
            <a:off x="5859916" y="3690207"/>
            <a:ext cx="399245" cy="2618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A71DA957-C870-45B7-9344-068C7D9A76CA}"/>
              </a:ext>
            </a:extLst>
          </p:cNvPr>
          <p:cNvSpPr/>
          <p:nvPr/>
        </p:nvSpPr>
        <p:spPr>
          <a:xfrm rot="167072">
            <a:off x="79135" y="3701111"/>
            <a:ext cx="399245" cy="2618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6988191C-EE5F-40A3-9856-94C4BBCE59A7}"/>
              </a:ext>
            </a:extLst>
          </p:cNvPr>
          <p:cNvSpPr/>
          <p:nvPr/>
        </p:nvSpPr>
        <p:spPr>
          <a:xfrm>
            <a:off x="2908777" y="2024738"/>
            <a:ext cx="56667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CE3D020C-5FA6-4A58-95EF-C344AC0ADFC4}"/>
              </a:ext>
            </a:extLst>
          </p:cNvPr>
          <p:cNvSpPr/>
          <p:nvPr/>
        </p:nvSpPr>
        <p:spPr>
          <a:xfrm rot="10800000">
            <a:off x="2872555" y="2311322"/>
            <a:ext cx="56667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51433328-8781-41C0-A69E-FDF8543D6612}"/>
              </a:ext>
            </a:extLst>
          </p:cNvPr>
          <p:cNvSpPr/>
          <p:nvPr/>
        </p:nvSpPr>
        <p:spPr>
          <a:xfrm rot="2997300">
            <a:off x="4946690" y="2603777"/>
            <a:ext cx="56667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B77123F9-019D-47C5-9671-6C11593CB2A8}"/>
              </a:ext>
            </a:extLst>
          </p:cNvPr>
          <p:cNvSpPr/>
          <p:nvPr/>
        </p:nvSpPr>
        <p:spPr>
          <a:xfrm rot="7195711">
            <a:off x="5214241" y="4046351"/>
            <a:ext cx="56667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A0B44BE1-3A48-4952-BDA1-5136B99CAD60}"/>
              </a:ext>
            </a:extLst>
          </p:cNvPr>
          <p:cNvSpPr/>
          <p:nvPr/>
        </p:nvSpPr>
        <p:spPr>
          <a:xfrm rot="8392270">
            <a:off x="3920646" y="5473024"/>
            <a:ext cx="56667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DF2CBD2F-3B45-48CB-B305-ED0672EF7EE7}"/>
              </a:ext>
            </a:extLst>
          </p:cNvPr>
          <p:cNvSpPr/>
          <p:nvPr/>
        </p:nvSpPr>
        <p:spPr>
          <a:xfrm rot="13643288">
            <a:off x="1868003" y="5506660"/>
            <a:ext cx="56667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a:extLst>
              <a:ext uri="{FF2B5EF4-FFF2-40B4-BE49-F238E27FC236}">
                <a16:creationId xmlns:a16="http://schemas.microsoft.com/office/drawing/2014/main" id="{BE973998-902A-4708-B5C3-1D63DF7F323D}"/>
              </a:ext>
            </a:extLst>
          </p:cNvPr>
          <p:cNvSpPr/>
          <p:nvPr/>
        </p:nvSpPr>
        <p:spPr>
          <a:xfrm>
            <a:off x="2908777" y="3943092"/>
            <a:ext cx="772464" cy="3612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a:extLst>
              <a:ext uri="{FF2B5EF4-FFF2-40B4-BE49-F238E27FC236}">
                <a16:creationId xmlns:a16="http://schemas.microsoft.com/office/drawing/2014/main" id="{0624461D-71E5-4572-A83E-4D4CEE99F421}"/>
              </a:ext>
            </a:extLst>
          </p:cNvPr>
          <p:cNvSpPr/>
          <p:nvPr/>
        </p:nvSpPr>
        <p:spPr>
          <a:xfrm>
            <a:off x="2903544" y="3647913"/>
            <a:ext cx="772464" cy="3612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42" name="Flowchart: Magnetic Disk 41">
            <a:extLst>
              <a:ext uri="{FF2B5EF4-FFF2-40B4-BE49-F238E27FC236}">
                <a16:creationId xmlns:a16="http://schemas.microsoft.com/office/drawing/2014/main" id="{F459AA4A-A8D6-4343-A3BB-256D4132C2F8}"/>
              </a:ext>
            </a:extLst>
          </p:cNvPr>
          <p:cNvSpPr/>
          <p:nvPr/>
        </p:nvSpPr>
        <p:spPr>
          <a:xfrm>
            <a:off x="2908777" y="3330352"/>
            <a:ext cx="772464" cy="3612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Bent 32">
            <a:extLst>
              <a:ext uri="{FF2B5EF4-FFF2-40B4-BE49-F238E27FC236}">
                <a16:creationId xmlns:a16="http://schemas.microsoft.com/office/drawing/2014/main" id="{6387B245-BA76-4373-95A2-5015C42F395C}"/>
              </a:ext>
            </a:extLst>
          </p:cNvPr>
          <p:cNvSpPr/>
          <p:nvPr/>
        </p:nvSpPr>
        <p:spPr>
          <a:xfrm rot="16957993">
            <a:off x="1264452" y="3134682"/>
            <a:ext cx="2354880" cy="1867809"/>
          </a:xfrm>
          <a:custGeom>
            <a:avLst/>
            <a:gdLst>
              <a:gd name="connsiteX0" fmla="*/ 0 w 1139993"/>
              <a:gd name="connsiteY0" fmla="*/ 2274942 h 2274942"/>
              <a:gd name="connsiteX1" fmla="*/ 0 w 1139993"/>
              <a:gd name="connsiteY1" fmla="*/ 929721 h 2274942"/>
              <a:gd name="connsiteX2" fmla="*/ 750446 w 1139993"/>
              <a:gd name="connsiteY2" fmla="*/ 179275 h 2274942"/>
              <a:gd name="connsiteX3" fmla="*/ 750446 w 1139993"/>
              <a:gd name="connsiteY3" fmla="*/ 179275 h 2274942"/>
              <a:gd name="connsiteX4" fmla="*/ 750446 w 1139993"/>
              <a:gd name="connsiteY4" fmla="*/ 0 h 2274942"/>
              <a:gd name="connsiteX5" fmla="*/ 1139993 w 1139993"/>
              <a:gd name="connsiteY5" fmla="*/ 313065 h 2274942"/>
              <a:gd name="connsiteX6" fmla="*/ 750446 w 1139993"/>
              <a:gd name="connsiteY6" fmla="*/ 626130 h 2274942"/>
              <a:gd name="connsiteX7" fmla="*/ 750446 w 1139993"/>
              <a:gd name="connsiteY7" fmla="*/ 446854 h 2274942"/>
              <a:gd name="connsiteX8" fmla="*/ 750446 w 1139993"/>
              <a:gd name="connsiteY8" fmla="*/ 446854 h 2274942"/>
              <a:gd name="connsiteX9" fmla="*/ 267579 w 1139993"/>
              <a:gd name="connsiteY9" fmla="*/ 929721 h 2274942"/>
              <a:gd name="connsiteX10" fmla="*/ 267579 w 1139993"/>
              <a:gd name="connsiteY10" fmla="*/ 2274942 h 2274942"/>
              <a:gd name="connsiteX11" fmla="*/ 0 w 1139993"/>
              <a:gd name="connsiteY11" fmla="*/ 2274942 h 2274942"/>
              <a:gd name="connsiteX0" fmla="*/ 0 w 2426166"/>
              <a:gd name="connsiteY0" fmla="*/ 1718521 h 2274942"/>
              <a:gd name="connsiteX1" fmla="*/ 1286173 w 2426166"/>
              <a:gd name="connsiteY1" fmla="*/ 929721 h 2274942"/>
              <a:gd name="connsiteX2" fmla="*/ 2036619 w 2426166"/>
              <a:gd name="connsiteY2" fmla="*/ 179275 h 2274942"/>
              <a:gd name="connsiteX3" fmla="*/ 2036619 w 2426166"/>
              <a:gd name="connsiteY3" fmla="*/ 179275 h 2274942"/>
              <a:gd name="connsiteX4" fmla="*/ 2036619 w 2426166"/>
              <a:gd name="connsiteY4" fmla="*/ 0 h 2274942"/>
              <a:gd name="connsiteX5" fmla="*/ 2426166 w 2426166"/>
              <a:gd name="connsiteY5" fmla="*/ 313065 h 2274942"/>
              <a:gd name="connsiteX6" fmla="*/ 2036619 w 2426166"/>
              <a:gd name="connsiteY6" fmla="*/ 626130 h 2274942"/>
              <a:gd name="connsiteX7" fmla="*/ 2036619 w 2426166"/>
              <a:gd name="connsiteY7" fmla="*/ 446854 h 2274942"/>
              <a:gd name="connsiteX8" fmla="*/ 2036619 w 2426166"/>
              <a:gd name="connsiteY8" fmla="*/ 446854 h 2274942"/>
              <a:gd name="connsiteX9" fmla="*/ 1553752 w 2426166"/>
              <a:gd name="connsiteY9" fmla="*/ 929721 h 2274942"/>
              <a:gd name="connsiteX10" fmla="*/ 1553752 w 2426166"/>
              <a:gd name="connsiteY10" fmla="*/ 2274942 h 2274942"/>
              <a:gd name="connsiteX11" fmla="*/ 0 w 2426166"/>
              <a:gd name="connsiteY11" fmla="*/ 1718521 h 2274942"/>
              <a:gd name="connsiteX0" fmla="*/ 0 w 2426166"/>
              <a:gd name="connsiteY0" fmla="*/ 1718521 h 1931945"/>
              <a:gd name="connsiteX1" fmla="*/ 1286173 w 2426166"/>
              <a:gd name="connsiteY1" fmla="*/ 929721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553752 w 2426166"/>
              <a:gd name="connsiteY9" fmla="*/ 929721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553752 w 2426166"/>
              <a:gd name="connsiteY9" fmla="*/ 929721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553752 w 2426166"/>
              <a:gd name="connsiteY9" fmla="*/ 929721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553752 w 2426166"/>
              <a:gd name="connsiteY9" fmla="*/ 929721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553752 w 2426166"/>
              <a:gd name="connsiteY9" fmla="*/ 929721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238275 w 2426166"/>
              <a:gd name="connsiteY9" fmla="*/ 1053224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238275 w 2426166"/>
              <a:gd name="connsiteY9" fmla="*/ 1053224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238275 w 2426166"/>
              <a:gd name="connsiteY9" fmla="*/ 1053224 h 1931945"/>
              <a:gd name="connsiteX10" fmla="*/ 776515 w 2426166"/>
              <a:gd name="connsiteY10" fmla="*/ 1399151 h 1931945"/>
              <a:gd name="connsiteX11" fmla="*/ 434201 w 2426166"/>
              <a:gd name="connsiteY11" fmla="*/ 1931945 h 1931945"/>
              <a:gd name="connsiteX12" fmla="*/ 0 w 2426166"/>
              <a:gd name="connsiteY12" fmla="*/ 1718521 h 1931945"/>
              <a:gd name="connsiteX0" fmla="*/ 0 w 2426166"/>
              <a:gd name="connsiteY0" fmla="*/ 1718521 h 1867809"/>
              <a:gd name="connsiteX1" fmla="*/ 974380 w 2426166"/>
              <a:gd name="connsiteY1" fmla="*/ 775233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238275 w 2426166"/>
              <a:gd name="connsiteY9" fmla="*/ 1053224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426166"/>
              <a:gd name="connsiteY0" fmla="*/ 1718521 h 1867809"/>
              <a:gd name="connsiteX1" fmla="*/ 974380 w 2426166"/>
              <a:gd name="connsiteY1" fmla="*/ 775233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164173 w 2426166"/>
              <a:gd name="connsiteY9" fmla="*/ 1017039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426166"/>
              <a:gd name="connsiteY0" fmla="*/ 1718521 h 1867809"/>
              <a:gd name="connsiteX1" fmla="*/ 925411 w 2426166"/>
              <a:gd name="connsiteY1" fmla="*/ 733415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164173 w 2426166"/>
              <a:gd name="connsiteY9" fmla="*/ 1017039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426166"/>
              <a:gd name="connsiteY0" fmla="*/ 1718521 h 1867809"/>
              <a:gd name="connsiteX1" fmla="*/ 925411 w 2426166"/>
              <a:gd name="connsiteY1" fmla="*/ 733415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164173 w 2426166"/>
              <a:gd name="connsiteY9" fmla="*/ 1017039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426166"/>
              <a:gd name="connsiteY0" fmla="*/ 1718521 h 1867809"/>
              <a:gd name="connsiteX1" fmla="*/ 925411 w 2426166"/>
              <a:gd name="connsiteY1" fmla="*/ 733415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164173 w 2426166"/>
              <a:gd name="connsiteY9" fmla="*/ 1017039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426166"/>
              <a:gd name="connsiteY0" fmla="*/ 1718521 h 1867809"/>
              <a:gd name="connsiteX1" fmla="*/ 925411 w 2426166"/>
              <a:gd name="connsiteY1" fmla="*/ 733415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099820 w 2426166"/>
              <a:gd name="connsiteY9" fmla="*/ 965471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426166"/>
              <a:gd name="connsiteY0" fmla="*/ 1718521 h 1867809"/>
              <a:gd name="connsiteX1" fmla="*/ 925411 w 2426166"/>
              <a:gd name="connsiteY1" fmla="*/ 733415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099820 w 2426166"/>
              <a:gd name="connsiteY9" fmla="*/ 965471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354880"/>
              <a:gd name="connsiteY0" fmla="*/ 1742139 h 1867809"/>
              <a:gd name="connsiteX1" fmla="*/ 854125 w 2354880"/>
              <a:gd name="connsiteY1" fmla="*/ 733415 h 1867809"/>
              <a:gd name="connsiteX2" fmla="*/ 1965333 w 2354880"/>
              <a:gd name="connsiteY2" fmla="*/ 179275 h 1867809"/>
              <a:gd name="connsiteX3" fmla="*/ 1965333 w 2354880"/>
              <a:gd name="connsiteY3" fmla="*/ 179275 h 1867809"/>
              <a:gd name="connsiteX4" fmla="*/ 1965333 w 2354880"/>
              <a:gd name="connsiteY4" fmla="*/ 0 h 1867809"/>
              <a:gd name="connsiteX5" fmla="*/ 2354880 w 2354880"/>
              <a:gd name="connsiteY5" fmla="*/ 313065 h 1867809"/>
              <a:gd name="connsiteX6" fmla="*/ 1965333 w 2354880"/>
              <a:gd name="connsiteY6" fmla="*/ 626130 h 1867809"/>
              <a:gd name="connsiteX7" fmla="*/ 1965333 w 2354880"/>
              <a:gd name="connsiteY7" fmla="*/ 446854 h 1867809"/>
              <a:gd name="connsiteX8" fmla="*/ 1965333 w 2354880"/>
              <a:gd name="connsiteY8" fmla="*/ 446854 h 1867809"/>
              <a:gd name="connsiteX9" fmla="*/ 1028534 w 2354880"/>
              <a:gd name="connsiteY9" fmla="*/ 965471 h 1867809"/>
              <a:gd name="connsiteX10" fmla="*/ 705229 w 2354880"/>
              <a:gd name="connsiteY10" fmla="*/ 1399151 h 1867809"/>
              <a:gd name="connsiteX11" fmla="*/ 295746 w 2354880"/>
              <a:gd name="connsiteY11" fmla="*/ 1867809 h 1867809"/>
              <a:gd name="connsiteX12" fmla="*/ 0 w 2354880"/>
              <a:gd name="connsiteY12" fmla="*/ 1742139 h 1867809"/>
              <a:gd name="connsiteX0" fmla="*/ 0 w 2354880"/>
              <a:gd name="connsiteY0" fmla="*/ 1742139 h 1867809"/>
              <a:gd name="connsiteX1" fmla="*/ 854125 w 2354880"/>
              <a:gd name="connsiteY1" fmla="*/ 733415 h 1867809"/>
              <a:gd name="connsiteX2" fmla="*/ 1965333 w 2354880"/>
              <a:gd name="connsiteY2" fmla="*/ 179275 h 1867809"/>
              <a:gd name="connsiteX3" fmla="*/ 1965333 w 2354880"/>
              <a:gd name="connsiteY3" fmla="*/ 179275 h 1867809"/>
              <a:gd name="connsiteX4" fmla="*/ 1965333 w 2354880"/>
              <a:gd name="connsiteY4" fmla="*/ 0 h 1867809"/>
              <a:gd name="connsiteX5" fmla="*/ 2354880 w 2354880"/>
              <a:gd name="connsiteY5" fmla="*/ 313065 h 1867809"/>
              <a:gd name="connsiteX6" fmla="*/ 1965333 w 2354880"/>
              <a:gd name="connsiteY6" fmla="*/ 626130 h 1867809"/>
              <a:gd name="connsiteX7" fmla="*/ 1965333 w 2354880"/>
              <a:gd name="connsiteY7" fmla="*/ 446854 h 1867809"/>
              <a:gd name="connsiteX8" fmla="*/ 1965333 w 2354880"/>
              <a:gd name="connsiteY8" fmla="*/ 446854 h 1867809"/>
              <a:gd name="connsiteX9" fmla="*/ 1028534 w 2354880"/>
              <a:gd name="connsiteY9" fmla="*/ 965471 h 1867809"/>
              <a:gd name="connsiteX10" fmla="*/ 705229 w 2354880"/>
              <a:gd name="connsiteY10" fmla="*/ 1399151 h 1867809"/>
              <a:gd name="connsiteX11" fmla="*/ 295746 w 2354880"/>
              <a:gd name="connsiteY11" fmla="*/ 1867809 h 1867809"/>
              <a:gd name="connsiteX12" fmla="*/ 0 w 2354880"/>
              <a:gd name="connsiteY12" fmla="*/ 1742139 h 186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4880" h="1867809">
                <a:moveTo>
                  <a:pt x="0" y="1742139"/>
                </a:moveTo>
                <a:cubicBezTo>
                  <a:pt x="308760" y="1316917"/>
                  <a:pt x="514598" y="1139135"/>
                  <a:pt x="854125" y="733415"/>
                </a:cubicBezTo>
                <a:cubicBezTo>
                  <a:pt x="1140784" y="479077"/>
                  <a:pt x="1550873" y="179275"/>
                  <a:pt x="1965333" y="179275"/>
                </a:cubicBezTo>
                <a:lnTo>
                  <a:pt x="1965333" y="179275"/>
                </a:lnTo>
                <a:lnTo>
                  <a:pt x="1965333" y="0"/>
                </a:lnTo>
                <a:lnTo>
                  <a:pt x="2354880" y="313065"/>
                </a:lnTo>
                <a:lnTo>
                  <a:pt x="1965333" y="626130"/>
                </a:lnTo>
                <a:lnTo>
                  <a:pt x="1965333" y="446854"/>
                </a:lnTo>
                <a:lnTo>
                  <a:pt x="1965333" y="446854"/>
                </a:lnTo>
                <a:cubicBezTo>
                  <a:pt x="1698653" y="446854"/>
                  <a:pt x="1133403" y="754478"/>
                  <a:pt x="1028534" y="965471"/>
                </a:cubicBezTo>
                <a:cubicBezTo>
                  <a:pt x="904443" y="1096092"/>
                  <a:pt x="829320" y="1268530"/>
                  <a:pt x="705229" y="1399151"/>
                </a:cubicBezTo>
                <a:lnTo>
                  <a:pt x="295746" y="1867809"/>
                </a:lnTo>
                <a:lnTo>
                  <a:pt x="0" y="174213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3219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BF51-5016-4E72-B441-465C250A81C1}"/>
              </a:ext>
            </a:extLst>
          </p:cNvPr>
          <p:cNvSpPr>
            <a:spLocks noGrp="1"/>
          </p:cNvSpPr>
          <p:nvPr>
            <p:ph type="ctrTitle"/>
          </p:nvPr>
        </p:nvSpPr>
        <p:spPr/>
        <p:txBody>
          <a:bodyPr/>
          <a:lstStyle/>
          <a:p>
            <a:pPr algn="l"/>
            <a:r>
              <a:rPr lang="en-US" dirty="0"/>
              <a:t>Thank you</a:t>
            </a:r>
          </a:p>
        </p:txBody>
      </p:sp>
    </p:spTree>
    <p:extLst>
      <p:ext uri="{BB962C8B-B14F-4D97-AF65-F5344CB8AC3E}">
        <p14:creationId xmlns:p14="http://schemas.microsoft.com/office/powerpoint/2010/main" val="503561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1335</TotalTime>
  <Words>1494</Words>
  <Application>Microsoft Office PowerPoint</Application>
  <PresentationFormat>Widescreen</PresentationFormat>
  <Paragraphs>49</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Tw Cen MT</vt:lpstr>
      <vt:lpstr>Circuit</vt:lpstr>
      <vt:lpstr>It Was a Pleasure to P-Value</vt:lpstr>
      <vt:lpstr>About me</vt:lpstr>
      <vt:lpstr>Background</vt:lpstr>
      <vt:lpstr>Key Points</vt:lpstr>
      <vt:lpstr>Significance at the 0.05 level</vt:lpstr>
      <vt:lpstr>What are we doing?</vt:lpstr>
      <vt:lpstr>Have A Plan for Support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Was a Pleasure to P-Value</dc:title>
  <dc:creator>Ben Barnard</dc:creator>
  <cp:lastModifiedBy>Ben Barnard</cp:lastModifiedBy>
  <cp:revision>17</cp:revision>
  <dcterms:created xsi:type="dcterms:W3CDTF">2022-01-25T02:24:10Z</dcterms:created>
  <dcterms:modified xsi:type="dcterms:W3CDTF">2022-02-01T21:53:08Z</dcterms:modified>
</cp:coreProperties>
</file>