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102" d="100"/>
          <a:sy n="102"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4CE8D-D741-DA49-A215-21F98FCE1C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B38015-7388-DF4F-82BE-AC46E8408A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DF4F0-4B66-6A4C-B31B-1A6013D71633}"/>
              </a:ext>
            </a:extLst>
          </p:cNvPr>
          <p:cNvSpPr>
            <a:spLocks noGrp="1"/>
          </p:cNvSpPr>
          <p:nvPr>
            <p:ph type="dt" sz="half" idx="10"/>
          </p:nvPr>
        </p:nvSpPr>
        <p:spPr/>
        <p:txBody>
          <a:bodyPr/>
          <a:lstStyle/>
          <a:p>
            <a:fld id="{FD721C7B-8852-D94C-BEE8-A7644C328CC3}" type="datetimeFigureOut">
              <a:rPr lang="en-US" smtClean="0"/>
              <a:t>1/25/2022</a:t>
            </a:fld>
            <a:endParaRPr lang="en-US"/>
          </a:p>
        </p:txBody>
      </p:sp>
      <p:sp>
        <p:nvSpPr>
          <p:cNvPr id="5" name="Footer Placeholder 4">
            <a:extLst>
              <a:ext uri="{FF2B5EF4-FFF2-40B4-BE49-F238E27FC236}">
                <a16:creationId xmlns:a16="http://schemas.microsoft.com/office/drawing/2014/main" id="{8BD21FBE-87AC-0743-B8A6-F296EBEA6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A6F81-3015-7641-B215-D82CA6497FF1}"/>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784091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5C09-DC6C-FF44-A581-73D4EA6EAE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BFA5B-D481-574A-87BA-F70EB9F7E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79827-5E49-C341-B36B-B212459C34F6}"/>
              </a:ext>
            </a:extLst>
          </p:cNvPr>
          <p:cNvSpPr>
            <a:spLocks noGrp="1"/>
          </p:cNvSpPr>
          <p:nvPr>
            <p:ph type="dt" sz="half" idx="10"/>
          </p:nvPr>
        </p:nvSpPr>
        <p:spPr/>
        <p:txBody>
          <a:bodyPr/>
          <a:lstStyle/>
          <a:p>
            <a:fld id="{FD721C7B-8852-D94C-BEE8-A7644C328CC3}" type="datetimeFigureOut">
              <a:rPr lang="en-US" smtClean="0"/>
              <a:t>1/25/2022</a:t>
            </a:fld>
            <a:endParaRPr lang="en-US"/>
          </a:p>
        </p:txBody>
      </p:sp>
      <p:sp>
        <p:nvSpPr>
          <p:cNvPr id="5" name="Footer Placeholder 4">
            <a:extLst>
              <a:ext uri="{FF2B5EF4-FFF2-40B4-BE49-F238E27FC236}">
                <a16:creationId xmlns:a16="http://schemas.microsoft.com/office/drawing/2014/main" id="{55E0F875-6C60-FD4D-B386-A05CA7F45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7EDB1-D605-774E-A7F4-A15D210D6E78}"/>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117994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98FBF9-0D43-AB46-AA39-306B6FC917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AD2F51-6F88-7448-BEAC-F2F3BFAA47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50A86-16DC-B64A-8A11-A974D972DC57}"/>
              </a:ext>
            </a:extLst>
          </p:cNvPr>
          <p:cNvSpPr>
            <a:spLocks noGrp="1"/>
          </p:cNvSpPr>
          <p:nvPr>
            <p:ph type="dt" sz="half" idx="10"/>
          </p:nvPr>
        </p:nvSpPr>
        <p:spPr/>
        <p:txBody>
          <a:bodyPr/>
          <a:lstStyle/>
          <a:p>
            <a:fld id="{FD721C7B-8852-D94C-BEE8-A7644C328CC3}" type="datetimeFigureOut">
              <a:rPr lang="en-US" smtClean="0"/>
              <a:t>1/25/2022</a:t>
            </a:fld>
            <a:endParaRPr lang="en-US"/>
          </a:p>
        </p:txBody>
      </p:sp>
      <p:sp>
        <p:nvSpPr>
          <p:cNvPr id="5" name="Footer Placeholder 4">
            <a:extLst>
              <a:ext uri="{FF2B5EF4-FFF2-40B4-BE49-F238E27FC236}">
                <a16:creationId xmlns:a16="http://schemas.microsoft.com/office/drawing/2014/main" id="{5A8A4121-80EC-6548-B868-9FE54D420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F5631-8F44-6B43-9CF9-413B7A5D4A0C}"/>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25792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53A7-439A-C147-B84F-0CC46062DD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C7A259-9918-3D49-9D13-7373A33389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4220C-6657-3241-AA3E-642D51F771A0}"/>
              </a:ext>
            </a:extLst>
          </p:cNvPr>
          <p:cNvSpPr>
            <a:spLocks noGrp="1"/>
          </p:cNvSpPr>
          <p:nvPr>
            <p:ph type="dt" sz="half" idx="10"/>
          </p:nvPr>
        </p:nvSpPr>
        <p:spPr/>
        <p:txBody>
          <a:bodyPr/>
          <a:lstStyle/>
          <a:p>
            <a:fld id="{FD721C7B-8852-D94C-BEE8-A7644C328CC3}" type="datetimeFigureOut">
              <a:rPr lang="en-US" smtClean="0"/>
              <a:t>1/25/2022</a:t>
            </a:fld>
            <a:endParaRPr lang="en-US"/>
          </a:p>
        </p:txBody>
      </p:sp>
      <p:sp>
        <p:nvSpPr>
          <p:cNvPr id="5" name="Footer Placeholder 4">
            <a:extLst>
              <a:ext uri="{FF2B5EF4-FFF2-40B4-BE49-F238E27FC236}">
                <a16:creationId xmlns:a16="http://schemas.microsoft.com/office/drawing/2014/main" id="{D0CE94EE-F9A0-9247-A299-B6D3007E5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3813F-0EA1-0748-8F40-9D076ABB9A84}"/>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21621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19A7-B0CC-EC44-B867-C54C1951C8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93DF3E-4509-994E-86CC-229FF915EC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68FA95-D7EE-9744-86AC-71625FBC8743}"/>
              </a:ext>
            </a:extLst>
          </p:cNvPr>
          <p:cNvSpPr>
            <a:spLocks noGrp="1"/>
          </p:cNvSpPr>
          <p:nvPr>
            <p:ph type="dt" sz="half" idx="10"/>
          </p:nvPr>
        </p:nvSpPr>
        <p:spPr/>
        <p:txBody>
          <a:bodyPr/>
          <a:lstStyle/>
          <a:p>
            <a:fld id="{FD721C7B-8852-D94C-BEE8-A7644C328CC3}" type="datetimeFigureOut">
              <a:rPr lang="en-US" smtClean="0"/>
              <a:t>1/25/2022</a:t>
            </a:fld>
            <a:endParaRPr lang="en-US"/>
          </a:p>
        </p:txBody>
      </p:sp>
      <p:sp>
        <p:nvSpPr>
          <p:cNvPr id="5" name="Footer Placeholder 4">
            <a:extLst>
              <a:ext uri="{FF2B5EF4-FFF2-40B4-BE49-F238E27FC236}">
                <a16:creationId xmlns:a16="http://schemas.microsoft.com/office/drawing/2014/main" id="{AAD6D760-3653-524A-B002-8C29936B8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6D3A9-25C3-D348-A35D-F06E390FDE95}"/>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1547317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3F8F-37F7-F942-B509-62E228E8FF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BC5CF1-3AE5-D849-A050-561866C447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2BCDED-AAA4-A84E-A7C0-C661CC1180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7ECCC0-8D6C-F34E-BC43-E1B9CB9E18DA}"/>
              </a:ext>
            </a:extLst>
          </p:cNvPr>
          <p:cNvSpPr>
            <a:spLocks noGrp="1"/>
          </p:cNvSpPr>
          <p:nvPr>
            <p:ph type="dt" sz="half" idx="10"/>
          </p:nvPr>
        </p:nvSpPr>
        <p:spPr/>
        <p:txBody>
          <a:bodyPr/>
          <a:lstStyle/>
          <a:p>
            <a:fld id="{FD721C7B-8852-D94C-BEE8-A7644C328CC3}" type="datetimeFigureOut">
              <a:rPr lang="en-US" smtClean="0"/>
              <a:t>1/25/2022</a:t>
            </a:fld>
            <a:endParaRPr lang="en-US"/>
          </a:p>
        </p:txBody>
      </p:sp>
      <p:sp>
        <p:nvSpPr>
          <p:cNvPr id="6" name="Footer Placeholder 5">
            <a:extLst>
              <a:ext uri="{FF2B5EF4-FFF2-40B4-BE49-F238E27FC236}">
                <a16:creationId xmlns:a16="http://schemas.microsoft.com/office/drawing/2014/main" id="{2BFED16D-8C1F-CD41-9467-295A339633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9579B-9866-2C42-9F13-0AD6D9DFE2FF}"/>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365063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CB46-11D1-C84A-B296-ADA3776999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BE4F20-1B4B-F641-A0E0-6319FF2E2A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DEF89F-F0DE-AF41-AAC6-50605007B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E8394C-877F-7F4C-AEB3-F5567E679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18735A-EE23-5545-8B2F-D1859F155E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EFA496-9DFB-8C4C-B155-84BD2FC51BB9}"/>
              </a:ext>
            </a:extLst>
          </p:cNvPr>
          <p:cNvSpPr>
            <a:spLocks noGrp="1"/>
          </p:cNvSpPr>
          <p:nvPr>
            <p:ph type="dt" sz="half" idx="10"/>
          </p:nvPr>
        </p:nvSpPr>
        <p:spPr/>
        <p:txBody>
          <a:bodyPr/>
          <a:lstStyle/>
          <a:p>
            <a:fld id="{FD721C7B-8852-D94C-BEE8-A7644C328CC3}" type="datetimeFigureOut">
              <a:rPr lang="en-US" smtClean="0"/>
              <a:t>1/25/2022</a:t>
            </a:fld>
            <a:endParaRPr lang="en-US"/>
          </a:p>
        </p:txBody>
      </p:sp>
      <p:sp>
        <p:nvSpPr>
          <p:cNvPr id="8" name="Footer Placeholder 7">
            <a:extLst>
              <a:ext uri="{FF2B5EF4-FFF2-40B4-BE49-F238E27FC236}">
                <a16:creationId xmlns:a16="http://schemas.microsoft.com/office/drawing/2014/main" id="{DE223460-6A7D-C54B-82CD-D16F24D696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788354-64E6-1946-BED5-1EA07C6DEF49}"/>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1114586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1401-AC90-DF47-B2D4-B4E60C02A3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8B71B5-8385-B441-8774-41357C51752B}"/>
              </a:ext>
            </a:extLst>
          </p:cNvPr>
          <p:cNvSpPr>
            <a:spLocks noGrp="1"/>
          </p:cNvSpPr>
          <p:nvPr>
            <p:ph type="dt" sz="half" idx="10"/>
          </p:nvPr>
        </p:nvSpPr>
        <p:spPr/>
        <p:txBody>
          <a:bodyPr/>
          <a:lstStyle/>
          <a:p>
            <a:fld id="{FD721C7B-8852-D94C-BEE8-A7644C328CC3}" type="datetimeFigureOut">
              <a:rPr lang="en-US" smtClean="0"/>
              <a:t>1/25/2022</a:t>
            </a:fld>
            <a:endParaRPr lang="en-US"/>
          </a:p>
        </p:txBody>
      </p:sp>
      <p:sp>
        <p:nvSpPr>
          <p:cNvPr id="4" name="Footer Placeholder 3">
            <a:extLst>
              <a:ext uri="{FF2B5EF4-FFF2-40B4-BE49-F238E27FC236}">
                <a16:creationId xmlns:a16="http://schemas.microsoft.com/office/drawing/2014/main" id="{ED22FBCF-0628-DC45-8E85-A89E4467C6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DEE5CE-AEDB-EF4C-A02A-44325172850C}"/>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119121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84203B-61D7-FD44-9AAC-AD1070FAEDC3}"/>
              </a:ext>
            </a:extLst>
          </p:cNvPr>
          <p:cNvSpPr>
            <a:spLocks noGrp="1"/>
          </p:cNvSpPr>
          <p:nvPr>
            <p:ph type="dt" sz="half" idx="10"/>
          </p:nvPr>
        </p:nvSpPr>
        <p:spPr/>
        <p:txBody>
          <a:bodyPr/>
          <a:lstStyle/>
          <a:p>
            <a:fld id="{FD721C7B-8852-D94C-BEE8-A7644C328CC3}" type="datetimeFigureOut">
              <a:rPr lang="en-US" smtClean="0"/>
              <a:t>1/25/2022</a:t>
            </a:fld>
            <a:endParaRPr lang="en-US"/>
          </a:p>
        </p:txBody>
      </p:sp>
      <p:sp>
        <p:nvSpPr>
          <p:cNvPr id="3" name="Footer Placeholder 2">
            <a:extLst>
              <a:ext uri="{FF2B5EF4-FFF2-40B4-BE49-F238E27FC236}">
                <a16:creationId xmlns:a16="http://schemas.microsoft.com/office/drawing/2014/main" id="{70B5D7A5-1B03-854E-9619-8AFE121985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0BBF83-A57B-1244-8F09-6C781BF98B7C}"/>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339506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948D-BC2D-ED4E-8882-E5215D8388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713D69-7657-5740-A29B-C301C5B9E0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ECEABB-810F-CC47-9ABE-164F4BB22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E5044-0294-7945-96C3-1BB4B31E6070}"/>
              </a:ext>
            </a:extLst>
          </p:cNvPr>
          <p:cNvSpPr>
            <a:spLocks noGrp="1"/>
          </p:cNvSpPr>
          <p:nvPr>
            <p:ph type="dt" sz="half" idx="10"/>
          </p:nvPr>
        </p:nvSpPr>
        <p:spPr/>
        <p:txBody>
          <a:bodyPr/>
          <a:lstStyle/>
          <a:p>
            <a:fld id="{FD721C7B-8852-D94C-BEE8-A7644C328CC3}" type="datetimeFigureOut">
              <a:rPr lang="en-US" smtClean="0"/>
              <a:t>1/25/2022</a:t>
            </a:fld>
            <a:endParaRPr lang="en-US"/>
          </a:p>
        </p:txBody>
      </p:sp>
      <p:sp>
        <p:nvSpPr>
          <p:cNvPr id="6" name="Footer Placeholder 5">
            <a:extLst>
              <a:ext uri="{FF2B5EF4-FFF2-40B4-BE49-F238E27FC236}">
                <a16:creationId xmlns:a16="http://schemas.microsoft.com/office/drawing/2014/main" id="{0B3C1E5E-65C9-DE45-9836-4D5A6C321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D17D5F-A5AA-F343-959E-68EA00B22180}"/>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451753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AFF0-BBEA-D945-83F8-61ECFE270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20052D-C524-A644-8395-BA62D40141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415282-D60B-D74A-9CF5-3AF4501EA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4C5F6-4A6E-4941-A906-E9A927F26363}"/>
              </a:ext>
            </a:extLst>
          </p:cNvPr>
          <p:cNvSpPr>
            <a:spLocks noGrp="1"/>
          </p:cNvSpPr>
          <p:nvPr>
            <p:ph type="dt" sz="half" idx="10"/>
          </p:nvPr>
        </p:nvSpPr>
        <p:spPr/>
        <p:txBody>
          <a:bodyPr/>
          <a:lstStyle/>
          <a:p>
            <a:fld id="{FD721C7B-8852-D94C-BEE8-A7644C328CC3}" type="datetimeFigureOut">
              <a:rPr lang="en-US" smtClean="0"/>
              <a:t>1/25/2022</a:t>
            </a:fld>
            <a:endParaRPr lang="en-US"/>
          </a:p>
        </p:txBody>
      </p:sp>
      <p:sp>
        <p:nvSpPr>
          <p:cNvPr id="6" name="Footer Placeholder 5">
            <a:extLst>
              <a:ext uri="{FF2B5EF4-FFF2-40B4-BE49-F238E27FC236}">
                <a16:creationId xmlns:a16="http://schemas.microsoft.com/office/drawing/2014/main" id="{0416205F-E62A-D247-84D7-AEE2B5061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E5751-635E-2D47-9527-26F204DB55A6}"/>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3778447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5282B-F1E0-8743-AFFA-37BAC9C9FE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168E67-34BE-7045-B647-74B0CB2F9B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5F1BC-B9C8-6C47-AE05-AE3F72A97B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21C7B-8852-D94C-BEE8-A7644C328CC3}" type="datetimeFigureOut">
              <a:rPr lang="en-US" smtClean="0"/>
              <a:t>1/25/2022</a:t>
            </a:fld>
            <a:endParaRPr lang="en-US"/>
          </a:p>
        </p:txBody>
      </p:sp>
      <p:sp>
        <p:nvSpPr>
          <p:cNvPr id="5" name="Footer Placeholder 4">
            <a:extLst>
              <a:ext uri="{FF2B5EF4-FFF2-40B4-BE49-F238E27FC236}">
                <a16:creationId xmlns:a16="http://schemas.microsoft.com/office/drawing/2014/main" id="{D41EBD35-B990-B745-A4E9-EBD2AE288B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ECDA55-342A-CC4B-ABF8-985041C8F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8E675-4670-7A42-80E7-E2E8CD1FE5B1}" type="slidenum">
              <a:rPr lang="en-US" smtClean="0"/>
              <a:t>‹#›</a:t>
            </a:fld>
            <a:endParaRPr lang="en-US"/>
          </a:p>
        </p:txBody>
      </p:sp>
    </p:spTree>
    <p:extLst>
      <p:ext uri="{BB962C8B-B14F-4D97-AF65-F5344CB8AC3E}">
        <p14:creationId xmlns:p14="http://schemas.microsoft.com/office/powerpoint/2010/main" val="2528160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972D-F060-9D42-A6EB-DDF63F02A637}"/>
              </a:ext>
            </a:extLst>
          </p:cNvPr>
          <p:cNvSpPr>
            <a:spLocks noGrp="1"/>
          </p:cNvSpPr>
          <p:nvPr>
            <p:ph type="ctrTitle"/>
          </p:nvPr>
        </p:nvSpPr>
        <p:spPr/>
        <p:txBody>
          <a:bodyPr>
            <a:normAutofit/>
          </a:bodyPr>
          <a:lstStyle/>
          <a:p>
            <a:r>
              <a:rPr lang="en-US" dirty="0"/>
              <a:t>It Was a Pleasure to P-Value</a:t>
            </a:r>
          </a:p>
        </p:txBody>
      </p:sp>
      <p:sp>
        <p:nvSpPr>
          <p:cNvPr id="3" name="Subtitle 2">
            <a:extLst>
              <a:ext uri="{FF2B5EF4-FFF2-40B4-BE49-F238E27FC236}">
                <a16:creationId xmlns:a16="http://schemas.microsoft.com/office/drawing/2014/main" id="{41730188-BC93-8540-BCC8-5D38CFDE30A3}"/>
              </a:ext>
            </a:extLst>
          </p:cNvPr>
          <p:cNvSpPr>
            <a:spLocks noGrp="1"/>
          </p:cNvSpPr>
          <p:nvPr>
            <p:ph type="subTitle" idx="1"/>
          </p:nvPr>
        </p:nvSpPr>
        <p:spPr/>
        <p:txBody>
          <a:bodyPr/>
          <a:lstStyle/>
          <a:p>
            <a:r>
              <a:rPr lang="en-US" dirty="0"/>
              <a:t>Ben Barnard</a:t>
            </a:r>
          </a:p>
        </p:txBody>
      </p:sp>
    </p:spTree>
    <p:extLst>
      <p:ext uri="{BB962C8B-B14F-4D97-AF65-F5344CB8AC3E}">
        <p14:creationId xmlns:p14="http://schemas.microsoft.com/office/powerpoint/2010/main" val="237598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1F93-0DAA-2A4A-8EBC-8603A76394E4}"/>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379E78E2-E702-034B-B143-3B7D4191F934}"/>
              </a:ext>
            </a:extLst>
          </p:cNvPr>
          <p:cNvSpPr>
            <a:spLocks noGrp="1"/>
          </p:cNvSpPr>
          <p:nvPr>
            <p:ph idx="1"/>
          </p:nvPr>
        </p:nvSpPr>
        <p:spPr/>
        <p:txBody>
          <a:bodyPr/>
          <a:lstStyle/>
          <a:p>
            <a:r>
              <a:rPr lang="en-US" dirty="0"/>
              <a:t>A statistician uses golems to create imaginary worlds to estimate the error in the real world. </a:t>
            </a:r>
          </a:p>
          <a:p>
            <a:r>
              <a:rPr lang="en-US"/>
              <a:t>A Data Scientist uses golems to understand real world problems.</a:t>
            </a:r>
          </a:p>
        </p:txBody>
      </p:sp>
    </p:spTree>
    <p:extLst>
      <p:ext uri="{BB962C8B-B14F-4D97-AF65-F5344CB8AC3E}">
        <p14:creationId xmlns:p14="http://schemas.microsoft.com/office/powerpoint/2010/main" val="187266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2B3F9C-2F0C-5A42-83CC-5C41B6C4FC62}"/>
              </a:ext>
            </a:extLst>
          </p:cNvPr>
          <p:cNvSpPr>
            <a:spLocks noGrp="1"/>
          </p:cNvSpPr>
          <p:nvPr>
            <p:ph idx="1"/>
          </p:nvPr>
        </p:nvSpPr>
        <p:spPr/>
        <p:txBody>
          <a:bodyPr/>
          <a:lstStyle/>
          <a:p>
            <a:pPr marL="0" indent="0">
              <a:buNone/>
            </a:pPr>
            <a:r>
              <a:rPr lang="en-US" dirty="0"/>
              <a:t>You walk into a meeting with senior leadership, and they are listening to the presenter about an analysis the presenter performed. One of the leaders asks, "Is that statistically significant?" Immediately you wonder if there was a power analysis. The presenter says, "Absolutely, at the 0.05 level we were statistically significant. We had 100,000 participants." Hand to your head you begin brainstorming how to educate the leadership and analysts on use of significance testing, test design, and tying the hypothesis to practical significance. We discuss the tools we use to educate leadership and how we design significance tests to have value to the business problem.</a:t>
            </a:r>
          </a:p>
        </p:txBody>
      </p:sp>
    </p:spTree>
    <p:extLst>
      <p:ext uri="{BB962C8B-B14F-4D97-AF65-F5344CB8AC3E}">
        <p14:creationId xmlns:p14="http://schemas.microsoft.com/office/powerpoint/2010/main" val="498347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48A4-0843-5843-B0CB-A9BE16D9BF1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3149ED8-309C-CE46-A08A-5B3DA291B01E}"/>
              </a:ext>
            </a:extLst>
          </p:cNvPr>
          <p:cNvSpPr>
            <a:spLocks noGrp="1"/>
          </p:cNvSpPr>
          <p:nvPr>
            <p:ph sz="half" idx="1"/>
          </p:nvPr>
        </p:nvSpPr>
        <p:spPr/>
        <p:txBody>
          <a:bodyPr/>
          <a:lstStyle/>
          <a:p>
            <a:r>
              <a:rPr lang="en-US" dirty="0"/>
              <a:t>Don’t ever volunteer significance</a:t>
            </a:r>
          </a:p>
          <a:p>
            <a:r>
              <a:rPr lang="en-US" dirty="0"/>
              <a:t>What is the action?</a:t>
            </a:r>
          </a:p>
          <a:p>
            <a:r>
              <a:rPr lang="en-US" dirty="0"/>
              <a:t>When does it end?</a:t>
            </a:r>
          </a:p>
          <a:p>
            <a:endParaRPr lang="en-US" dirty="0"/>
          </a:p>
          <a:p>
            <a:endParaRPr lang="en-US" dirty="0"/>
          </a:p>
        </p:txBody>
      </p:sp>
      <p:sp>
        <p:nvSpPr>
          <p:cNvPr id="4" name="Content Placeholder 3">
            <a:extLst>
              <a:ext uri="{FF2B5EF4-FFF2-40B4-BE49-F238E27FC236}">
                <a16:creationId xmlns:a16="http://schemas.microsoft.com/office/drawing/2014/main" id="{0F598675-CBD1-BC4E-95A8-9B52ADD956C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55807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46F9-2D3E-4132-97E0-8293A0A41CB5}"/>
              </a:ext>
            </a:extLst>
          </p:cNvPr>
          <p:cNvSpPr>
            <a:spLocks noGrp="1"/>
          </p:cNvSpPr>
          <p:nvPr>
            <p:ph type="title"/>
          </p:nvPr>
        </p:nvSpPr>
        <p:spPr/>
        <p:txBody>
          <a:bodyPr/>
          <a:lstStyle/>
          <a:p>
            <a:r>
              <a:rPr lang="en-US" dirty="0"/>
              <a:t>Never Volunteer Significance</a:t>
            </a:r>
          </a:p>
        </p:txBody>
      </p:sp>
      <p:sp>
        <p:nvSpPr>
          <p:cNvPr id="3" name="Content Placeholder 2">
            <a:extLst>
              <a:ext uri="{FF2B5EF4-FFF2-40B4-BE49-F238E27FC236}">
                <a16:creationId xmlns:a16="http://schemas.microsoft.com/office/drawing/2014/main" id="{DDC7A2C3-CCA5-4878-8DAA-21C592AB07FD}"/>
              </a:ext>
            </a:extLst>
          </p:cNvPr>
          <p:cNvSpPr>
            <a:spLocks noGrp="1"/>
          </p:cNvSpPr>
          <p:nvPr>
            <p:ph sz="half" idx="1"/>
          </p:nvPr>
        </p:nvSpPr>
        <p:spPr/>
        <p:txBody>
          <a:bodyPr/>
          <a:lstStyle/>
          <a:p>
            <a:r>
              <a:rPr lang="en-US" dirty="0"/>
              <a:t>What they think</a:t>
            </a:r>
          </a:p>
          <a:p>
            <a:pPr lvl="1"/>
            <a:r>
              <a:rPr lang="en-US" dirty="0"/>
              <a:t>Everything is a true experiment</a:t>
            </a:r>
          </a:p>
          <a:p>
            <a:pPr lvl="1"/>
            <a:r>
              <a:rPr lang="en-US" dirty="0"/>
              <a:t>We can extrapolate to all populations for all time</a:t>
            </a:r>
          </a:p>
          <a:p>
            <a:pPr lvl="1"/>
            <a:r>
              <a:rPr lang="en-US" dirty="0"/>
              <a:t>It’s the truth</a:t>
            </a:r>
          </a:p>
          <a:p>
            <a:pPr lvl="1"/>
            <a:endParaRPr lang="en-US" dirty="0"/>
          </a:p>
        </p:txBody>
      </p:sp>
      <p:sp>
        <p:nvSpPr>
          <p:cNvPr id="4" name="Content Placeholder 3">
            <a:extLst>
              <a:ext uri="{FF2B5EF4-FFF2-40B4-BE49-F238E27FC236}">
                <a16:creationId xmlns:a16="http://schemas.microsoft.com/office/drawing/2014/main" id="{A6815D36-9E90-4629-B36A-363CED4E32AB}"/>
              </a:ext>
            </a:extLst>
          </p:cNvPr>
          <p:cNvSpPr>
            <a:spLocks noGrp="1"/>
          </p:cNvSpPr>
          <p:nvPr>
            <p:ph sz="half" idx="2"/>
          </p:nvPr>
        </p:nvSpPr>
        <p:spPr/>
        <p:txBody>
          <a:bodyPr/>
          <a:lstStyle/>
          <a:p>
            <a:r>
              <a:rPr lang="en-US" dirty="0"/>
              <a:t>Where the education begins</a:t>
            </a:r>
          </a:p>
          <a:p>
            <a:pPr lvl="1"/>
            <a:r>
              <a:rPr lang="en-US" dirty="0"/>
              <a:t>Even controlled experiments have noise… data is messy</a:t>
            </a:r>
          </a:p>
          <a:p>
            <a:pPr lvl="1"/>
            <a:r>
              <a:rPr lang="en-US" dirty="0"/>
              <a:t>Different sample on a different day could test differently</a:t>
            </a:r>
          </a:p>
          <a:p>
            <a:pPr lvl="1"/>
            <a:r>
              <a:rPr lang="en-US" dirty="0"/>
              <a:t>This is an imaginary world built by assumptions</a:t>
            </a:r>
          </a:p>
        </p:txBody>
      </p:sp>
    </p:spTree>
    <p:extLst>
      <p:ext uri="{BB962C8B-B14F-4D97-AF65-F5344CB8AC3E}">
        <p14:creationId xmlns:p14="http://schemas.microsoft.com/office/powerpoint/2010/main" val="345827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1940-0C84-4E2B-B62B-C458B77EA70B}"/>
              </a:ext>
            </a:extLst>
          </p:cNvPr>
          <p:cNvSpPr>
            <a:spLocks noGrp="1"/>
          </p:cNvSpPr>
          <p:nvPr>
            <p:ph type="title"/>
          </p:nvPr>
        </p:nvSpPr>
        <p:spPr/>
        <p:txBody>
          <a:bodyPr/>
          <a:lstStyle/>
          <a:p>
            <a:r>
              <a:rPr lang="en-US" dirty="0"/>
              <a:t>What is the action?</a:t>
            </a:r>
          </a:p>
        </p:txBody>
      </p:sp>
      <p:sp>
        <p:nvSpPr>
          <p:cNvPr id="5" name="Rectangle: Rounded Corners 4">
            <a:extLst>
              <a:ext uri="{FF2B5EF4-FFF2-40B4-BE49-F238E27FC236}">
                <a16:creationId xmlns:a16="http://schemas.microsoft.com/office/drawing/2014/main" id="{FA7A270F-EB0F-497E-949E-63B79060B7B4}"/>
              </a:ext>
            </a:extLst>
          </p:cNvPr>
          <p:cNvSpPr/>
          <p:nvPr/>
        </p:nvSpPr>
        <p:spPr>
          <a:xfrm>
            <a:off x="965854" y="1690688"/>
            <a:ext cx="10260291" cy="218701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7073AC9-25A1-4FB6-869E-2137C3556CF2}"/>
              </a:ext>
            </a:extLst>
          </p:cNvPr>
          <p:cNvSpPr/>
          <p:nvPr/>
        </p:nvSpPr>
        <p:spPr>
          <a:xfrm>
            <a:off x="965855" y="4109760"/>
            <a:ext cx="10260291" cy="218701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4AAD87D-9606-4E88-BF9E-30FED6D3109B}"/>
              </a:ext>
            </a:extLst>
          </p:cNvPr>
          <p:cNvSpPr txBox="1"/>
          <p:nvPr/>
        </p:nvSpPr>
        <p:spPr>
          <a:xfrm>
            <a:off x="3619893" y="2102177"/>
            <a:ext cx="2337847" cy="646331"/>
          </a:xfrm>
          <a:prstGeom prst="rect">
            <a:avLst/>
          </a:prstGeom>
          <a:noFill/>
        </p:spPr>
        <p:txBody>
          <a:bodyPr wrap="square" rtlCol="0">
            <a:spAutoFit/>
          </a:bodyPr>
          <a:lstStyle/>
          <a:p>
            <a:r>
              <a:rPr lang="en-US" dirty="0"/>
              <a:t>Can you look at my data?</a:t>
            </a:r>
          </a:p>
        </p:txBody>
      </p:sp>
      <p:sp>
        <p:nvSpPr>
          <p:cNvPr id="9" name="TextBox 8">
            <a:extLst>
              <a:ext uri="{FF2B5EF4-FFF2-40B4-BE49-F238E27FC236}">
                <a16:creationId xmlns:a16="http://schemas.microsoft.com/office/drawing/2014/main" id="{B1B50056-FA91-461F-ACA9-6599DF545752}"/>
              </a:ext>
            </a:extLst>
          </p:cNvPr>
          <p:cNvSpPr txBox="1"/>
          <p:nvPr/>
        </p:nvSpPr>
        <p:spPr>
          <a:xfrm>
            <a:off x="8248454" y="2102177"/>
            <a:ext cx="2337847" cy="369332"/>
          </a:xfrm>
          <a:prstGeom prst="rect">
            <a:avLst/>
          </a:prstGeom>
          <a:noFill/>
        </p:spPr>
        <p:txBody>
          <a:bodyPr wrap="square" rtlCol="0">
            <a:spAutoFit/>
          </a:bodyPr>
          <a:lstStyle/>
          <a:p>
            <a:r>
              <a:rPr lang="en-US" dirty="0"/>
              <a:t>So we need to </a:t>
            </a:r>
          </a:p>
        </p:txBody>
      </p:sp>
    </p:spTree>
    <p:extLst>
      <p:ext uri="{BB962C8B-B14F-4D97-AF65-F5344CB8AC3E}">
        <p14:creationId xmlns:p14="http://schemas.microsoft.com/office/powerpoint/2010/main" val="59309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6896-1B17-44C3-B1CE-10A4E7DEB44B}"/>
              </a:ext>
            </a:extLst>
          </p:cNvPr>
          <p:cNvSpPr>
            <a:spLocks noGrp="1"/>
          </p:cNvSpPr>
          <p:nvPr>
            <p:ph type="title"/>
          </p:nvPr>
        </p:nvSpPr>
        <p:spPr/>
        <p:txBody>
          <a:bodyPr/>
          <a:lstStyle/>
          <a:p>
            <a:r>
              <a:rPr lang="en-US" dirty="0"/>
              <a:t>When Does it end?</a:t>
            </a:r>
          </a:p>
        </p:txBody>
      </p:sp>
      <p:sp>
        <p:nvSpPr>
          <p:cNvPr id="3" name="Content Placeholder 2">
            <a:extLst>
              <a:ext uri="{FF2B5EF4-FFF2-40B4-BE49-F238E27FC236}">
                <a16:creationId xmlns:a16="http://schemas.microsoft.com/office/drawing/2014/main" id="{481E7F79-4AC5-4FC3-9F43-7587DC233C5C}"/>
              </a:ext>
            </a:extLst>
          </p:cNvPr>
          <p:cNvSpPr>
            <a:spLocks noGrp="1"/>
          </p:cNvSpPr>
          <p:nvPr>
            <p:ph sz="half" idx="1"/>
          </p:nvPr>
        </p:nvSpPr>
        <p:spPr/>
        <p:txBody>
          <a:bodyPr/>
          <a:lstStyle/>
          <a:p>
            <a:r>
              <a:rPr lang="en-US" dirty="0"/>
              <a:t>Add crisp-dm model here</a:t>
            </a:r>
          </a:p>
        </p:txBody>
      </p:sp>
    </p:spTree>
    <p:extLst>
      <p:ext uri="{BB962C8B-B14F-4D97-AF65-F5344CB8AC3E}">
        <p14:creationId xmlns:p14="http://schemas.microsoft.com/office/powerpoint/2010/main" val="1026799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TotalTime>
  <Words>250</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It Was a Pleasure to P-Value</vt:lpstr>
      <vt:lpstr>About me</vt:lpstr>
      <vt:lpstr>PowerPoint Presentation</vt:lpstr>
      <vt:lpstr>PowerPoint Presentation</vt:lpstr>
      <vt:lpstr>Never Volunteer Significance</vt:lpstr>
      <vt:lpstr>What is the action?</vt:lpstr>
      <vt:lpstr>When Does it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Was a Pleasure to P-Value</dc:title>
  <dc:creator>Ben Barnard</dc:creator>
  <cp:lastModifiedBy>Ben Barnard</cp:lastModifiedBy>
  <cp:revision>3</cp:revision>
  <dcterms:created xsi:type="dcterms:W3CDTF">2022-01-25T02:24:10Z</dcterms:created>
  <dcterms:modified xsi:type="dcterms:W3CDTF">2022-01-25T21:33:25Z</dcterms:modified>
</cp:coreProperties>
</file>