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4CE8D-D741-DA49-A215-21F98FCE1C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B38015-7388-DF4F-82BE-AC46E8408A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DF4F0-4B66-6A4C-B31B-1A6013D71633}"/>
              </a:ext>
            </a:extLst>
          </p:cNvPr>
          <p:cNvSpPr>
            <a:spLocks noGrp="1"/>
          </p:cNvSpPr>
          <p:nvPr>
            <p:ph type="dt" sz="half" idx="10"/>
          </p:nvPr>
        </p:nvSpPr>
        <p:spPr/>
        <p:txBody>
          <a:bodyPr/>
          <a:lstStyle/>
          <a:p>
            <a:fld id="{FD721C7B-8852-D94C-BEE8-A7644C328CC3}" type="datetimeFigureOut">
              <a:rPr lang="en-US" smtClean="0"/>
              <a:t>1/24/22</a:t>
            </a:fld>
            <a:endParaRPr lang="en-US"/>
          </a:p>
        </p:txBody>
      </p:sp>
      <p:sp>
        <p:nvSpPr>
          <p:cNvPr id="5" name="Footer Placeholder 4">
            <a:extLst>
              <a:ext uri="{FF2B5EF4-FFF2-40B4-BE49-F238E27FC236}">
                <a16:creationId xmlns:a16="http://schemas.microsoft.com/office/drawing/2014/main" id="{8BD21FBE-87AC-0743-B8A6-F296EBEA6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A6F81-3015-7641-B215-D82CA6497FF1}"/>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784091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5C09-DC6C-FF44-A581-73D4EA6EAE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DBFA5B-D481-574A-87BA-F70EB9F7E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79827-5E49-C341-B36B-B212459C34F6}"/>
              </a:ext>
            </a:extLst>
          </p:cNvPr>
          <p:cNvSpPr>
            <a:spLocks noGrp="1"/>
          </p:cNvSpPr>
          <p:nvPr>
            <p:ph type="dt" sz="half" idx="10"/>
          </p:nvPr>
        </p:nvSpPr>
        <p:spPr/>
        <p:txBody>
          <a:bodyPr/>
          <a:lstStyle/>
          <a:p>
            <a:fld id="{FD721C7B-8852-D94C-BEE8-A7644C328CC3}" type="datetimeFigureOut">
              <a:rPr lang="en-US" smtClean="0"/>
              <a:t>1/24/22</a:t>
            </a:fld>
            <a:endParaRPr lang="en-US"/>
          </a:p>
        </p:txBody>
      </p:sp>
      <p:sp>
        <p:nvSpPr>
          <p:cNvPr id="5" name="Footer Placeholder 4">
            <a:extLst>
              <a:ext uri="{FF2B5EF4-FFF2-40B4-BE49-F238E27FC236}">
                <a16:creationId xmlns:a16="http://schemas.microsoft.com/office/drawing/2014/main" id="{55E0F875-6C60-FD4D-B386-A05CA7F45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7EDB1-D605-774E-A7F4-A15D210D6E78}"/>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1179944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98FBF9-0D43-AB46-AA39-306B6FC917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AD2F51-6F88-7448-BEAC-F2F3BFAA47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50A86-16DC-B64A-8A11-A974D972DC57}"/>
              </a:ext>
            </a:extLst>
          </p:cNvPr>
          <p:cNvSpPr>
            <a:spLocks noGrp="1"/>
          </p:cNvSpPr>
          <p:nvPr>
            <p:ph type="dt" sz="half" idx="10"/>
          </p:nvPr>
        </p:nvSpPr>
        <p:spPr/>
        <p:txBody>
          <a:bodyPr/>
          <a:lstStyle/>
          <a:p>
            <a:fld id="{FD721C7B-8852-D94C-BEE8-A7644C328CC3}" type="datetimeFigureOut">
              <a:rPr lang="en-US" smtClean="0"/>
              <a:t>1/24/22</a:t>
            </a:fld>
            <a:endParaRPr lang="en-US"/>
          </a:p>
        </p:txBody>
      </p:sp>
      <p:sp>
        <p:nvSpPr>
          <p:cNvPr id="5" name="Footer Placeholder 4">
            <a:extLst>
              <a:ext uri="{FF2B5EF4-FFF2-40B4-BE49-F238E27FC236}">
                <a16:creationId xmlns:a16="http://schemas.microsoft.com/office/drawing/2014/main" id="{5A8A4121-80EC-6548-B868-9FE54D420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F5631-8F44-6B43-9CF9-413B7A5D4A0C}"/>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257928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53A7-439A-C147-B84F-0CC46062DD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C7A259-9918-3D49-9D13-7373A33389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4220C-6657-3241-AA3E-642D51F771A0}"/>
              </a:ext>
            </a:extLst>
          </p:cNvPr>
          <p:cNvSpPr>
            <a:spLocks noGrp="1"/>
          </p:cNvSpPr>
          <p:nvPr>
            <p:ph type="dt" sz="half" idx="10"/>
          </p:nvPr>
        </p:nvSpPr>
        <p:spPr/>
        <p:txBody>
          <a:bodyPr/>
          <a:lstStyle/>
          <a:p>
            <a:fld id="{FD721C7B-8852-D94C-BEE8-A7644C328CC3}" type="datetimeFigureOut">
              <a:rPr lang="en-US" smtClean="0"/>
              <a:t>1/24/22</a:t>
            </a:fld>
            <a:endParaRPr lang="en-US"/>
          </a:p>
        </p:txBody>
      </p:sp>
      <p:sp>
        <p:nvSpPr>
          <p:cNvPr id="5" name="Footer Placeholder 4">
            <a:extLst>
              <a:ext uri="{FF2B5EF4-FFF2-40B4-BE49-F238E27FC236}">
                <a16:creationId xmlns:a16="http://schemas.microsoft.com/office/drawing/2014/main" id="{D0CE94EE-F9A0-9247-A299-B6D3007E5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3813F-0EA1-0748-8F40-9D076ABB9A84}"/>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21621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19A7-B0CC-EC44-B867-C54C1951C8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93DF3E-4509-994E-86CC-229FF915EC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68FA95-D7EE-9744-86AC-71625FBC8743}"/>
              </a:ext>
            </a:extLst>
          </p:cNvPr>
          <p:cNvSpPr>
            <a:spLocks noGrp="1"/>
          </p:cNvSpPr>
          <p:nvPr>
            <p:ph type="dt" sz="half" idx="10"/>
          </p:nvPr>
        </p:nvSpPr>
        <p:spPr/>
        <p:txBody>
          <a:bodyPr/>
          <a:lstStyle/>
          <a:p>
            <a:fld id="{FD721C7B-8852-D94C-BEE8-A7644C328CC3}" type="datetimeFigureOut">
              <a:rPr lang="en-US" smtClean="0"/>
              <a:t>1/24/22</a:t>
            </a:fld>
            <a:endParaRPr lang="en-US"/>
          </a:p>
        </p:txBody>
      </p:sp>
      <p:sp>
        <p:nvSpPr>
          <p:cNvPr id="5" name="Footer Placeholder 4">
            <a:extLst>
              <a:ext uri="{FF2B5EF4-FFF2-40B4-BE49-F238E27FC236}">
                <a16:creationId xmlns:a16="http://schemas.microsoft.com/office/drawing/2014/main" id="{AAD6D760-3653-524A-B002-8C29936B86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6D3A9-25C3-D348-A35D-F06E390FDE95}"/>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1547317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3F8F-37F7-F942-B509-62E228E8FF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BC5CF1-3AE5-D849-A050-561866C447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2BCDED-AAA4-A84E-A7C0-C661CC1180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7ECCC0-8D6C-F34E-BC43-E1B9CB9E18DA}"/>
              </a:ext>
            </a:extLst>
          </p:cNvPr>
          <p:cNvSpPr>
            <a:spLocks noGrp="1"/>
          </p:cNvSpPr>
          <p:nvPr>
            <p:ph type="dt" sz="half" idx="10"/>
          </p:nvPr>
        </p:nvSpPr>
        <p:spPr/>
        <p:txBody>
          <a:bodyPr/>
          <a:lstStyle/>
          <a:p>
            <a:fld id="{FD721C7B-8852-D94C-BEE8-A7644C328CC3}" type="datetimeFigureOut">
              <a:rPr lang="en-US" smtClean="0"/>
              <a:t>1/24/22</a:t>
            </a:fld>
            <a:endParaRPr lang="en-US"/>
          </a:p>
        </p:txBody>
      </p:sp>
      <p:sp>
        <p:nvSpPr>
          <p:cNvPr id="6" name="Footer Placeholder 5">
            <a:extLst>
              <a:ext uri="{FF2B5EF4-FFF2-40B4-BE49-F238E27FC236}">
                <a16:creationId xmlns:a16="http://schemas.microsoft.com/office/drawing/2014/main" id="{2BFED16D-8C1F-CD41-9467-295A339633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9579B-9866-2C42-9F13-0AD6D9DFE2FF}"/>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3650638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DCB46-11D1-C84A-B296-ADA3776999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BE4F20-1B4B-F641-A0E0-6319FF2E2A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DEF89F-F0DE-AF41-AAC6-50605007B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E8394C-877F-7F4C-AEB3-F5567E679C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18735A-EE23-5545-8B2F-D1859F155E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EFA496-9DFB-8C4C-B155-84BD2FC51BB9}"/>
              </a:ext>
            </a:extLst>
          </p:cNvPr>
          <p:cNvSpPr>
            <a:spLocks noGrp="1"/>
          </p:cNvSpPr>
          <p:nvPr>
            <p:ph type="dt" sz="half" idx="10"/>
          </p:nvPr>
        </p:nvSpPr>
        <p:spPr/>
        <p:txBody>
          <a:bodyPr/>
          <a:lstStyle/>
          <a:p>
            <a:fld id="{FD721C7B-8852-D94C-BEE8-A7644C328CC3}" type="datetimeFigureOut">
              <a:rPr lang="en-US" smtClean="0"/>
              <a:t>1/24/22</a:t>
            </a:fld>
            <a:endParaRPr lang="en-US"/>
          </a:p>
        </p:txBody>
      </p:sp>
      <p:sp>
        <p:nvSpPr>
          <p:cNvPr id="8" name="Footer Placeholder 7">
            <a:extLst>
              <a:ext uri="{FF2B5EF4-FFF2-40B4-BE49-F238E27FC236}">
                <a16:creationId xmlns:a16="http://schemas.microsoft.com/office/drawing/2014/main" id="{DE223460-6A7D-C54B-82CD-D16F24D696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788354-64E6-1946-BED5-1EA07C6DEF49}"/>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1114586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1401-AC90-DF47-B2D4-B4E60C02A3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8B71B5-8385-B441-8774-41357C51752B}"/>
              </a:ext>
            </a:extLst>
          </p:cNvPr>
          <p:cNvSpPr>
            <a:spLocks noGrp="1"/>
          </p:cNvSpPr>
          <p:nvPr>
            <p:ph type="dt" sz="half" idx="10"/>
          </p:nvPr>
        </p:nvSpPr>
        <p:spPr/>
        <p:txBody>
          <a:bodyPr/>
          <a:lstStyle/>
          <a:p>
            <a:fld id="{FD721C7B-8852-D94C-BEE8-A7644C328CC3}" type="datetimeFigureOut">
              <a:rPr lang="en-US" smtClean="0"/>
              <a:t>1/24/22</a:t>
            </a:fld>
            <a:endParaRPr lang="en-US"/>
          </a:p>
        </p:txBody>
      </p:sp>
      <p:sp>
        <p:nvSpPr>
          <p:cNvPr id="4" name="Footer Placeholder 3">
            <a:extLst>
              <a:ext uri="{FF2B5EF4-FFF2-40B4-BE49-F238E27FC236}">
                <a16:creationId xmlns:a16="http://schemas.microsoft.com/office/drawing/2014/main" id="{ED22FBCF-0628-DC45-8E85-A89E4467C6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DEE5CE-AEDB-EF4C-A02A-44325172850C}"/>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1191211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84203B-61D7-FD44-9AAC-AD1070FAEDC3}"/>
              </a:ext>
            </a:extLst>
          </p:cNvPr>
          <p:cNvSpPr>
            <a:spLocks noGrp="1"/>
          </p:cNvSpPr>
          <p:nvPr>
            <p:ph type="dt" sz="half" idx="10"/>
          </p:nvPr>
        </p:nvSpPr>
        <p:spPr/>
        <p:txBody>
          <a:bodyPr/>
          <a:lstStyle/>
          <a:p>
            <a:fld id="{FD721C7B-8852-D94C-BEE8-A7644C328CC3}" type="datetimeFigureOut">
              <a:rPr lang="en-US" smtClean="0"/>
              <a:t>1/24/22</a:t>
            </a:fld>
            <a:endParaRPr lang="en-US"/>
          </a:p>
        </p:txBody>
      </p:sp>
      <p:sp>
        <p:nvSpPr>
          <p:cNvPr id="3" name="Footer Placeholder 2">
            <a:extLst>
              <a:ext uri="{FF2B5EF4-FFF2-40B4-BE49-F238E27FC236}">
                <a16:creationId xmlns:a16="http://schemas.microsoft.com/office/drawing/2014/main" id="{70B5D7A5-1B03-854E-9619-8AFE121985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0BBF83-A57B-1244-8F09-6C781BF98B7C}"/>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3395062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948D-BC2D-ED4E-8882-E5215D8388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713D69-7657-5740-A29B-C301C5B9E0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ECEABB-810F-CC47-9ABE-164F4BB22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E5044-0294-7945-96C3-1BB4B31E6070}"/>
              </a:ext>
            </a:extLst>
          </p:cNvPr>
          <p:cNvSpPr>
            <a:spLocks noGrp="1"/>
          </p:cNvSpPr>
          <p:nvPr>
            <p:ph type="dt" sz="half" idx="10"/>
          </p:nvPr>
        </p:nvSpPr>
        <p:spPr/>
        <p:txBody>
          <a:bodyPr/>
          <a:lstStyle/>
          <a:p>
            <a:fld id="{FD721C7B-8852-D94C-BEE8-A7644C328CC3}" type="datetimeFigureOut">
              <a:rPr lang="en-US" smtClean="0"/>
              <a:t>1/24/22</a:t>
            </a:fld>
            <a:endParaRPr lang="en-US"/>
          </a:p>
        </p:txBody>
      </p:sp>
      <p:sp>
        <p:nvSpPr>
          <p:cNvPr id="6" name="Footer Placeholder 5">
            <a:extLst>
              <a:ext uri="{FF2B5EF4-FFF2-40B4-BE49-F238E27FC236}">
                <a16:creationId xmlns:a16="http://schemas.microsoft.com/office/drawing/2014/main" id="{0B3C1E5E-65C9-DE45-9836-4D5A6C321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D17D5F-A5AA-F343-959E-68EA00B22180}"/>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451753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FAFF0-BBEA-D945-83F8-61ECFE270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20052D-C524-A644-8395-BA62D40141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415282-D60B-D74A-9CF5-3AF4501EA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4C5F6-4A6E-4941-A906-E9A927F26363}"/>
              </a:ext>
            </a:extLst>
          </p:cNvPr>
          <p:cNvSpPr>
            <a:spLocks noGrp="1"/>
          </p:cNvSpPr>
          <p:nvPr>
            <p:ph type="dt" sz="half" idx="10"/>
          </p:nvPr>
        </p:nvSpPr>
        <p:spPr/>
        <p:txBody>
          <a:bodyPr/>
          <a:lstStyle/>
          <a:p>
            <a:fld id="{FD721C7B-8852-D94C-BEE8-A7644C328CC3}" type="datetimeFigureOut">
              <a:rPr lang="en-US" smtClean="0"/>
              <a:t>1/24/22</a:t>
            </a:fld>
            <a:endParaRPr lang="en-US"/>
          </a:p>
        </p:txBody>
      </p:sp>
      <p:sp>
        <p:nvSpPr>
          <p:cNvPr id="6" name="Footer Placeholder 5">
            <a:extLst>
              <a:ext uri="{FF2B5EF4-FFF2-40B4-BE49-F238E27FC236}">
                <a16:creationId xmlns:a16="http://schemas.microsoft.com/office/drawing/2014/main" id="{0416205F-E62A-D247-84D7-AEE2B50615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E5751-635E-2D47-9527-26F204DB55A6}"/>
              </a:ext>
            </a:extLst>
          </p:cNvPr>
          <p:cNvSpPr>
            <a:spLocks noGrp="1"/>
          </p:cNvSpPr>
          <p:nvPr>
            <p:ph type="sldNum" sz="quarter" idx="12"/>
          </p:nvPr>
        </p:nvSpPr>
        <p:spPr/>
        <p:txBody>
          <a:bodyPr/>
          <a:lstStyle/>
          <a:p>
            <a:fld id="{B8A8E675-4670-7A42-80E7-E2E8CD1FE5B1}" type="slidenum">
              <a:rPr lang="en-US" smtClean="0"/>
              <a:t>‹#›</a:t>
            </a:fld>
            <a:endParaRPr lang="en-US"/>
          </a:p>
        </p:txBody>
      </p:sp>
    </p:spTree>
    <p:extLst>
      <p:ext uri="{BB962C8B-B14F-4D97-AF65-F5344CB8AC3E}">
        <p14:creationId xmlns:p14="http://schemas.microsoft.com/office/powerpoint/2010/main" val="3778447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F5282B-F1E0-8743-AFFA-37BAC9C9FE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168E67-34BE-7045-B647-74B0CB2F9B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5F1BC-B9C8-6C47-AE05-AE3F72A97B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21C7B-8852-D94C-BEE8-A7644C328CC3}" type="datetimeFigureOut">
              <a:rPr lang="en-US" smtClean="0"/>
              <a:t>1/24/22</a:t>
            </a:fld>
            <a:endParaRPr lang="en-US"/>
          </a:p>
        </p:txBody>
      </p:sp>
      <p:sp>
        <p:nvSpPr>
          <p:cNvPr id="5" name="Footer Placeholder 4">
            <a:extLst>
              <a:ext uri="{FF2B5EF4-FFF2-40B4-BE49-F238E27FC236}">
                <a16:creationId xmlns:a16="http://schemas.microsoft.com/office/drawing/2014/main" id="{D41EBD35-B990-B745-A4E9-EBD2AE288B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ECDA55-342A-CC4B-ABF8-985041C8F8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8E675-4670-7A42-80E7-E2E8CD1FE5B1}" type="slidenum">
              <a:rPr lang="en-US" smtClean="0"/>
              <a:t>‹#›</a:t>
            </a:fld>
            <a:endParaRPr lang="en-US"/>
          </a:p>
        </p:txBody>
      </p:sp>
    </p:spTree>
    <p:extLst>
      <p:ext uri="{BB962C8B-B14F-4D97-AF65-F5344CB8AC3E}">
        <p14:creationId xmlns:p14="http://schemas.microsoft.com/office/powerpoint/2010/main" val="2528160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F972D-F060-9D42-A6EB-DDF63F02A637}"/>
              </a:ext>
            </a:extLst>
          </p:cNvPr>
          <p:cNvSpPr>
            <a:spLocks noGrp="1"/>
          </p:cNvSpPr>
          <p:nvPr>
            <p:ph type="ctrTitle"/>
          </p:nvPr>
        </p:nvSpPr>
        <p:spPr/>
        <p:txBody>
          <a:bodyPr>
            <a:normAutofit/>
          </a:bodyPr>
          <a:lstStyle/>
          <a:p>
            <a:r>
              <a:rPr lang="en-US" dirty="0"/>
              <a:t>It Was a Pleasure to P-Value</a:t>
            </a:r>
          </a:p>
        </p:txBody>
      </p:sp>
      <p:sp>
        <p:nvSpPr>
          <p:cNvPr id="3" name="Subtitle 2">
            <a:extLst>
              <a:ext uri="{FF2B5EF4-FFF2-40B4-BE49-F238E27FC236}">
                <a16:creationId xmlns:a16="http://schemas.microsoft.com/office/drawing/2014/main" id="{41730188-BC93-8540-BCC8-5D38CFDE30A3}"/>
              </a:ext>
            </a:extLst>
          </p:cNvPr>
          <p:cNvSpPr>
            <a:spLocks noGrp="1"/>
          </p:cNvSpPr>
          <p:nvPr>
            <p:ph type="subTitle" idx="1"/>
          </p:nvPr>
        </p:nvSpPr>
        <p:spPr/>
        <p:txBody>
          <a:bodyPr/>
          <a:lstStyle/>
          <a:p>
            <a:r>
              <a:rPr lang="en-US" dirty="0"/>
              <a:t>Ben Barnard</a:t>
            </a:r>
          </a:p>
        </p:txBody>
      </p:sp>
    </p:spTree>
    <p:extLst>
      <p:ext uri="{BB962C8B-B14F-4D97-AF65-F5344CB8AC3E}">
        <p14:creationId xmlns:p14="http://schemas.microsoft.com/office/powerpoint/2010/main" val="2375989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1F93-0DAA-2A4A-8EBC-8603A76394E4}"/>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379E78E2-E702-034B-B143-3B7D4191F934}"/>
              </a:ext>
            </a:extLst>
          </p:cNvPr>
          <p:cNvSpPr>
            <a:spLocks noGrp="1"/>
          </p:cNvSpPr>
          <p:nvPr>
            <p:ph idx="1"/>
          </p:nvPr>
        </p:nvSpPr>
        <p:spPr/>
        <p:txBody>
          <a:bodyPr/>
          <a:lstStyle/>
          <a:p>
            <a:r>
              <a:rPr lang="en-US" dirty="0"/>
              <a:t>A statistician uses golems to create imaginary worlds to estimate the error in the real world. </a:t>
            </a:r>
          </a:p>
          <a:p>
            <a:r>
              <a:rPr lang="en-US"/>
              <a:t>A Data Scientist uses golems to understand real world problems.</a:t>
            </a:r>
          </a:p>
        </p:txBody>
      </p:sp>
    </p:spTree>
    <p:extLst>
      <p:ext uri="{BB962C8B-B14F-4D97-AF65-F5344CB8AC3E}">
        <p14:creationId xmlns:p14="http://schemas.microsoft.com/office/powerpoint/2010/main" val="187266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2B3F9C-2F0C-5A42-83CC-5C41B6C4FC62}"/>
              </a:ext>
            </a:extLst>
          </p:cNvPr>
          <p:cNvSpPr>
            <a:spLocks noGrp="1"/>
          </p:cNvSpPr>
          <p:nvPr>
            <p:ph idx="1"/>
          </p:nvPr>
        </p:nvSpPr>
        <p:spPr/>
        <p:txBody>
          <a:bodyPr/>
          <a:lstStyle/>
          <a:p>
            <a:pPr marL="0" indent="0">
              <a:buNone/>
            </a:pPr>
            <a:r>
              <a:rPr lang="en-US" dirty="0"/>
              <a:t>You walk into a meeting with senior leadership, and they are listening to the presenter about an analysis the presenter performed. One of the leaders asks, "Is that statistically significant?" Immediately you wonder if there was a power analysis. The presenter says, "Absolutely, at the 0.05 level we were statistically significant. We had 100,000 participants." Hand to your head you begin brainstorming how to educate the leadership and analysts on use of significance testing, test design, and tying the hypothesis to practical significance. We discuss the tools we use to educate leadership and how we design significance tests to have value to the business problem.</a:t>
            </a:r>
          </a:p>
        </p:txBody>
      </p:sp>
    </p:spTree>
    <p:extLst>
      <p:ext uri="{BB962C8B-B14F-4D97-AF65-F5344CB8AC3E}">
        <p14:creationId xmlns:p14="http://schemas.microsoft.com/office/powerpoint/2010/main" val="498347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48A4-0843-5843-B0CB-A9BE16D9BF1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3149ED8-309C-CE46-A08A-5B3DA291B01E}"/>
              </a:ext>
            </a:extLst>
          </p:cNvPr>
          <p:cNvSpPr>
            <a:spLocks noGrp="1"/>
          </p:cNvSpPr>
          <p:nvPr>
            <p:ph sz="half" idx="1"/>
          </p:nvPr>
        </p:nvSpPr>
        <p:spPr/>
        <p:txBody>
          <a:bodyPr/>
          <a:lstStyle/>
          <a:p>
            <a:r>
              <a:rPr lang="en-US" dirty="0"/>
              <a:t>Don’t ever volunteer significance</a:t>
            </a:r>
          </a:p>
          <a:p>
            <a:endParaRPr lang="en-US" dirty="0"/>
          </a:p>
        </p:txBody>
      </p:sp>
      <p:sp>
        <p:nvSpPr>
          <p:cNvPr id="4" name="Content Placeholder 3">
            <a:extLst>
              <a:ext uri="{FF2B5EF4-FFF2-40B4-BE49-F238E27FC236}">
                <a16:creationId xmlns:a16="http://schemas.microsoft.com/office/drawing/2014/main" id="{0F598675-CBD1-BC4E-95A8-9B52ADD956C0}"/>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558072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TotalTime>
  <Words>162</Words>
  <Application>Microsoft Macintosh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It Was a Pleasure to P-Value</vt:lpstr>
      <vt:lpstr>About 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Was a Pleasure to P-Value</dc:title>
  <dc:creator>Ben Barnard</dc:creator>
  <cp:lastModifiedBy>Ben Barnard</cp:lastModifiedBy>
  <cp:revision>1</cp:revision>
  <dcterms:created xsi:type="dcterms:W3CDTF">2022-01-25T02:24:10Z</dcterms:created>
  <dcterms:modified xsi:type="dcterms:W3CDTF">2022-01-25T14:43:53Z</dcterms:modified>
</cp:coreProperties>
</file>