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62" r:id="rId4"/>
    <p:sldId id="273" r:id="rId5"/>
    <p:sldId id="274" r:id="rId6"/>
    <p:sldId id="275" r:id="rId7"/>
    <p:sldId id="276" r:id="rId8"/>
    <p:sldId id="278" r:id="rId9"/>
    <p:sldId id="269" r:id="rId10"/>
    <p:sldId id="272" r:id="rId11"/>
    <p:sldId id="279" r:id="rId12"/>
    <p:sldId id="277" r:id="rId13"/>
    <p:sldId id="280" r:id="rId14"/>
    <p:sldId id="28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E34B4C-ABA1-4E9F-8A00-13D083D3CF5C}" v="503" dt="2023-10-11T01:06:46.8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25/10/2023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39127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25/10/2023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8618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25/10/2023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3022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25/10/2023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402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25/10/2023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8171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25/10/2023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003811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25/10/2023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26236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25/10/2023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72876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25/10/2023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15439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25/10/2023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53730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25/10/2023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29292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25/10/2023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8551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25/10/2023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25299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25/10/2023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43268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25/10/2023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8661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25/10/2023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1906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999C7-FF0B-45CB-9D16-9866CDEF641F}" type="datetimeFigureOut">
              <a:rPr lang="en-IE" smtClean="0"/>
              <a:t>25/10/2023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35443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813788-C864-D104-ABCF-111079C25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046986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Welcome to CS4141 PSLG!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AD10A4-35CD-FB66-C9DA-25DFA091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Robert and Jakub</a:t>
            </a:r>
          </a:p>
        </p:txBody>
      </p:sp>
    </p:spTree>
    <p:extLst>
      <p:ext uri="{BB962C8B-B14F-4D97-AF65-F5344CB8AC3E}">
        <p14:creationId xmlns:p14="http://schemas.microsoft.com/office/powerpoint/2010/main" val="3540217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9" name="Group 3078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080" name="Straight Connector 307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1" name="Straight Connector 308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8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4" name="Isosceles Triangle 308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8" name="Isosceles Triangle 308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9" name="Isosceles Triangle 308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615AB7F7-AFF3-C62E-1041-7CB4B4DCD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16990" y="2244014"/>
            <a:ext cx="7478946" cy="1607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BCB3D25-D0F0-FCFA-9736-91304793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9" y="135774"/>
            <a:ext cx="8596668" cy="1320800"/>
          </a:xfrm>
        </p:spPr>
        <p:txBody>
          <a:bodyPr>
            <a:normAutofit/>
          </a:bodyPr>
          <a:lstStyle/>
          <a:p>
            <a:r>
              <a:rPr lang="en-IE" sz="5400" dirty="0"/>
              <a:t>Answer:</a:t>
            </a:r>
          </a:p>
        </p:txBody>
      </p:sp>
    </p:spTree>
    <p:extLst>
      <p:ext uri="{BB962C8B-B14F-4D97-AF65-F5344CB8AC3E}">
        <p14:creationId xmlns:p14="http://schemas.microsoft.com/office/powerpoint/2010/main" val="3911567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B866AC44-D318-1ECE-1A5C-6CF6EAD0AF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017" b="87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C1CE73-2505-1773-6F8E-27CDAE3CB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874"/>
            <a:ext cx="10515600" cy="1325563"/>
          </a:xfrm>
        </p:spPr>
        <p:txBody>
          <a:bodyPr>
            <a:normAutofit/>
          </a:bodyPr>
          <a:lstStyle/>
          <a:p>
            <a:r>
              <a:rPr lang="en-IE" dirty="0">
                <a:solidFill>
                  <a:srgbClr val="FFFFFF"/>
                </a:solidFill>
              </a:rPr>
              <a:t>Reminder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D808B-CA46-F7DC-57DD-21017CD36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080"/>
            <a:ext cx="10515600" cy="4714558"/>
          </a:xfrm>
        </p:spPr>
        <p:txBody>
          <a:bodyPr>
            <a:normAutofit/>
          </a:bodyPr>
          <a:lstStyle/>
          <a:p>
            <a:r>
              <a:rPr lang="en-IE" dirty="0">
                <a:solidFill>
                  <a:srgbClr val="FFFFFF"/>
                </a:solidFill>
              </a:rPr>
              <a:t>Flags:</a:t>
            </a:r>
          </a:p>
          <a:p>
            <a:pPr lvl="1"/>
            <a:r>
              <a:rPr lang="en-GB" dirty="0">
                <a:solidFill>
                  <a:srgbClr val="FFFFFF"/>
                </a:solidFill>
              </a:rPr>
              <a:t>“–” - Aligns the formatted </a:t>
            </a:r>
            <a:r>
              <a:rPr lang="en-GB" dirty="0" err="1">
                <a:solidFill>
                  <a:srgbClr val="FFFFFF"/>
                </a:solidFill>
              </a:rPr>
              <a:t>printf</a:t>
            </a:r>
            <a:r>
              <a:rPr lang="en-GB" dirty="0">
                <a:solidFill>
                  <a:srgbClr val="FFFFFF"/>
                </a:solidFill>
              </a:rPr>
              <a:t> output to the left</a:t>
            </a:r>
          </a:p>
          <a:p>
            <a:pPr lvl="1"/>
            <a:r>
              <a:rPr lang="en-GB" dirty="0">
                <a:solidFill>
                  <a:srgbClr val="FFFFFF"/>
                </a:solidFill>
              </a:rPr>
              <a:t>“+” - The output includes a negative or positive sign</a:t>
            </a:r>
          </a:p>
          <a:p>
            <a:pPr lvl="1"/>
            <a:r>
              <a:rPr lang="en-GB" dirty="0">
                <a:solidFill>
                  <a:srgbClr val="FFFFFF"/>
                </a:solidFill>
              </a:rPr>
              <a:t>“(“  - Places negative numbers in parenthesis</a:t>
            </a:r>
          </a:p>
          <a:p>
            <a:pPr lvl="1"/>
            <a:r>
              <a:rPr lang="en-GB" dirty="0">
                <a:solidFill>
                  <a:srgbClr val="FFFFFF"/>
                </a:solidFill>
              </a:rPr>
              <a:t>“0” - The formatted </a:t>
            </a:r>
            <a:r>
              <a:rPr lang="en-GB" dirty="0" err="1">
                <a:solidFill>
                  <a:srgbClr val="FFFFFF"/>
                </a:solidFill>
              </a:rPr>
              <a:t>printf</a:t>
            </a:r>
            <a:r>
              <a:rPr lang="en-GB" dirty="0">
                <a:solidFill>
                  <a:srgbClr val="FFFFFF"/>
                </a:solidFill>
              </a:rPr>
              <a:t> output is zero padded</a:t>
            </a:r>
          </a:p>
          <a:p>
            <a:pPr lvl="1"/>
            <a:r>
              <a:rPr lang="en-GB" dirty="0">
                <a:solidFill>
                  <a:srgbClr val="FFFFFF"/>
                </a:solidFill>
              </a:rPr>
              <a:t>“,” - The formatted output includes grouping separators</a:t>
            </a:r>
          </a:p>
          <a:p>
            <a:pPr lvl="1"/>
            <a:r>
              <a:rPr lang="en-GB" dirty="0">
                <a:solidFill>
                  <a:srgbClr val="FFFFFF"/>
                </a:solidFill>
              </a:rPr>
              <a:t>“&lt;space&gt;” - A blank space adds a minus sign for negative numbers and a leading space when positive</a:t>
            </a:r>
          </a:p>
          <a:p>
            <a:r>
              <a:rPr lang="en-GB" dirty="0">
                <a:solidFill>
                  <a:srgbClr val="FFFFFF"/>
                </a:solidFill>
              </a:rPr>
              <a:t>Width - the minimum number of characters to be written to the output</a:t>
            </a:r>
          </a:p>
          <a:p>
            <a:r>
              <a:rPr lang="en-GB" dirty="0">
                <a:solidFill>
                  <a:srgbClr val="FFFFFF"/>
                </a:solidFill>
              </a:rPr>
              <a:t>.precision - specifies the number of digits of precision when outputting floating-point values</a:t>
            </a:r>
            <a:endParaRPr lang="en-I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6692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91735-FA72-2973-24A2-CA5AFB213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5400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5463A-FD53-B551-ED8D-DBC48D74C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IE" sz="2200" dirty="0"/>
              <a:t>Write a Java program that: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that takes in an amount in dollars (e.g., 1234.56) and then uses </a:t>
            </a:r>
            <a:r>
              <a:rPr lang="en-GB" sz="2000" dirty="0" err="1"/>
              <a:t>printf</a:t>
            </a:r>
            <a:r>
              <a:rPr lang="en-GB" sz="2000" dirty="0"/>
              <a:t> </a:t>
            </a:r>
            <a:br>
              <a:rPr lang="en-GB" sz="2000" dirty="0"/>
            </a:br>
            <a:r>
              <a:rPr lang="en-GB" sz="2000" dirty="0"/>
              <a:t>to display the entered amount in the following format:</a:t>
            </a:r>
            <a:br>
              <a:rPr lang="en-GB" sz="2000" dirty="0"/>
            </a:br>
            <a:br>
              <a:rPr lang="en-GB" sz="2000" dirty="0"/>
            </a:br>
            <a:r>
              <a:rPr lang="en-GB" sz="2000" dirty="0"/>
              <a:t>Amount: $1,234.56​</a:t>
            </a:r>
          </a:p>
        </p:txBody>
      </p:sp>
    </p:spTree>
    <p:extLst>
      <p:ext uri="{BB962C8B-B14F-4D97-AF65-F5344CB8AC3E}">
        <p14:creationId xmlns:p14="http://schemas.microsoft.com/office/powerpoint/2010/main" val="100719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9" name="Group 3078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080" name="Straight Connector 307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1" name="Straight Connector 308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8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4" name="Isosceles Triangle 308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8" name="Isosceles Triangle 308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9" name="Isosceles Triangle 308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CBCB3D25-D0F0-FCFA-9736-91304793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9" y="135774"/>
            <a:ext cx="8596668" cy="1320800"/>
          </a:xfrm>
        </p:spPr>
        <p:txBody>
          <a:bodyPr>
            <a:normAutofit/>
          </a:bodyPr>
          <a:lstStyle/>
          <a:p>
            <a:r>
              <a:rPr lang="en-IE" sz="5400" dirty="0"/>
              <a:t>Answer: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C81AD8-DB2F-A718-C374-022AAFBFB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259" y="2943686"/>
            <a:ext cx="5944430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93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813788-C864-D104-ABCF-111079C25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046986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coming!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AD10A4-35CD-FB66-C9DA-25DFA091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0612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9BA2F6-2B35-33C4-F8A8-17B7818D17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93" r="9888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C1CE73-2505-1773-6F8E-27CDAE3CB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IE" sz="3100" i="1" err="1"/>
              <a:t>System.out.printf</a:t>
            </a:r>
            <a:r>
              <a:rPr lang="en-IE" sz="3100" i="1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D808B-CA46-F7DC-57DD-21017CD36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IE" sz="1400" dirty="0"/>
              <a:t>Syntax:</a:t>
            </a:r>
          </a:p>
          <a:p>
            <a:pPr lvl="1">
              <a:lnSpc>
                <a:spcPct val="90000"/>
              </a:lnSpc>
            </a:pPr>
            <a:r>
              <a:rPr lang="en-IE" sz="1400" i="1" dirty="0" err="1"/>
              <a:t>System.out.printf</a:t>
            </a:r>
            <a:r>
              <a:rPr lang="en-IE" sz="1400" i="1" dirty="0"/>
              <a:t>(“format”, arguments);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We specify the formatting rules using the format parameter. Rules start with the “%” character:</a:t>
            </a:r>
          </a:p>
          <a:p>
            <a:pPr lvl="1">
              <a:lnSpc>
                <a:spcPct val="90000"/>
              </a:lnSpc>
            </a:pPr>
            <a:r>
              <a:rPr lang="en-IE" sz="1400" i="1" dirty="0"/>
              <a:t>%[flags][width][.precision]conversion-character</a:t>
            </a:r>
          </a:p>
          <a:p>
            <a:pPr>
              <a:lnSpc>
                <a:spcPct val="90000"/>
              </a:lnSpc>
            </a:pPr>
            <a:r>
              <a:rPr lang="en-IE" sz="1400" dirty="0"/>
              <a:t>Conversion characters:</a:t>
            </a:r>
          </a:p>
          <a:p>
            <a:pPr lvl="1">
              <a:lnSpc>
                <a:spcPct val="90000"/>
              </a:lnSpc>
            </a:pPr>
            <a:r>
              <a:rPr lang="en-IE" sz="1400" i="1" dirty="0"/>
              <a:t>%s</a:t>
            </a:r>
            <a:r>
              <a:rPr lang="en-IE" sz="1400" dirty="0"/>
              <a:t> – Strings</a:t>
            </a:r>
          </a:p>
          <a:p>
            <a:pPr lvl="1">
              <a:lnSpc>
                <a:spcPct val="90000"/>
              </a:lnSpc>
            </a:pPr>
            <a:r>
              <a:rPr lang="en-IE" sz="1400" i="1" dirty="0"/>
              <a:t>%d</a:t>
            </a:r>
            <a:r>
              <a:rPr lang="en-IE" sz="1400" dirty="0"/>
              <a:t> – Base</a:t>
            </a:r>
            <a:r>
              <a:rPr lang="en-IE" sz="800" dirty="0"/>
              <a:t>d</a:t>
            </a:r>
            <a:r>
              <a:rPr lang="en-IE" sz="1400" dirty="0"/>
              <a:t> 10 integers </a:t>
            </a:r>
            <a:r>
              <a:rPr lang="en-IE" sz="1400" i="1" dirty="0"/>
              <a:t>(byte, int, long, etc.)</a:t>
            </a:r>
          </a:p>
          <a:p>
            <a:pPr lvl="1">
              <a:lnSpc>
                <a:spcPct val="90000"/>
              </a:lnSpc>
            </a:pPr>
            <a:r>
              <a:rPr lang="en-IE" sz="1400" i="1" dirty="0"/>
              <a:t>%f</a:t>
            </a:r>
            <a:r>
              <a:rPr lang="en-IE" sz="1400" dirty="0"/>
              <a:t> – floating point value </a:t>
            </a:r>
            <a:r>
              <a:rPr lang="en-IE" sz="1400" i="1" dirty="0"/>
              <a:t>(float or double)</a:t>
            </a:r>
          </a:p>
          <a:p>
            <a:pPr lvl="1">
              <a:lnSpc>
                <a:spcPct val="90000"/>
              </a:lnSpc>
            </a:pPr>
            <a:r>
              <a:rPr lang="en-IE" sz="1400" i="1" dirty="0"/>
              <a:t>%c</a:t>
            </a:r>
            <a:r>
              <a:rPr lang="en-IE" sz="1400" dirty="0"/>
              <a:t> – single character </a:t>
            </a:r>
            <a:r>
              <a:rPr lang="en-IE" sz="1400" i="1" dirty="0"/>
              <a:t>(char)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885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B866AC44-D318-1ECE-1A5C-6CF6EAD0AF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017" b="87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C1CE73-2505-1773-6F8E-27CDAE3CB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874"/>
            <a:ext cx="10515600" cy="1325563"/>
          </a:xfrm>
        </p:spPr>
        <p:txBody>
          <a:bodyPr>
            <a:normAutofit/>
          </a:bodyPr>
          <a:lstStyle/>
          <a:p>
            <a:r>
              <a:rPr lang="en-IE" dirty="0" err="1">
                <a:solidFill>
                  <a:srgbClr val="FFFFFF"/>
                </a:solidFill>
              </a:rPr>
              <a:t>Printf</a:t>
            </a:r>
            <a:r>
              <a:rPr lang="en-IE" dirty="0">
                <a:solidFill>
                  <a:srgbClr val="FFFFFF"/>
                </a:solidFill>
              </a:rPr>
              <a:t> specifiers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D808B-CA46-F7DC-57DD-21017CD36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080"/>
            <a:ext cx="10515600" cy="4714558"/>
          </a:xfrm>
        </p:spPr>
        <p:txBody>
          <a:bodyPr>
            <a:normAutofit/>
          </a:bodyPr>
          <a:lstStyle/>
          <a:p>
            <a:r>
              <a:rPr lang="en-IE" dirty="0">
                <a:solidFill>
                  <a:srgbClr val="FFFFFF"/>
                </a:solidFill>
              </a:rPr>
              <a:t>Flags:</a:t>
            </a:r>
          </a:p>
          <a:p>
            <a:pPr lvl="1"/>
            <a:r>
              <a:rPr lang="en-GB" dirty="0">
                <a:solidFill>
                  <a:srgbClr val="FFFFFF"/>
                </a:solidFill>
              </a:rPr>
              <a:t>“–” - Aligns the formatted </a:t>
            </a:r>
            <a:r>
              <a:rPr lang="en-GB" dirty="0" err="1">
                <a:solidFill>
                  <a:srgbClr val="FFFFFF"/>
                </a:solidFill>
              </a:rPr>
              <a:t>printf</a:t>
            </a:r>
            <a:r>
              <a:rPr lang="en-GB" dirty="0">
                <a:solidFill>
                  <a:srgbClr val="FFFFFF"/>
                </a:solidFill>
              </a:rPr>
              <a:t> output to the left</a:t>
            </a:r>
          </a:p>
          <a:p>
            <a:pPr lvl="1"/>
            <a:r>
              <a:rPr lang="en-GB" dirty="0">
                <a:solidFill>
                  <a:srgbClr val="FFFFFF"/>
                </a:solidFill>
              </a:rPr>
              <a:t>“+” - The output includes a negative or positive sign</a:t>
            </a:r>
          </a:p>
          <a:p>
            <a:pPr lvl="1"/>
            <a:r>
              <a:rPr lang="en-GB" dirty="0">
                <a:solidFill>
                  <a:srgbClr val="FFFFFF"/>
                </a:solidFill>
              </a:rPr>
              <a:t>“(“  - Places negative numbers in parenthesis</a:t>
            </a:r>
          </a:p>
          <a:p>
            <a:pPr lvl="1"/>
            <a:r>
              <a:rPr lang="en-GB" dirty="0">
                <a:solidFill>
                  <a:srgbClr val="FFFFFF"/>
                </a:solidFill>
              </a:rPr>
              <a:t>“0” - The formatted </a:t>
            </a:r>
            <a:r>
              <a:rPr lang="en-GB" dirty="0" err="1">
                <a:solidFill>
                  <a:srgbClr val="FFFFFF"/>
                </a:solidFill>
              </a:rPr>
              <a:t>printf</a:t>
            </a:r>
            <a:r>
              <a:rPr lang="en-GB" dirty="0">
                <a:solidFill>
                  <a:srgbClr val="FFFFFF"/>
                </a:solidFill>
              </a:rPr>
              <a:t> output is zero padded</a:t>
            </a:r>
          </a:p>
          <a:p>
            <a:pPr lvl="1"/>
            <a:r>
              <a:rPr lang="en-GB" dirty="0">
                <a:solidFill>
                  <a:srgbClr val="FFFFFF"/>
                </a:solidFill>
              </a:rPr>
              <a:t>“,” - The formatted output includes grouping separators</a:t>
            </a:r>
          </a:p>
          <a:p>
            <a:pPr lvl="1"/>
            <a:r>
              <a:rPr lang="en-GB" dirty="0">
                <a:solidFill>
                  <a:srgbClr val="FFFFFF"/>
                </a:solidFill>
              </a:rPr>
              <a:t>“&lt;space&gt;” - A blank space adds a minus sign for negative numbers and a leading space when positive</a:t>
            </a:r>
          </a:p>
          <a:p>
            <a:r>
              <a:rPr lang="en-GB" dirty="0">
                <a:solidFill>
                  <a:srgbClr val="FFFFFF"/>
                </a:solidFill>
              </a:rPr>
              <a:t>Width - the minimum number of characters to be written to the output</a:t>
            </a:r>
          </a:p>
          <a:p>
            <a:r>
              <a:rPr lang="en-GB" dirty="0">
                <a:solidFill>
                  <a:srgbClr val="FFFFFF"/>
                </a:solidFill>
              </a:rPr>
              <a:t>.precision - specifies the number of digits of precision when outputting floating-point values</a:t>
            </a:r>
            <a:endParaRPr lang="en-I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152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91735-FA72-2973-24A2-CA5AFB213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5400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5463A-FD53-B551-ED8D-DBC48D74C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IE" sz="2200" dirty="0"/>
              <a:t>Write a Java program that: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Prints a string, right justified in a 20-character field</a:t>
            </a:r>
          </a:p>
        </p:txBody>
      </p:sp>
    </p:spTree>
    <p:extLst>
      <p:ext uri="{BB962C8B-B14F-4D97-AF65-F5344CB8AC3E}">
        <p14:creationId xmlns:p14="http://schemas.microsoft.com/office/powerpoint/2010/main" val="2148357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9" name="Group 3078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080" name="Straight Connector 307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1" name="Straight Connector 308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8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4" name="Isosceles Triangle 308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8" name="Isosceles Triangle 308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9" name="Isosceles Triangle 308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CBCB3D25-D0F0-FCFA-9736-91304793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9" y="135774"/>
            <a:ext cx="8596668" cy="1320800"/>
          </a:xfrm>
        </p:spPr>
        <p:txBody>
          <a:bodyPr>
            <a:normAutofit/>
          </a:bodyPr>
          <a:lstStyle/>
          <a:p>
            <a:r>
              <a:rPr lang="en-IE" sz="5400" dirty="0"/>
              <a:t>Answer: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A72854-674A-64F6-B86C-F6B08EF1E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296" y="2915107"/>
            <a:ext cx="4505954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103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91735-FA72-2973-24A2-CA5AFB213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5400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5463A-FD53-B551-ED8D-DBC48D74C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IE" sz="2200" dirty="0"/>
              <a:t>Write a Java program that: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that takes a user's first name and age as input and then displays </a:t>
            </a:r>
            <a:br>
              <a:rPr lang="en-GB" sz="2000" dirty="0"/>
            </a:br>
            <a:r>
              <a:rPr lang="en-GB" sz="2000" dirty="0"/>
              <a:t>the information using </a:t>
            </a:r>
            <a:r>
              <a:rPr lang="en-GB" sz="2000" dirty="0" err="1"/>
              <a:t>printf</a:t>
            </a:r>
            <a:r>
              <a:rPr lang="en-GB" sz="2000" dirty="0"/>
              <a:t> in the following format:</a:t>
            </a:r>
            <a:br>
              <a:rPr lang="en-GB" sz="2000" dirty="0"/>
            </a:br>
            <a:br>
              <a:rPr lang="en-GB" sz="2000" dirty="0"/>
            </a:br>
            <a:r>
              <a:rPr lang="en-GB" sz="2000" dirty="0"/>
              <a:t>Hello, [Name]. Next year, you will be [Age+1].</a:t>
            </a:r>
          </a:p>
        </p:txBody>
      </p:sp>
    </p:spTree>
    <p:extLst>
      <p:ext uri="{BB962C8B-B14F-4D97-AF65-F5344CB8AC3E}">
        <p14:creationId xmlns:p14="http://schemas.microsoft.com/office/powerpoint/2010/main" val="255157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9" name="Group 3078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080" name="Straight Connector 307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1" name="Straight Connector 308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8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4" name="Isosceles Triangle 308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8" name="Isosceles Triangle 308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9" name="Isosceles Triangle 308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CBCB3D25-D0F0-FCFA-9736-91304793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9" y="135774"/>
            <a:ext cx="8596668" cy="1320800"/>
          </a:xfrm>
        </p:spPr>
        <p:txBody>
          <a:bodyPr>
            <a:normAutofit/>
          </a:bodyPr>
          <a:lstStyle/>
          <a:p>
            <a:r>
              <a:rPr lang="en-IE" sz="5400" dirty="0"/>
              <a:t>Answer: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8139AC-5115-F8FA-2D5F-A3AF57807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51" y="2796028"/>
            <a:ext cx="8964276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57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9BA2F6-2B35-33C4-F8A8-17B7818D17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93" r="9888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C1CE73-2505-1773-6F8E-27CDAE3CB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IE" sz="3100" i="1" dirty="0"/>
              <a:t>Reminder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D808B-CA46-F7DC-57DD-21017CD36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IE" sz="1400" dirty="0"/>
              <a:t>Syntax:</a:t>
            </a:r>
          </a:p>
          <a:p>
            <a:pPr lvl="1">
              <a:lnSpc>
                <a:spcPct val="90000"/>
              </a:lnSpc>
            </a:pPr>
            <a:r>
              <a:rPr lang="en-IE" sz="1400" i="1" dirty="0" err="1"/>
              <a:t>System.out.printf</a:t>
            </a:r>
            <a:r>
              <a:rPr lang="en-IE" sz="1400" i="1" dirty="0"/>
              <a:t>(“format”, arguments);</a:t>
            </a:r>
          </a:p>
          <a:p>
            <a:pPr>
              <a:lnSpc>
                <a:spcPct val="90000"/>
              </a:lnSpc>
            </a:pPr>
            <a:r>
              <a:rPr lang="en-GB" sz="1400" dirty="0"/>
              <a:t>We specify the formatting rules using the format parameter. Rules start with the “%” character:</a:t>
            </a:r>
          </a:p>
          <a:p>
            <a:pPr lvl="1">
              <a:lnSpc>
                <a:spcPct val="90000"/>
              </a:lnSpc>
            </a:pPr>
            <a:r>
              <a:rPr lang="en-IE" sz="1400" i="1" dirty="0"/>
              <a:t>%[flags][width][.precision]conversion-character</a:t>
            </a:r>
          </a:p>
          <a:p>
            <a:pPr>
              <a:lnSpc>
                <a:spcPct val="90000"/>
              </a:lnSpc>
            </a:pPr>
            <a:r>
              <a:rPr lang="en-IE" sz="1400" dirty="0"/>
              <a:t>Conversion characters:</a:t>
            </a:r>
          </a:p>
          <a:p>
            <a:pPr lvl="1">
              <a:lnSpc>
                <a:spcPct val="90000"/>
              </a:lnSpc>
            </a:pPr>
            <a:r>
              <a:rPr lang="en-IE" sz="1400" i="1" dirty="0"/>
              <a:t>%s</a:t>
            </a:r>
            <a:r>
              <a:rPr lang="en-IE" sz="1400" dirty="0"/>
              <a:t> – Strings</a:t>
            </a:r>
          </a:p>
          <a:p>
            <a:pPr lvl="1">
              <a:lnSpc>
                <a:spcPct val="90000"/>
              </a:lnSpc>
            </a:pPr>
            <a:r>
              <a:rPr lang="en-IE" sz="1400" i="1" dirty="0"/>
              <a:t>%d</a:t>
            </a:r>
            <a:r>
              <a:rPr lang="en-IE" sz="1400" dirty="0"/>
              <a:t> – Base</a:t>
            </a:r>
            <a:r>
              <a:rPr lang="en-IE" sz="800" dirty="0"/>
              <a:t>d</a:t>
            </a:r>
            <a:r>
              <a:rPr lang="en-IE" sz="1400" dirty="0"/>
              <a:t> 10 integers </a:t>
            </a:r>
            <a:r>
              <a:rPr lang="en-IE" sz="1400" i="1" dirty="0"/>
              <a:t>(byte, int, long, etc.)</a:t>
            </a:r>
          </a:p>
          <a:p>
            <a:pPr lvl="1">
              <a:lnSpc>
                <a:spcPct val="90000"/>
              </a:lnSpc>
            </a:pPr>
            <a:r>
              <a:rPr lang="en-IE" sz="1400" i="1" dirty="0"/>
              <a:t>%f</a:t>
            </a:r>
            <a:r>
              <a:rPr lang="en-IE" sz="1400" dirty="0"/>
              <a:t> – floating point value </a:t>
            </a:r>
            <a:r>
              <a:rPr lang="en-IE" sz="1400" i="1" dirty="0"/>
              <a:t>(float or double)</a:t>
            </a:r>
          </a:p>
          <a:p>
            <a:pPr lvl="1">
              <a:lnSpc>
                <a:spcPct val="90000"/>
              </a:lnSpc>
            </a:pPr>
            <a:r>
              <a:rPr lang="en-IE" sz="1400" i="1" dirty="0"/>
              <a:t>%c</a:t>
            </a:r>
            <a:r>
              <a:rPr lang="en-IE" sz="1400" dirty="0"/>
              <a:t> – single character </a:t>
            </a:r>
            <a:r>
              <a:rPr lang="en-IE" sz="1400" i="1" dirty="0"/>
              <a:t>(char)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50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91735-FA72-2973-24A2-CA5AFB213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5400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5463A-FD53-B551-ED8D-DBC48D74C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IE" sz="2200" dirty="0"/>
              <a:t>Write a Java program that: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Multiplies two doubles together and prints the answer to 2 decimal </a:t>
            </a:r>
            <a:br>
              <a:rPr lang="en-GB" sz="2000" dirty="0"/>
            </a:br>
            <a:r>
              <a:rPr lang="en-GB" sz="2000" dirty="0"/>
              <a:t>places</a:t>
            </a:r>
          </a:p>
          <a:p>
            <a:pPr marL="457200" lvl="1" indent="0">
              <a:buNone/>
            </a:pPr>
            <a:r>
              <a:rPr lang="en-IE" sz="2000" dirty="0"/>
              <a:t>	e.g. (Answer is 5.57)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2480609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842</TotalTime>
  <Words>516</Words>
  <Application>Microsoft Office PowerPoint</Application>
  <PresentationFormat>Widescreen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Welcome to CS4141 PSLG!</vt:lpstr>
      <vt:lpstr>System.out.printf()</vt:lpstr>
      <vt:lpstr>Printf specifiers</vt:lpstr>
      <vt:lpstr>Problem</vt:lpstr>
      <vt:lpstr>Answer:</vt:lpstr>
      <vt:lpstr>Problem</vt:lpstr>
      <vt:lpstr>Answer:</vt:lpstr>
      <vt:lpstr>Reminder</vt:lpstr>
      <vt:lpstr>Problem</vt:lpstr>
      <vt:lpstr>Answer:</vt:lpstr>
      <vt:lpstr>Reminder</vt:lpstr>
      <vt:lpstr>Problem</vt:lpstr>
      <vt:lpstr>Answer:</vt:lpstr>
      <vt:lpstr>Thank you for coming!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CS4141 PSLG!</dc:title>
  <dc:creator>ULStudent:TODOR.ALEKSANDROV</dc:creator>
  <cp:lastModifiedBy>ULStudent:JAKUB.PAWLOWICZ</cp:lastModifiedBy>
  <cp:revision>9</cp:revision>
  <dcterms:created xsi:type="dcterms:W3CDTF">2023-10-02T22:53:50Z</dcterms:created>
  <dcterms:modified xsi:type="dcterms:W3CDTF">2023-10-25T08:58:20Z</dcterms:modified>
</cp:coreProperties>
</file>