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62" r:id="rId3"/>
    <p:sldId id="282" r:id="rId4"/>
    <p:sldId id="273" r:id="rId5"/>
    <p:sldId id="274" r:id="rId6"/>
    <p:sldId id="275" r:id="rId7"/>
    <p:sldId id="276" r:id="rId8"/>
    <p:sldId id="283" r:id="rId9"/>
    <p:sldId id="269" r:id="rId10"/>
    <p:sldId id="272" r:id="rId11"/>
    <p:sldId id="277" r:id="rId12"/>
    <p:sldId id="280" r:id="rId13"/>
    <p:sldId id="28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E34B4C-ABA1-4E9F-8A00-13D083D3CF5C}" v="503" dt="2023-10-11T01:06:46.87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35" d="100"/>
          <a:sy n="35" d="100"/>
        </p:scale>
        <p:origin x="36" y="14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639127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48618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930228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24024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138171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100381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5262362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972876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4115439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F0999C7-FF0B-45CB-9D16-9866CDEF641F}" type="datetimeFigureOut">
              <a:rPr lang="en-IE" smtClean="0"/>
              <a:t>01/11/2023</a:t>
            </a:fld>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553730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F0999C7-FF0B-45CB-9D16-9866CDEF641F}" type="datetimeFigureOut">
              <a:rPr lang="en-IE" smtClean="0"/>
              <a:t>01/11/2023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029292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0999C7-FF0B-45CB-9D16-9866CDEF641F}" type="datetimeFigureOut">
              <a:rPr lang="en-IE" smtClean="0"/>
              <a:t>01/11/2023</a:t>
            </a:fld>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2185510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0999C7-FF0B-45CB-9D16-9866CDEF641F}" type="datetimeFigureOut">
              <a:rPr lang="en-IE" smtClean="0"/>
              <a:t>01/11/2023</a:t>
            </a:fld>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1325299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0999C7-FF0B-45CB-9D16-9866CDEF641F}" type="datetimeFigureOut">
              <a:rPr lang="en-IE" smtClean="0"/>
              <a:t>01/11/2023</a:t>
            </a:fld>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943268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F0999C7-FF0B-45CB-9D16-9866CDEF641F}" type="datetimeFigureOut">
              <a:rPr lang="en-IE" smtClean="0"/>
              <a:t>01/11/2023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3586610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F0999C7-FF0B-45CB-9D16-9866CDEF641F}" type="datetimeFigureOut">
              <a:rPr lang="en-IE" smtClean="0"/>
              <a:t>01/11/2023</a:t>
            </a:fld>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8C4C5BA8-AD83-473A-98E5-177CCCC1C4B3}" type="slidenum">
              <a:rPr lang="en-IE" smtClean="0"/>
              <a:t>‹#›</a:t>
            </a:fld>
            <a:endParaRPr lang="en-IE"/>
          </a:p>
        </p:txBody>
      </p:sp>
    </p:spTree>
    <p:extLst>
      <p:ext uri="{BB962C8B-B14F-4D97-AF65-F5344CB8AC3E}">
        <p14:creationId xmlns:p14="http://schemas.microsoft.com/office/powerpoint/2010/main" val="4219067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F0999C7-FF0B-45CB-9D16-9866CDEF641F}" type="datetimeFigureOut">
              <a:rPr lang="en-IE" smtClean="0"/>
              <a:t>01/11/2023</a:t>
            </a:fld>
            <a:endParaRPr lang="en-IE"/>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E"/>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C4C5BA8-AD83-473A-98E5-177CCCC1C4B3}" type="slidenum">
              <a:rPr lang="en-IE" smtClean="0"/>
              <a:t>‹#›</a:t>
            </a:fld>
            <a:endParaRPr lang="en-IE"/>
          </a:p>
        </p:txBody>
      </p:sp>
    </p:spTree>
    <p:extLst>
      <p:ext uri="{BB962C8B-B14F-4D97-AF65-F5344CB8AC3E}">
        <p14:creationId xmlns:p14="http://schemas.microsoft.com/office/powerpoint/2010/main" val="20354437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13788-C864-D104-ABCF-111079C25060}"/>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Welcome to CS4141 PSLG!</a:t>
            </a:r>
          </a:p>
        </p:txBody>
      </p:sp>
      <p:sp>
        <p:nvSpPr>
          <p:cNvPr id="5" name="Content Placeholder 4">
            <a:extLst>
              <a:ext uri="{FF2B5EF4-FFF2-40B4-BE49-F238E27FC236}">
                <a16:creationId xmlns:a16="http://schemas.microsoft.com/office/drawing/2014/main" id="{ACAD10A4-35CD-FB66-C9DA-25DFA091648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r>
              <a:rPr lang="en-US" kern="1200" dirty="0">
                <a:solidFill>
                  <a:schemeClr val="tx1"/>
                </a:solidFill>
                <a:latin typeface="+mn-lt"/>
                <a:ea typeface="+mn-ea"/>
                <a:cs typeface="+mn-cs"/>
              </a:rPr>
              <a:t>With Robert and Jakub</a:t>
            </a:r>
          </a:p>
        </p:txBody>
      </p:sp>
    </p:spTree>
    <p:extLst>
      <p:ext uri="{BB962C8B-B14F-4D97-AF65-F5344CB8AC3E}">
        <p14:creationId xmlns:p14="http://schemas.microsoft.com/office/powerpoint/2010/main" val="3540217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5" name="Picture 4">
            <a:extLst>
              <a:ext uri="{FF2B5EF4-FFF2-40B4-BE49-F238E27FC236}">
                <a16:creationId xmlns:a16="http://schemas.microsoft.com/office/drawing/2014/main" id="{925DA93A-C6A8-9340-D2F8-51CF6D7DD072}"/>
              </a:ext>
            </a:extLst>
          </p:cNvPr>
          <p:cNvPicPr>
            <a:picLocks noChangeAspect="1"/>
          </p:cNvPicPr>
          <p:nvPr/>
        </p:nvPicPr>
        <p:blipFill>
          <a:blip r:embed="rId2"/>
          <a:stretch>
            <a:fillRect/>
          </a:stretch>
        </p:blipFill>
        <p:spPr>
          <a:xfrm>
            <a:off x="593155" y="1817699"/>
            <a:ext cx="8463749" cy="3997885"/>
          </a:xfrm>
          <a:prstGeom prst="rect">
            <a:avLst/>
          </a:prstGeom>
        </p:spPr>
      </p:pic>
    </p:spTree>
    <p:extLst>
      <p:ext uri="{BB962C8B-B14F-4D97-AF65-F5344CB8AC3E}">
        <p14:creationId xmlns:p14="http://schemas.microsoft.com/office/powerpoint/2010/main" val="3911567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4</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Determine and print the number of digits in the number 987654321.</a:t>
            </a:r>
          </a:p>
          <a:p>
            <a:pPr marL="914400" lvl="1" indent="-457200">
              <a:buFont typeface="+mj-lt"/>
              <a:buAutoNum type="arabicPeriod"/>
            </a:pPr>
            <a:endParaRPr lang="en-GB" sz="2000" dirty="0"/>
          </a:p>
        </p:txBody>
      </p:sp>
    </p:spTree>
    <p:extLst>
      <p:ext uri="{BB962C8B-B14F-4D97-AF65-F5344CB8AC3E}">
        <p14:creationId xmlns:p14="http://schemas.microsoft.com/office/powerpoint/2010/main" val="10071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5" name="Picture 4">
            <a:extLst>
              <a:ext uri="{FF2B5EF4-FFF2-40B4-BE49-F238E27FC236}">
                <a16:creationId xmlns:a16="http://schemas.microsoft.com/office/drawing/2014/main" id="{A9C8AC2D-0D42-B709-5B48-AFDB8791114D}"/>
              </a:ext>
            </a:extLst>
          </p:cNvPr>
          <p:cNvPicPr>
            <a:picLocks noChangeAspect="1"/>
          </p:cNvPicPr>
          <p:nvPr/>
        </p:nvPicPr>
        <p:blipFill>
          <a:blip r:embed="rId2"/>
          <a:stretch>
            <a:fillRect/>
          </a:stretch>
        </p:blipFill>
        <p:spPr>
          <a:xfrm>
            <a:off x="448733" y="1967237"/>
            <a:ext cx="9097645" cy="2915057"/>
          </a:xfrm>
          <a:prstGeom prst="rect">
            <a:avLst/>
          </a:prstGeom>
        </p:spPr>
      </p:pic>
    </p:spTree>
    <p:extLst>
      <p:ext uri="{BB962C8B-B14F-4D97-AF65-F5344CB8AC3E}">
        <p14:creationId xmlns:p14="http://schemas.microsoft.com/office/powerpoint/2010/main" val="20436939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0813788-C864-D104-ABCF-111079C25060}"/>
              </a:ext>
            </a:extLst>
          </p:cNvPr>
          <p:cNvSpPr>
            <a:spLocks noGrp="1"/>
          </p:cNvSpPr>
          <p:nvPr>
            <p:ph type="title"/>
          </p:nvPr>
        </p:nvSpPr>
        <p:spPr>
          <a:xfrm>
            <a:off x="1524000" y="2046986"/>
            <a:ext cx="9144000" cy="2764028"/>
          </a:xfrm>
        </p:spPr>
        <p:txBody>
          <a:bodyPr vert="horz" lIns="91440" tIns="45720" rIns="91440" bIns="45720" rtlCol="0" anchor="ctr">
            <a:normAutofit/>
          </a:bodyPr>
          <a:lstStyle/>
          <a:p>
            <a:pPr algn="ctr"/>
            <a:r>
              <a:rPr lang="en-US" sz="7200" kern="1200" dirty="0">
                <a:solidFill>
                  <a:schemeClr val="tx1"/>
                </a:solidFill>
                <a:latin typeface="+mj-lt"/>
                <a:ea typeface="+mj-ea"/>
                <a:cs typeface="+mj-cs"/>
              </a:rPr>
              <a:t>Thank you for coming!</a:t>
            </a:r>
          </a:p>
        </p:txBody>
      </p:sp>
      <p:sp>
        <p:nvSpPr>
          <p:cNvPr id="5" name="Content Placeholder 4">
            <a:extLst>
              <a:ext uri="{FF2B5EF4-FFF2-40B4-BE49-F238E27FC236}">
                <a16:creationId xmlns:a16="http://schemas.microsoft.com/office/drawing/2014/main" id="{ACAD10A4-35CD-FB66-C9DA-25DFA0916484}"/>
              </a:ext>
            </a:extLst>
          </p:cNvPr>
          <p:cNvSpPr>
            <a:spLocks noGrp="1"/>
          </p:cNvSpPr>
          <p:nvPr>
            <p:ph idx="1"/>
          </p:nvPr>
        </p:nvSpPr>
        <p:spPr>
          <a:xfrm>
            <a:off x="1966912" y="5645150"/>
            <a:ext cx="8258176" cy="631825"/>
          </a:xfrm>
        </p:spPr>
        <p:txBody>
          <a:bodyPr vert="horz" lIns="91440" tIns="45720" rIns="91440" bIns="45720" rtlCol="0" anchor="ctr">
            <a:normAutofit/>
          </a:bodyPr>
          <a:lstStyle/>
          <a:p>
            <a:pPr marL="0" indent="0" algn="ctr">
              <a:buNone/>
            </a:pPr>
            <a:endParaRPr lang="en-US" kern="1200" dirty="0">
              <a:solidFill>
                <a:schemeClr val="tx1"/>
              </a:solidFill>
              <a:latin typeface="+mn-lt"/>
              <a:ea typeface="+mn-ea"/>
              <a:cs typeface="+mn-cs"/>
            </a:endParaRPr>
          </a:p>
        </p:txBody>
      </p:sp>
    </p:spTree>
    <p:extLst>
      <p:ext uri="{BB962C8B-B14F-4D97-AF65-F5344CB8AC3E}">
        <p14:creationId xmlns:p14="http://schemas.microsoft.com/office/powerpoint/2010/main" val="2200612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866AC44-D318-1ECE-1A5C-6CF6EAD0AF99}"/>
              </a:ext>
            </a:extLst>
          </p:cNvPr>
          <p:cNvPicPr>
            <a:picLocks noChangeAspect="1"/>
          </p:cNvPicPr>
          <p:nvPr/>
        </p:nvPicPr>
        <p:blipFill rotWithShape="1">
          <a:blip r:embed="rId2">
            <a:alphaModFix amt="35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C1CE73-2505-1773-6F8E-27CDAE3CB768}"/>
              </a:ext>
            </a:extLst>
          </p:cNvPr>
          <p:cNvSpPr>
            <a:spLocks noGrp="1"/>
          </p:cNvSpPr>
          <p:nvPr>
            <p:ph type="title"/>
          </p:nvPr>
        </p:nvSpPr>
        <p:spPr>
          <a:xfrm>
            <a:off x="838200" y="219874"/>
            <a:ext cx="10515600" cy="1325563"/>
          </a:xfrm>
        </p:spPr>
        <p:txBody>
          <a:bodyPr>
            <a:normAutofit/>
          </a:bodyPr>
          <a:lstStyle/>
          <a:p>
            <a:r>
              <a:rPr lang="en-IE" sz="4800" dirty="0"/>
              <a:t>Java </a:t>
            </a:r>
            <a:r>
              <a:rPr lang="en-IE" sz="4800" i="1" dirty="0"/>
              <a:t>while </a:t>
            </a:r>
            <a:r>
              <a:rPr lang="en-IE" sz="4800" dirty="0"/>
              <a:t>loop</a:t>
            </a:r>
            <a:endParaRPr lang="en-IE" sz="4800" dirty="0">
              <a:solidFill>
                <a:srgbClr val="FFFFFF"/>
              </a:solidFill>
            </a:endParaRPr>
          </a:p>
        </p:txBody>
      </p:sp>
      <p:sp>
        <p:nvSpPr>
          <p:cNvPr id="3" name="Content Placeholder 2">
            <a:extLst>
              <a:ext uri="{FF2B5EF4-FFF2-40B4-BE49-F238E27FC236}">
                <a16:creationId xmlns:a16="http://schemas.microsoft.com/office/drawing/2014/main" id="{BC3D808B-CA46-F7DC-57DD-21017CD36765}"/>
              </a:ext>
            </a:extLst>
          </p:cNvPr>
          <p:cNvSpPr>
            <a:spLocks noGrp="1"/>
          </p:cNvSpPr>
          <p:nvPr>
            <p:ph idx="1"/>
          </p:nvPr>
        </p:nvSpPr>
        <p:spPr>
          <a:xfrm>
            <a:off x="838200" y="1164675"/>
            <a:ext cx="10515600" cy="4813338"/>
          </a:xfrm>
        </p:spPr>
        <p:txBody>
          <a:bodyPr>
            <a:normAutofit lnSpcReduction="10000"/>
          </a:bodyPr>
          <a:lstStyle/>
          <a:p>
            <a:r>
              <a:rPr lang="en-GB" sz="2200" dirty="0"/>
              <a:t>The while loop loops through a block of code as long as a specified condition is true:</a:t>
            </a:r>
            <a:endParaRPr lang="en-IE" sz="2200" dirty="0"/>
          </a:p>
          <a:p>
            <a:r>
              <a:rPr lang="en-IE" sz="2200" dirty="0"/>
              <a:t>Syntax:</a:t>
            </a:r>
          </a:p>
          <a:p>
            <a:pPr lvl="1"/>
            <a:r>
              <a:rPr lang="en-GB" sz="1900" i="1" dirty="0"/>
              <a:t>while (condition) {</a:t>
            </a:r>
          </a:p>
          <a:p>
            <a:pPr lvl="1"/>
            <a:r>
              <a:rPr lang="en-GB" sz="1900" i="1" dirty="0"/>
              <a:t>// code block to be executed</a:t>
            </a:r>
          </a:p>
          <a:p>
            <a:pPr lvl="1"/>
            <a:r>
              <a:rPr lang="en-GB" sz="1900" i="1" dirty="0"/>
              <a:t>}</a:t>
            </a:r>
            <a:endParaRPr lang="en-IE" sz="1900" i="1" dirty="0"/>
          </a:p>
          <a:p>
            <a:r>
              <a:rPr lang="en-IE" sz="2200" dirty="0"/>
              <a:t>Example:</a:t>
            </a:r>
          </a:p>
          <a:p>
            <a:pPr lvl="1"/>
            <a:r>
              <a:rPr lang="nn-NO" sz="1900" i="1" dirty="0"/>
              <a:t>int i = 0;</a:t>
            </a:r>
          </a:p>
          <a:p>
            <a:pPr lvl="1"/>
            <a:r>
              <a:rPr lang="nn-NO" sz="1900" i="1" dirty="0"/>
              <a:t>while (i &lt; 5) {</a:t>
            </a:r>
          </a:p>
          <a:p>
            <a:pPr lvl="1"/>
            <a:r>
              <a:rPr lang="nn-NO" sz="1900" i="1" dirty="0"/>
              <a:t>  System.out.println(i);</a:t>
            </a:r>
          </a:p>
          <a:p>
            <a:pPr lvl="1"/>
            <a:r>
              <a:rPr lang="nn-NO" sz="1900" i="1" dirty="0"/>
              <a:t>  i++;</a:t>
            </a:r>
          </a:p>
          <a:p>
            <a:pPr lvl="1"/>
            <a:r>
              <a:rPr lang="nn-NO" sz="1900" i="1" dirty="0"/>
              <a:t>}</a:t>
            </a:r>
          </a:p>
          <a:p>
            <a:endParaRPr lang="en-IE" dirty="0">
              <a:solidFill>
                <a:srgbClr val="FFFFFF"/>
              </a:solidFill>
            </a:endParaRPr>
          </a:p>
        </p:txBody>
      </p:sp>
    </p:spTree>
    <p:extLst>
      <p:ext uri="{BB962C8B-B14F-4D97-AF65-F5344CB8AC3E}">
        <p14:creationId xmlns:p14="http://schemas.microsoft.com/office/powerpoint/2010/main" val="112915264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866AC44-D318-1ECE-1A5C-6CF6EAD0AF99}"/>
              </a:ext>
            </a:extLst>
          </p:cNvPr>
          <p:cNvPicPr>
            <a:picLocks noChangeAspect="1"/>
          </p:cNvPicPr>
          <p:nvPr/>
        </p:nvPicPr>
        <p:blipFill rotWithShape="1">
          <a:blip r:embed="rId2">
            <a:alphaModFix amt="35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C1CE73-2505-1773-6F8E-27CDAE3CB768}"/>
              </a:ext>
            </a:extLst>
          </p:cNvPr>
          <p:cNvSpPr>
            <a:spLocks noGrp="1"/>
          </p:cNvSpPr>
          <p:nvPr>
            <p:ph type="title"/>
          </p:nvPr>
        </p:nvSpPr>
        <p:spPr>
          <a:xfrm>
            <a:off x="838200" y="219874"/>
            <a:ext cx="10515600" cy="1325563"/>
          </a:xfrm>
        </p:spPr>
        <p:txBody>
          <a:bodyPr>
            <a:normAutofit/>
          </a:bodyPr>
          <a:lstStyle/>
          <a:p>
            <a:r>
              <a:rPr lang="en-IE" sz="4800" dirty="0"/>
              <a:t>Java </a:t>
            </a:r>
            <a:r>
              <a:rPr lang="en-IE" sz="4800" i="1" dirty="0"/>
              <a:t>do/while </a:t>
            </a:r>
            <a:r>
              <a:rPr lang="en-IE" sz="4800" dirty="0"/>
              <a:t>loop</a:t>
            </a:r>
            <a:endParaRPr lang="en-IE" sz="4800" dirty="0">
              <a:solidFill>
                <a:srgbClr val="FFFFFF"/>
              </a:solidFill>
            </a:endParaRPr>
          </a:p>
        </p:txBody>
      </p:sp>
      <p:sp>
        <p:nvSpPr>
          <p:cNvPr id="3" name="Content Placeholder 2">
            <a:extLst>
              <a:ext uri="{FF2B5EF4-FFF2-40B4-BE49-F238E27FC236}">
                <a16:creationId xmlns:a16="http://schemas.microsoft.com/office/drawing/2014/main" id="{BC3D808B-CA46-F7DC-57DD-21017CD36765}"/>
              </a:ext>
            </a:extLst>
          </p:cNvPr>
          <p:cNvSpPr>
            <a:spLocks noGrp="1"/>
          </p:cNvSpPr>
          <p:nvPr>
            <p:ph idx="1"/>
          </p:nvPr>
        </p:nvSpPr>
        <p:spPr>
          <a:xfrm>
            <a:off x="838200" y="1164674"/>
            <a:ext cx="10515600" cy="5566405"/>
          </a:xfrm>
        </p:spPr>
        <p:txBody>
          <a:bodyPr>
            <a:normAutofit fontScale="92500" lnSpcReduction="20000"/>
          </a:bodyPr>
          <a:lstStyle/>
          <a:p>
            <a:r>
              <a:rPr lang="en-GB" sz="2400" dirty="0"/>
              <a:t>The do/while loop is a variant of the while loop. This loop will execute the code block once, before checking if the condition is true, then it will repeat the loop as long as the condition is true</a:t>
            </a:r>
            <a:r>
              <a:rPr lang="en-GB" sz="2200" dirty="0"/>
              <a:t>.</a:t>
            </a:r>
          </a:p>
          <a:p>
            <a:r>
              <a:rPr lang="en-IE" sz="2400" dirty="0"/>
              <a:t>Syntax:</a:t>
            </a:r>
          </a:p>
          <a:p>
            <a:pPr lvl="1"/>
            <a:r>
              <a:rPr lang="en-GB" sz="2100" i="1" dirty="0"/>
              <a:t>do {</a:t>
            </a:r>
          </a:p>
          <a:p>
            <a:pPr lvl="1"/>
            <a:r>
              <a:rPr lang="en-GB" sz="2100" i="1" dirty="0"/>
              <a:t>  // code block to be executed</a:t>
            </a:r>
          </a:p>
          <a:p>
            <a:pPr lvl="1"/>
            <a:r>
              <a:rPr lang="en-GB" sz="2100" i="1" dirty="0"/>
              <a:t>}</a:t>
            </a:r>
          </a:p>
          <a:p>
            <a:pPr lvl="1"/>
            <a:r>
              <a:rPr lang="en-GB" sz="2100" i="1" dirty="0"/>
              <a:t>while (condition);</a:t>
            </a:r>
          </a:p>
          <a:p>
            <a:r>
              <a:rPr lang="en-IE" sz="2400" dirty="0"/>
              <a:t>Example:</a:t>
            </a:r>
          </a:p>
          <a:p>
            <a:pPr lvl="1"/>
            <a:r>
              <a:rPr lang="nn-NO" sz="2100" i="1" dirty="0"/>
              <a:t>int i = 0;</a:t>
            </a:r>
          </a:p>
          <a:p>
            <a:pPr lvl="1"/>
            <a:r>
              <a:rPr lang="nn-NO" sz="2100" i="1" dirty="0"/>
              <a:t>do {</a:t>
            </a:r>
          </a:p>
          <a:p>
            <a:pPr lvl="1"/>
            <a:r>
              <a:rPr lang="nn-NO" sz="2100" i="1" dirty="0"/>
              <a:t>  System.out.println(i);</a:t>
            </a:r>
          </a:p>
          <a:p>
            <a:pPr lvl="1"/>
            <a:r>
              <a:rPr lang="nn-NO" sz="2100" i="1" dirty="0"/>
              <a:t>  i++;</a:t>
            </a:r>
          </a:p>
          <a:p>
            <a:pPr lvl="1"/>
            <a:r>
              <a:rPr lang="nn-NO" sz="2100" i="1" dirty="0"/>
              <a:t>}</a:t>
            </a:r>
          </a:p>
          <a:p>
            <a:pPr lvl="1"/>
            <a:r>
              <a:rPr lang="nn-NO" sz="2100" i="1" dirty="0"/>
              <a:t>while (i &lt; 5);</a:t>
            </a:r>
          </a:p>
          <a:p>
            <a:endParaRPr lang="en-IE" dirty="0">
              <a:solidFill>
                <a:srgbClr val="FFFFFF"/>
              </a:solidFill>
            </a:endParaRPr>
          </a:p>
        </p:txBody>
      </p:sp>
    </p:spTree>
    <p:extLst>
      <p:ext uri="{BB962C8B-B14F-4D97-AF65-F5344CB8AC3E}">
        <p14:creationId xmlns:p14="http://schemas.microsoft.com/office/powerpoint/2010/main" val="120217525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1" end="11"/>
                                            </p:txEl>
                                          </p:spTgt>
                                        </p:tgtEl>
                                        <p:attrNameLst>
                                          <p:attrName>style.visibility</p:attrName>
                                        </p:attrNameLst>
                                      </p:cBhvr>
                                      <p:to>
                                        <p:strVal val="visible"/>
                                      </p:to>
                                    </p:set>
                                    <p:animEffect transition="in" filter="fade">
                                      <p:cBhvr>
                                        <p:cTn id="44" dur="500"/>
                                        <p:tgtEl>
                                          <p:spTgt spid="3">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animEffect transition="in" filter="fade">
                                      <p:cBhvr>
                                        <p:cTn id="4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1</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that:</a:t>
            </a:r>
          </a:p>
          <a:p>
            <a:pPr marL="914400" lvl="1" indent="-457200">
              <a:buFont typeface="+mj-lt"/>
              <a:buAutoNum type="arabicPeriod"/>
            </a:pPr>
            <a:r>
              <a:rPr lang="en-GB" sz="2000" dirty="0"/>
              <a:t>uses a while loop to print numbers from 1 to 10.</a:t>
            </a:r>
          </a:p>
          <a:p>
            <a:pPr marL="457200" lvl="1" indent="0">
              <a:buNone/>
            </a:pPr>
            <a:endParaRPr lang="en-GB" sz="2000" dirty="0"/>
          </a:p>
        </p:txBody>
      </p:sp>
    </p:spTree>
    <p:extLst>
      <p:ext uri="{BB962C8B-B14F-4D97-AF65-F5344CB8AC3E}">
        <p14:creationId xmlns:p14="http://schemas.microsoft.com/office/powerpoint/2010/main" val="2148357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3" name="Picture 2">
            <a:extLst>
              <a:ext uri="{FF2B5EF4-FFF2-40B4-BE49-F238E27FC236}">
                <a16:creationId xmlns:a16="http://schemas.microsoft.com/office/drawing/2014/main" id="{475F8BE1-D09B-BC48-F612-842D2076BA99}"/>
              </a:ext>
            </a:extLst>
          </p:cNvPr>
          <p:cNvPicPr>
            <a:picLocks noChangeAspect="1"/>
          </p:cNvPicPr>
          <p:nvPr/>
        </p:nvPicPr>
        <p:blipFill>
          <a:blip r:embed="rId2"/>
          <a:stretch>
            <a:fillRect/>
          </a:stretch>
        </p:blipFill>
        <p:spPr>
          <a:xfrm>
            <a:off x="1608632" y="1600815"/>
            <a:ext cx="7078224" cy="4069033"/>
          </a:xfrm>
          <a:prstGeom prst="rect">
            <a:avLst/>
          </a:prstGeom>
        </p:spPr>
      </p:pic>
    </p:spTree>
    <p:extLst>
      <p:ext uri="{BB962C8B-B14F-4D97-AF65-F5344CB8AC3E}">
        <p14:creationId xmlns:p14="http://schemas.microsoft.com/office/powerpoint/2010/main" val="377410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2</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to sum the first n even numbers using a while loop.</a:t>
            </a:r>
          </a:p>
        </p:txBody>
      </p:sp>
    </p:spTree>
    <p:extLst>
      <p:ext uri="{BB962C8B-B14F-4D97-AF65-F5344CB8AC3E}">
        <p14:creationId xmlns:p14="http://schemas.microsoft.com/office/powerpoint/2010/main" val="25515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079" name="Group 3078">
            <a:extLst>
              <a:ext uri="{FF2B5EF4-FFF2-40B4-BE49-F238E27FC236}">
                <a16:creationId xmlns:a16="http://schemas.microsoft.com/office/drawing/2014/main" id="{609316A9-990D-4EC3-A671-70EE5C1493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080" name="Straight Connector 3079">
              <a:extLst>
                <a:ext uri="{FF2B5EF4-FFF2-40B4-BE49-F238E27FC236}">
                  <a16:creationId xmlns:a16="http://schemas.microsoft.com/office/drawing/2014/main" id="{9B0C6109-9159-49CA-AD7A-F9035539DB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81" name="Straight Connector 3080">
              <a:extLst>
                <a:ext uri="{FF2B5EF4-FFF2-40B4-BE49-F238E27FC236}">
                  <a16:creationId xmlns:a16="http://schemas.microsoft.com/office/drawing/2014/main" id="{686F14F5-308C-4EB6-87AB-05DE9501B1A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3082" name="Rectangle 23">
              <a:extLst>
                <a:ext uri="{FF2B5EF4-FFF2-40B4-BE49-F238E27FC236}">
                  <a16:creationId xmlns:a16="http://schemas.microsoft.com/office/drawing/2014/main" id="{BA032363-A188-47C5-9D59-9B788809DC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3" name="Rectangle 25">
              <a:extLst>
                <a:ext uri="{FF2B5EF4-FFF2-40B4-BE49-F238E27FC236}">
                  <a16:creationId xmlns:a16="http://schemas.microsoft.com/office/drawing/2014/main" id="{2C4077DF-6BB9-4069-AD28-6B1664EBB0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4" name="Isosceles Triangle 3083">
              <a:extLst>
                <a:ext uri="{FF2B5EF4-FFF2-40B4-BE49-F238E27FC236}">
                  <a16:creationId xmlns:a16="http://schemas.microsoft.com/office/drawing/2014/main" id="{1D2B8B50-3419-41ED-9A9F-3CF9EEBBD3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5" name="Rectangle 27">
              <a:extLst>
                <a:ext uri="{FF2B5EF4-FFF2-40B4-BE49-F238E27FC236}">
                  <a16:creationId xmlns:a16="http://schemas.microsoft.com/office/drawing/2014/main" id="{5C640498-2E73-4FA2-BEB6-C3596A458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6" name="Rectangle 28">
              <a:extLst>
                <a:ext uri="{FF2B5EF4-FFF2-40B4-BE49-F238E27FC236}">
                  <a16:creationId xmlns:a16="http://schemas.microsoft.com/office/drawing/2014/main" id="{3240EEFC-4112-4C39-A816-C815774F6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7" name="Rectangle 29">
              <a:extLst>
                <a:ext uri="{FF2B5EF4-FFF2-40B4-BE49-F238E27FC236}">
                  <a16:creationId xmlns:a16="http://schemas.microsoft.com/office/drawing/2014/main" id="{ADF362B0-03EA-4800-9FAA-9F128587E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8" name="Isosceles Triangle 3087">
              <a:extLst>
                <a:ext uri="{FF2B5EF4-FFF2-40B4-BE49-F238E27FC236}">
                  <a16:creationId xmlns:a16="http://schemas.microsoft.com/office/drawing/2014/main" id="{0BA84559-2F4C-4795-9246-4C563F942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sp>
          <p:nvSpPr>
            <p:cNvPr id="3089" name="Isosceles Triangle 3088">
              <a:extLst>
                <a:ext uri="{FF2B5EF4-FFF2-40B4-BE49-F238E27FC236}">
                  <a16:creationId xmlns:a16="http://schemas.microsoft.com/office/drawing/2014/main" id="{FA77A1AA-CA47-4A91-A0A1-0A8CE31A98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a:p>
          </p:txBody>
        </p:sp>
      </p:grpSp>
      <p:sp>
        <p:nvSpPr>
          <p:cNvPr id="4" name="Title 1">
            <a:extLst>
              <a:ext uri="{FF2B5EF4-FFF2-40B4-BE49-F238E27FC236}">
                <a16:creationId xmlns:a16="http://schemas.microsoft.com/office/drawing/2014/main" id="{CBCB3D25-D0F0-FCFA-9736-913047933428}"/>
              </a:ext>
            </a:extLst>
          </p:cNvPr>
          <p:cNvSpPr>
            <a:spLocks noGrp="1"/>
          </p:cNvSpPr>
          <p:nvPr>
            <p:ph type="title"/>
          </p:nvPr>
        </p:nvSpPr>
        <p:spPr>
          <a:xfrm>
            <a:off x="658129" y="135774"/>
            <a:ext cx="8596668" cy="1320800"/>
          </a:xfrm>
        </p:spPr>
        <p:txBody>
          <a:bodyPr>
            <a:normAutofit/>
          </a:bodyPr>
          <a:lstStyle/>
          <a:p>
            <a:r>
              <a:rPr lang="en-IE" sz="5400" dirty="0"/>
              <a:t>Answer:</a:t>
            </a:r>
          </a:p>
        </p:txBody>
      </p:sp>
      <p:pic>
        <p:nvPicPr>
          <p:cNvPr id="5" name="Picture 4">
            <a:extLst>
              <a:ext uri="{FF2B5EF4-FFF2-40B4-BE49-F238E27FC236}">
                <a16:creationId xmlns:a16="http://schemas.microsoft.com/office/drawing/2014/main" id="{E5A22D26-B7E7-3FC0-CDA3-AB31A181C99F}"/>
              </a:ext>
            </a:extLst>
          </p:cNvPr>
          <p:cNvPicPr>
            <a:picLocks noChangeAspect="1"/>
          </p:cNvPicPr>
          <p:nvPr/>
        </p:nvPicPr>
        <p:blipFill>
          <a:blip r:embed="rId2"/>
          <a:stretch>
            <a:fillRect/>
          </a:stretch>
        </p:blipFill>
        <p:spPr>
          <a:xfrm>
            <a:off x="582395" y="1527438"/>
            <a:ext cx="8693617" cy="4216404"/>
          </a:xfrm>
          <a:prstGeom prst="rect">
            <a:avLst/>
          </a:prstGeom>
        </p:spPr>
      </p:pic>
    </p:spTree>
    <p:extLst>
      <p:ext uri="{BB962C8B-B14F-4D97-AF65-F5344CB8AC3E}">
        <p14:creationId xmlns:p14="http://schemas.microsoft.com/office/powerpoint/2010/main" val="131755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B866AC44-D318-1ECE-1A5C-6CF6EAD0AF99}"/>
              </a:ext>
            </a:extLst>
          </p:cNvPr>
          <p:cNvPicPr>
            <a:picLocks noChangeAspect="1"/>
          </p:cNvPicPr>
          <p:nvPr/>
        </p:nvPicPr>
        <p:blipFill rotWithShape="1">
          <a:blip r:embed="rId2">
            <a:alphaModFix amt="35000"/>
          </a:blip>
          <a:srcRect t="7017" b="8713"/>
          <a:stretch/>
        </p:blipFill>
        <p:spPr>
          <a:xfrm>
            <a:off x="20" y="10"/>
            <a:ext cx="12191980" cy="6857990"/>
          </a:xfrm>
          <a:prstGeom prst="rect">
            <a:avLst/>
          </a:prstGeom>
        </p:spPr>
      </p:pic>
      <p:sp>
        <p:nvSpPr>
          <p:cNvPr id="2" name="Title 1">
            <a:extLst>
              <a:ext uri="{FF2B5EF4-FFF2-40B4-BE49-F238E27FC236}">
                <a16:creationId xmlns:a16="http://schemas.microsoft.com/office/drawing/2014/main" id="{0DC1CE73-2505-1773-6F8E-27CDAE3CB768}"/>
              </a:ext>
            </a:extLst>
          </p:cNvPr>
          <p:cNvSpPr>
            <a:spLocks noGrp="1"/>
          </p:cNvSpPr>
          <p:nvPr>
            <p:ph type="title"/>
          </p:nvPr>
        </p:nvSpPr>
        <p:spPr>
          <a:xfrm>
            <a:off x="838200" y="219874"/>
            <a:ext cx="10515600" cy="1325563"/>
          </a:xfrm>
        </p:spPr>
        <p:txBody>
          <a:bodyPr>
            <a:normAutofit/>
          </a:bodyPr>
          <a:lstStyle/>
          <a:p>
            <a:r>
              <a:rPr lang="en-IE" sz="4800" dirty="0"/>
              <a:t>Reminder - Java </a:t>
            </a:r>
            <a:r>
              <a:rPr lang="en-IE" sz="4800" i="1" dirty="0"/>
              <a:t>while </a:t>
            </a:r>
            <a:r>
              <a:rPr lang="en-IE" sz="4800" dirty="0"/>
              <a:t>loop</a:t>
            </a:r>
            <a:endParaRPr lang="en-IE" sz="4800" dirty="0">
              <a:solidFill>
                <a:srgbClr val="FFFFFF"/>
              </a:solidFill>
            </a:endParaRPr>
          </a:p>
        </p:txBody>
      </p:sp>
      <p:sp>
        <p:nvSpPr>
          <p:cNvPr id="3" name="Content Placeholder 2">
            <a:extLst>
              <a:ext uri="{FF2B5EF4-FFF2-40B4-BE49-F238E27FC236}">
                <a16:creationId xmlns:a16="http://schemas.microsoft.com/office/drawing/2014/main" id="{BC3D808B-CA46-F7DC-57DD-21017CD36765}"/>
              </a:ext>
            </a:extLst>
          </p:cNvPr>
          <p:cNvSpPr>
            <a:spLocks noGrp="1"/>
          </p:cNvSpPr>
          <p:nvPr>
            <p:ph idx="1"/>
          </p:nvPr>
        </p:nvSpPr>
        <p:spPr>
          <a:xfrm>
            <a:off x="838200" y="1164675"/>
            <a:ext cx="10515600" cy="4813338"/>
          </a:xfrm>
        </p:spPr>
        <p:txBody>
          <a:bodyPr>
            <a:normAutofit lnSpcReduction="10000"/>
          </a:bodyPr>
          <a:lstStyle/>
          <a:p>
            <a:r>
              <a:rPr lang="en-GB" sz="2200" dirty="0"/>
              <a:t>The while loop loops through a block of code as long as a specified condition is true:</a:t>
            </a:r>
            <a:endParaRPr lang="en-IE" sz="2200" dirty="0"/>
          </a:p>
          <a:p>
            <a:r>
              <a:rPr lang="en-IE" sz="2200" dirty="0"/>
              <a:t>Syntax:</a:t>
            </a:r>
          </a:p>
          <a:p>
            <a:pPr lvl="1"/>
            <a:r>
              <a:rPr lang="en-GB" sz="1900" i="1" dirty="0"/>
              <a:t>while (condition) {</a:t>
            </a:r>
          </a:p>
          <a:p>
            <a:pPr lvl="1"/>
            <a:r>
              <a:rPr lang="en-GB" sz="1900" i="1" dirty="0"/>
              <a:t>// code block to be executed</a:t>
            </a:r>
          </a:p>
          <a:p>
            <a:pPr lvl="1"/>
            <a:r>
              <a:rPr lang="en-GB" sz="1900" i="1" dirty="0"/>
              <a:t>}</a:t>
            </a:r>
            <a:endParaRPr lang="en-IE" sz="1900" i="1" dirty="0"/>
          </a:p>
          <a:p>
            <a:r>
              <a:rPr lang="en-IE" sz="2200" dirty="0"/>
              <a:t>Example:</a:t>
            </a:r>
          </a:p>
          <a:p>
            <a:pPr lvl="1"/>
            <a:r>
              <a:rPr lang="nn-NO" sz="1900" i="1" dirty="0"/>
              <a:t>int i = 0;</a:t>
            </a:r>
          </a:p>
          <a:p>
            <a:pPr lvl="1"/>
            <a:r>
              <a:rPr lang="nn-NO" sz="1900" i="1" dirty="0"/>
              <a:t>while (i &lt; 5) {</a:t>
            </a:r>
          </a:p>
          <a:p>
            <a:pPr lvl="1"/>
            <a:r>
              <a:rPr lang="nn-NO" sz="1900" i="1" dirty="0"/>
              <a:t>  System.out.println(i);</a:t>
            </a:r>
          </a:p>
          <a:p>
            <a:pPr lvl="1"/>
            <a:r>
              <a:rPr lang="nn-NO" sz="1900" i="1" dirty="0"/>
              <a:t>  i++;</a:t>
            </a:r>
          </a:p>
          <a:p>
            <a:pPr lvl="1"/>
            <a:r>
              <a:rPr lang="nn-NO" sz="1900" i="1" dirty="0"/>
              <a:t>}</a:t>
            </a:r>
          </a:p>
          <a:p>
            <a:endParaRPr lang="en-IE" dirty="0">
              <a:solidFill>
                <a:srgbClr val="FFFFFF"/>
              </a:solidFill>
            </a:endParaRPr>
          </a:p>
        </p:txBody>
      </p:sp>
    </p:spTree>
    <p:extLst>
      <p:ext uri="{BB962C8B-B14F-4D97-AF65-F5344CB8AC3E}">
        <p14:creationId xmlns:p14="http://schemas.microsoft.com/office/powerpoint/2010/main" val="62947902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fade">
                                      <p:cBhvr>
                                        <p:cTn id="38" dur="500"/>
                                        <p:tgtEl>
                                          <p:spTgt spid="3">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animEffect transition="in" filter="fade">
                                      <p:cBhvr>
                                        <p:cTn id="41"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91735-FA72-2973-24A2-CA5AFB213FAF}"/>
              </a:ext>
            </a:extLst>
          </p:cNvPr>
          <p:cNvSpPr>
            <a:spLocks noGrp="1"/>
          </p:cNvSpPr>
          <p:nvPr>
            <p:ph type="title"/>
          </p:nvPr>
        </p:nvSpPr>
        <p:spPr/>
        <p:txBody>
          <a:bodyPr>
            <a:normAutofit/>
          </a:bodyPr>
          <a:lstStyle/>
          <a:p>
            <a:r>
              <a:rPr lang="en-IE" sz="5400" dirty="0"/>
              <a:t>Problem 3</a:t>
            </a:r>
          </a:p>
        </p:txBody>
      </p:sp>
      <p:sp>
        <p:nvSpPr>
          <p:cNvPr id="3" name="Content Placeholder 2">
            <a:extLst>
              <a:ext uri="{FF2B5EF4-FFF2-40B4-BE49-F238E27FC236}">
                <a16:creationId xmlns:a16="http://schemas.microsoft.com/office/drawing/2014/main" id="{2905463A-FD53-B551-ED8D-DBC48D74C4AB}"/>
              </a:ext>
            </a:extLst>
          </p:cNvPr>
          <p:cNvSpPr>
            <a:spLocks noGrp="1"/>
          </p:cNvSpPr>
          <p:nvPr>
            <p:ph idx="1"/>
          </p:nvPr>
        </p:nvSpPr>
        <p:spPr>
          <a:xfrm>
            <a:off x="838200" y="1929384"/>
            <a:ext cx="10515600" cy="4251960"/>
          </a:xfrm>
        </p:spPr>
        <p:txBody>
          <a:bodyPr>
            <a:normAutofit/>
          </a:bodyPr>
          <a:lstStyle/>
          <a:p>
            <a:r>
              <a:rPr lang="en-IE" sz="2200" dirty="0"/>
              <a:t>Write a Java program to:</a:t>
            </a:r>
          </a:p>
          <a:p>
            <a:pPr marL="914400" lvl="1" indent="-457200">
              <a:buFont typeface="+mj-lt"/>
              <a:buAutoNum type="arabicPeriod"/>
            </a:pPr>
            <a:r>
              <a:rPr lang="en-GB" sz="2000" dirty="0"/>
              <a:t>find the factorial of a given number using a while loop.</a:t>
            </a:r>
          </a:p>
          <a:p>
            <a:pPr marL="914400" lvl="1" indent="-457200">
              <a:buFont typeface="+mj-lt"/>
              <a:buAutoNum type="arabicPeriod"/>
            </a:pPr>
            <a:endParaRPr lang="en-GB" sz="2000" dirty="0"/>
          </a:p>
        </p:txBody>
      </p:sp>
    </p:spTree>
    <p:extLst>
      <p:ext uri="{BB962C8B-B14F-4D97-AF65-F5344CB8AC3E}">
        <p14:creationId xmlns:p14="http://schemas.microsoft.com/office/powerpoint/2010/main" val="32480609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884</TotalTime>
  <Words>321</Words>
  <Application>Microsoft Office PowerPoint</Application>
  <PresentationFormat>Widescreen</PresentationFormat>
  <Paragraphs>57</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Trebuchet MS</vt:lpstr>
      <vt:lpstr>Wingdings 3</vt:lpstr>
      <vt:lpstr>Facet</vt:lpstr>
      <vt:lpstr>Welcome to CS4141 PSLG!</vt:lpstr>
      <vt:lpstr>Java while loop</vt:lpstr>
      <vt:lpstr>Java do/while loop</vt:lpstr>
      <vt:lpstr>Problem 1</vt:lpstr>
      <vt:lpstr>Answer:</vt:lpstr>
      <vt:lpstr>Problem 2</vt:lpstr>
      <vt:lpstr>Answer:</vt:lpstr>
      <vt:lpstr>Reminder - Java while loop</vt:lpstr>
      <vt:lpstr>Problem 3</vt:lpstr>
      <vt:lpstr>Answer:</vt:lpstr>
      <vt:lpstr>Problem 4</vt:lpstr>
      <vt:lpstr>Answer:</vt:lpstr>
      <vt:lpstr>Thank you for coming!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CS4141 PSLG!</dc:title>
  <dc:creator>ULStudent:TODOR.ALEKSANDROV</dc:creator>
  <cp:lastModifiedBy>ULStudent:JAKUB.PAWLOWICZ</cp:lastModifiedBy>
  <cp:revision>10</cp:revision>
  <dcterms:created xsi:type="dcterms:W3CDTF">2023-10-02T22:53:50Z</dcterms:created>
  <dcterms:modified xsi:type="dcterms:W3CDTF">2023-11-01T10:53:05Z</dcterms:modified>
</cp:coreProperties>
</file>