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2" r:id="rId3"/>
    <p:sldId id="282" r:id="rId4"/>
    <p:sldId id="277" r:id="rId5"/>
    <p:sldId id="280" r:id="rId6"/>
    <p:sldId id="275" r:id="rId7"/>
    <p:sldId id="276" r:id="rId8"/>
    <p:sldId id="269" r:id="rId9"/>
    <p:sldId id="272" r:id="rId10"/>
    <p:sldId id="273" r:id="rId11"/>
    <p:sldId id="274" r:id="rId12"/>
    <p:sldId id="28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E34B4C-ABA1-4E9F-8A00-13D083D3CF5C}" v="503" dt="2023-10-11T01:06:46.8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9" d="100"/>
          <a:sy n="99"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0999C7-FF0B-45CB-9D16-9866CDEF641F}" type="datetimeFigureOut">
              <a:rPr lang="en-IE" smtClean="0"/>
              <a:t>08/11/2023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C4C5BA8-AD83-473A-98E5-177CCCC1C4B3}" type="slidenum">
              <a:rPr lang="en-IE" smtClean="0"/>
              <a:t>‹#›</a:t>
            </a:fld>
            <a:endParaRPr lang="en-IE"/>
          </a:p>
        </p:txBody>
      </p:sp>
    </p:spTree>
    <p:extLst>
      <p:ext uri="{BB962C8B-B14F-4D97-AF65-F5344CB8AC3E}">
        <p14:creationId xmlns:p14="http://schemas.microsoft.com/office/powerpoint/2010/main" val="1639127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0999C7-FF0B-45CB-9D16-9866CDEF641F}" type="datetimeFigureOut">
              <a:rPr lang="en-IE" smtClean="0"/>
              <a:t>08/11/2023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C4C5BA8-AD83-473A-98E5-177CCCC1C4B3}" type="slidenum">
              <a:rPr lang="en-IE" smtClean="0"/>
              <a:t>‹#›</a:t>
            </a:fld>
            <a:endParaRPr lang="en-IE"/>
          </a:p>
        </p:txBody>
      </p:sp>
    </p:spTree>
    <p:extLst>
      <p:ext uri="{BB962C8B-B14F-4D97-AF65-F5344CB8AC3E}">
        <p14:creationId xmlns:p14="http://schemas.microsoft.com/office/powerpoint/2010/main" val="3486185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0999C7-FF0B-45CB-9D16-9866CDEF641F}" type="datetimeFigureOut">
              <a:rPr lang="en-IE" smtClean="0"/>
              <a:t>08/11/2023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C4C5BA8-AD83-473A-98E5-177CCCC1C4B3}" type="slidenum">
              <a:rPr lang="en-IE" smtClean="0"/>
              <a:t>‹#›</a:t>
            </a:fld>
            <a:endParaRPr lang="en-IE"/>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93022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0999C7-FF0B-45CB-9D16-9866CDEF641F}" type="datetimeFigureOut">
              <a:rPr lang="en-IE" smtClean="0"/>
              <a:t>08/11/2023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C4C5BA8-AD83-473A-98E5-177CCCC1C4B3}" type="slidenum">
              <a:rPr lang="en-IE" smtClean="0"/>
              <a:t>‹#›</a:t>
            </a:fld>
            <a:endParaRPr lang="en-IE"/>
          </a:p>
        </p:txBody>
      </p:sp>
    </p:spTree>
    <p:extLst>
      <p:ext uri="{BB962C8B-B14F-4D97-AF65-F5344CB8AC3E}">
        <p14:creationId xmlns:p14="http://schemas.microsoft.com/office/powerpoint/2010/main" val="1240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0999C7-FF0B-45CB-9D16-9866CDEF641F}" type="datetimeFigureOut">
              <a:rPr lang="en-IE" smtClean="0"/>
              <a:t>08/11/2023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C4C5BA8-AD83-473A-98E5-177CCCC1C4B3}" type="slidenum">
              <a:rPr lang="en-IE" smtClean="0"/>
              <a:t>‹#›</a:t>
            </a:fld>
            <a:endParaRPr lang="en-I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38171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0999C7-FF0B-45CB-9D16-9866CDEF641F}" type="datetimeFigureOut">
              <a:rPr lang="en-IE" smtClean="0"/>
              <a:t>08/11/2023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C4C5BA8-AD83-473A-98E5-177CCCC1C4B3}" type="slidenum">
              <a:rPr lang="en-IE" smtClean="0"/>
              <a:t>‹#›</a:t>
            </a:fld>
            <a:endParaRPr lang="en-IE"/>
          </a:p>
        </p:txBody>
      </p:sp>
    </p:spTree>
    <p:extLst>
      <p:ext uri="{BB962C8B-B14F-4D97-AF65-F5344CB8AC3E}">
        <p14:creationId xmlns:p14="http://schemas.microsoft.com/office/powerpoint/2010/main" val="1100381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0999C7-FF0B-45CB-9D16-9866CDEF641F}" type="datetimeFigureOut">
              <a:rPr lang="en-IE" smtClean="0"/>
              <a:t>08/11/2023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C4C5BA8-AD83-473A-98E5-177CCCC1C4B3}" type="slidenum">
              <a:rPr lang="en-IE" smtClean="0"/>
              <a:t>‹#›</a:t>
            </a:fld>
            <a:endParaRPr lang="en-IE"/>
          </a:p>
        </p:txBody>
      </p:sp>
    </p:spTree>
    <p:extLst>
      <p:ext uri="{BB962C8B-B14F-4D97-AF65-F5344CB8AC3E}">
        <p14:creationId xmlns:p14="http://schemas.microsoft.com/office/powerpoint/2010/main" val="1526236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0999C7-FF0B-45CB-9D16-9866CDEF641F}" type="datetimeFigureOut">
              <a:rPr lang="en-IE" smtClean="0"/>
              <a:t>08/11/2023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C4C5BA8-AD83-473A-98E5-177CCCC1C4B3}" type="slidenum">
              <a:rPr lang="en-IE" smtClean="0"/>
              <a:t>‹#›</a:t>
            </a:fld>
            <a:endParaRPr lang="en-IE"/>
          </a:p>
        </p:txBody>
      </p:sp>
    </p:spTree>
    <p:extLst>
      <p:ext uri="{BB962C8B-B14F-4D97-AF65-F5344CB8AC3E}">
        <p14:creationId xmlns:p14="http://schemas.microsoft.com/office/powerpoint/2010/main" val="2972876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0999C7-FF0B-45CB-9D16-9866CDEF641F}" type="datetimeFigureOut">
              <a:rPr lang="en-IE" smtClean="0"/>
              <a:t>08/11/2023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C4C5BA8-AD83-473A-98E5-177CCCC1C4B3}" type="slidenum">
              <a:rPr lang="en-IE" smtClean="0"/>
              <a:t>‹#›</a:t>
            </a:fld>
            <a:endParaRPr lang="en-IE"/>
          </a:p>
        </p:txBody>
      </p:sp>
    </p:spTree>
    <p:extLst>
      <p:ext uri="{BB962C8B-B14F-4D97-AF65-F5344CB8AC3E}">
        <p14:creationId xmlns:p14="http://schemas.microsoft.com/office/powerpoint/2010/main" val="4115439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0999C7-FF0B-45CB-9D16-9866CDEF641F}" type="datetimeFigureOut">
              <a:rPr lang="en-IE" smtClean="0"/>
              <a:t>08/11/2023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C4C5BA8-AD83-473A-98E5-177CCCC1C4B3}" type="slidenum">
              <a:rPr lang="en-IE" smtClean="0"/>
              <a:t>‹#›</a:t>
            </a:fld>
            <a:endParaRPr lang="en-IE"/>
          </a:p>
        </p:txBody>
      </p:sp>
    </p:spTree>
    <p:extLst>
      <p:ext uri="{BB962C8B-B14F-4D97-AF65-F5344CB8AC3E}">
        <p14:creationId xmlns:p14="http://schemas.microsoft.com/office/powerpoint/2010/main" val="2553730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0999C7-FF0B-45CB-9D16-9866CDEF641F}" type="datetimeFigureOut">
              <a:rPr lang="en-IE" smtClean="0"/>
              <a:t>08/11/2023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8C4C5BA8-AD83-473A-98E5-177CCCC1C4B3}" type="slidenum">
              <a:rPr lang="en-IE" smtClean="0"/>
              <a:t>‹#›</a:t>
            </a:fld>
            <a:endParaRPr lang="en-IE"/>
          </a:p>
        </p:txBody>
      </p:sp>
    </p:spTree>
    <p:extLst>
      <p:ext uri="{BB962C8B-B14F-4D97-AF65-F5344CB8AC3E}">
        <p14:creationId xmlns:p14="http://schemas.microsoft.com/office/powerpoint/2010/main" val="3029292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0999C7-FF0B-45CB-9D16-9866CDEF641F}" type="datetimeFigureOut">
              <a:rPr lang="en-IE" smtClean="0"/>
              <a:t>08/11/2023</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8C4C5BA8-AD83-473A-98E5-177CCCC1C4B3}" type="slidenum">
              <a:rPr lang="en-IE" smtClean="0"/>
              <a:t>‹#›</a:t>
            </a:fld>
            <a:endParaRPr lang="en-IE"/>
          </a:p>
        </p:txBody>
      </p:sp>
    </p:spTree>
    <p:extLst>
      <p:ext uri="{BB962C8B-B14F-4D97-AF65-F5344CB8AC3E}">
        <p14:creationId xmlns:p14="http://schemas.microsoft.com/office/powerpoint/2010/main" val="218551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0999C7-FF0B-45CB-9D16-9866CDEF641F}" type="datetimeFigureOut">
              <a:rPr lang="en-IE" smtClean="0"/>
              <a:t>08/11/2023</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8C4C5BA8-AD83-473A-98E5-177CCCC1C4B3}" type="slidenum">
              <a:rPr lang="en-IE" smtClean="0"/>
              <a:t>‹#›</a:t>
            </a:fld>
            <a:endParaRPr lang="en-IE"/>
          </a:p>
        </p:txBody>
      </p:sp>
    </p:spTree>
    <p:extLst>
      <p:ext uri="{BB962C8B-B14F-4D97-AF65-F5344CB8AC3E}">
        <p14:creationId xmlns:p14="http://schemas.microsoft.com/office/powerpoint/2010/main" val="1325299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0999C7-FF0B-45CB-9D16-9866CDEF641F}" type="datetimeFigureOut">
              <a:rPr lang="en-IE" smtClean="0"/>
              <a:t>08/11/2023</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8C4C5BA8-AD83-473A-98E5-177CCCC1C4B3}" type="slidenum">
              <a:rPr lang="en-IE" smtClean="0"/>
              <a:t>‹#›</a:t>
            </a:fld>
            <a:endParaRPr lang="en-IE"/>
          </a:p>
        </p:txBody>
      </p:sp>
    </p:spTree>
    <p:extLst>
      <p:ext uri="{BB962C8B-B14F-4D97-AF65-F5344CB8AC3E}">
        <p14:creationId xmlns:p14="http://schemas.microsoft.com/office/powerpoint/2010/main" val="3943268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0999C7-FF0B-45CB-9D16-9866CDEF641F}" type="datetimeFigureOut">
              <a:rPr lang="en-IE" smtClean="0"/>
              <a:t>08/11/2023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8C4C5BA8-AD83-473A-98E5-177CCCC1C4B3}" type="slidenum">
              <a:rPr lang="en-IE" smtClean="0"/>
              <a:t>‹#›</a:t>
            </a:fld>
            <a:endParaRPr lang="en-IE"/>
          </a:p>
        </p:txBody>
      </p:sp>
    </p:spTree>
    <p:extLst>
      <p:ext uri="{BB962C8B-B14F-4D97-AF65-F5344CB8AC3E}">
        <p14:creationId xmlns:p14="http://schemas.microsoft.com/office/powerpoint/2010/main" val="3586610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0999C7-FF0B-45CB-9D16-9866CDEF641F}" type="datetimeFigureOut">
              <a:rPr lang="en-IE" smtClean="0"/>
              <a:t>08/11/2023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8C4C5BA8-AD83-473A-98E5-177CCCC1C4B3}" type="slidenum">
              <a:rPr lang="en-IE" smtClean="0"/>
              <a:t>‹#›</a:t>
            </a:fld>
            <a:endParaRPr lang="en-IE"/>
          </a:p>
        </p:txBody>
      </p:sp>
    </p:spTree>
    <p:extLst>
      <p:ext uri="{BB962C8B-B14F-4D97-AF65-F5344CB8AC3E}">
        <p14:creationId xmlns:p14="http://schemas.microsoft.com/office/powerpoint/2010/main" val="4219067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F0999C7-FF0B-45CB-9D16-9866CDEF641F}" type="datetimeFigureOut">
              <a:rPr lang="en-IE" smtClean="0"/>
              <a:t>08/11/2023</a:t>
            </a:fld>
            <a:endParaRPr lang="en-I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C4C5BA8-AD83-473A-98E5-177CCCC1C4B3}" type="slidenum">
              <a:rPr lang="en-IE" smtClean="0"/>
              <a:t>‹#›</a:t>
            </a:fld>
            <a:endParaRPr lang="en-IE"/>
          </a:p>
        </p:txBody>
      </p:sp>
    </p:spTree>
    <p:extLst>
      <p:ext uri="{BB962C8B-B14F-4D97-AF65-F5344CB8AC3E}">
        <p14:creationId xmlns:p14="http://schemas.microsoft.com/office/powerpoint/2010/main" val="203544374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813788-C864-D104-ABCF-111079C25060}"/>
              </a:ext>
            </a:extLst>
          </p:cNvPr>
          <p:cNvSpPr>
            <a:spLocks noGrp="1"/>
          </p:cNvSpPr>
          <p:nvPr>
            <p:ph type="title"/>
          </p:nvPr>
        </p:nvSpPr>
        <p:spPr>
          <a:xfrm>
            <a:off x="1524000" y="2046986"/>
            <a:ext cx="9144000" cy="2764028"/>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Welcome to CS4141 PSLG!</a:t>
            </a:r>
          </a:p>
        </p:txBody>
      </p:sp>
      <p:sp>
        <p:nvSpPr>
          <p:cNvPr id="5" name="Content Placeholder 4">
            <a:extLst>
              <a:ext uri="{FF2B5EF4-FFF2-40B4-BE49-F238E27FC236}">
                <a16:creationId xmlns:a16="http://schemas.microsoft.com/office/drawing/2014/main" id="{ACAD10A4-35CD-FB66-C9DA-25DFA0916484}"/>
              </a:ext>
            </a:extLst>
          </p:cNvPr>
          <p:cNvSpPr>
            <a:spLocks noGrp="1"/>
          </p:cNvSpPr>
          <p:nvPr>
            <p:ph idx="1"/>
          </p:nvPr>
        </p:nvSpPr>
        <p:spPr>
          <a:xfrm>
            <a:off x="1966912" y="5645150"/>
            <a:ext cx="8258176" cy="631825"/>
          </a:xfrm>
        </p:spPr>
        <p:txBody>
          <a:bodyPr vert="horz" lIns="91440" tIns="45720" rIns="91440" bIns="45720" rtlCol="0" anchor="ctr">
            <a:normAutofit/>
          </a:bodyPr>
          <a:lstStyle/>
          <a:p>
            <a:pPr marL="0" indent="0" algn="ctr">
              <a:buNone/>
            </a:pPr>
            <a:r>
              <a:rPr lang="en-US" kern="1200" dirty="0">
                <a:solidFill>
                  <a:schemeClr val="tx1"/>
                </a:solidFill>
                <a:latin typeface="+mn-lt"/>
                <a:ea typeface="+mn-ea"/>
                <a:cs typeface="+mn-cs"/>
              </a:rPr>
              <a:t>With Robert and Jakub</a:t>
            </a:r>
          </a:p>
        </p:txBody>
      </p:sp>
    </p:spTree>
    <p:extLst>
      <p:ext uri="{BB962C8B-B14F-4D97-AF65-F5344CB8AC3E}">
        <p14:creationId xmlns:p14="http://schemas.microsoft.com/office/powerpoint/2010/main" val="3540217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91735-FA72-2973-24A2-CA5AFB213FAF}"/>
              </a:ext>
            </a:extLst>
          </p:cNvPr>
          <p:cNvSpPr>
            <a:spLocks noGrp="1"/>
          </p:cNvSpPr>
          <p:nvPr>
            <p:ph type="title"/>
          </p:nvPr>
        </p:nvSpPr>
        <p:spPr/>
        <p:txBody>
          <a:bodyPr>
            <a:normAutofit/>
          </a:bodyPr>
          <a:lstStyle/>
          <a:p>
            <a:r>
              <a:rPr lang="en-IE" sz="5400" dirty="0"/>
              <a:t>Problem 4</a:t>
            </a:r>
          </a:p>
        </p:txBody>
      </p:sp>
      <p:sp>
        <p:nvSpPr>
          <p:cNvPr id="3" name="Content Placeholder 2">
            <a:extLst>
              <a:ext uri="{FF2B5EF4-FFF2-40B4-BE49-F238E27FC236}">
                <a16:creationId xmlns:a16="http://schemas.microsoft.com/office/drawing/2014/main" id="{2905463A-FD53-B551-ED8D-DBC48D74C4AB}"/>
              </a:ext>
            </a:extLst>
          </p:cNvPr>
          <p:cNvSpPr>
            <a:spLocks noGrp="1"/>
          </p:cNvSpPr>
          <p:nvPr>
            <p:ph idx="1"/>
          </p:nvPr>
        </p:nvSpPr>
        <p:spPr>
          <a:xfrm>
            <a:off x="838200" y="1929384"/>
            <a:ext cx="10515600" cy="4251960"/>
          </a:xfrm>
        </p:spPr>
        <p:txBody>
          <a:bodyPr>
            <a:normAutofit/>
          </a:bodyPr>
          <a:lstStyle/>
          <a:p>
            <a:r>
              <a:rPr lang="en-IE" sz="2200" dirty="0"/>
              <a:t>Write a Java program to:</a:t>
            </a:r>
          </a:p>
          <a:p>
            <a:pPr marL="914400" lvl="1" indent="-457200">
              <a:buFont typeface="+mj-lt"/>
              <a:buAutoNum type="arabicPeriod"/>
            </a:pPr>
            <a:r>
              <a:rPr lang="en-GB" sz="2000" dirty="0"/>
              <a:t>print the sum of all odd numbers from 1 to 50.​</a:t>
            </a:r>
            <a:br>
              <a:rPr lang="en-GB" sz="2000" dirty="0"/>
            </a:br>
            <a:br>
              <a:rPr lang="en-GB" sz="2000" dirty="0"/>
            </a:br>
            <a:r>
              <a:rPr lang="en-GB" sz="2000" dirty="0"/>
              <a:t>E.g., 1+3+5,+7+9…….45+47+49.</a:t>
            </a:r>
          </a:p>
        </p:txBody>
      </p:sp>
    </p:spTree>
    <p:extLst>
      <p:ext uri="{BB962C8B-B14F-4D97-AF65-F5344CB8AC3E}">
        <p14:creationId xmlns:p14="http://schemas.microsoft.com/office/powerpoint/2010/main" val="2148357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080" name="Straight Connector 307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81" name="Straight Connector 308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8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8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84" name="Isosceles Triangle 308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8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8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8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88" name="Isosceles Triangle 308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89" name="Isosceles Triangle 308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4" name="Title 1">
            <a:extLst>
              <a:ext uri="{FF2B5EF4-FFF2-40B4-BE49-F238E27FC236}">
                <a16:creationId xmlns:a16="http://schemas.microsoft.com/office/drawing/2014/main" id="{CBCB3D25-D0F0-FCFA-9736-913047933428}"/>
              </a:ext>
            </a:extLst>
          </p:cNvPr>
          <p:cNvSpPr>
            <a:spLocks noGrp="1"/>
          </p:cNvSpPr>
          <p:nvPr>
            <p:ph type="title"/>
          </p:nvPr>
        </p:nvSpPr>
        <p:spPr>
          <a:xfrm>
            <a:off x="658129" y="135774"/>
            <a:ext cx="8596668" cy="1320800"/>
          </a:xfrm>
        </p:spPr>
        <p:txBody>
          <a:bodyPr>
            <a:normAutofit/>
          </a:bodyPr>
          <a:lstStyle/>
          <a:p>
            <a:r>
              <a:rPr lang="en-IE" sz="5400" dirty="0"/>
              <a:t>Answer:</a:t>
            </a:r>
          </a:p>
        </p:txBody>
      </p:sp>
      <p:pic>
        <p:nvPicPr>
          <p:cNvPr id="5" name="Picture 4">
            <a:extLst>
              <a:ext uri="{FF2B5EF4-FFF2-40B4-BE49-F238E27FC236}">
                <a16:creationId xmlns:a16="http://schemas.microsoft.com/office/drawing/2014/main" id="{107D89A5-5C08-FBB2-5DDA-ABCA1D76A0E4}"/>
              </a:ext>
            </a:extLst>
          </p:cNvPr>
          <p:cNvPicPr>
            <a:picLocks noChangeAspect="1"/>
          </p:cNvPicPr>
          <p:nvPr/>
        </p:nvPicPr>
        <p:blipFill>
          <a:blip r:embed="rId2"/>
          <a:stretch>
            <a:fillRect/>
          </a:stretch>
        </p:blipFill>
        <p:spPr>
          <a:xfrm>
            <a:off x="697876" y="1456574"/>
            <a:ext cx="7859222" cy="3924848"/>
          </a:xfrm>
          <a:prstGeom prst="rect">
            <a:avLst/>
          </a:prstGeom>
        </p:spPr>
      </p:pic>
    </p:spTree>
    <p:extLst>
      <p:ext uri="{BB962C8B-B14F-4D97-AF65-F5344CB8AC3E}">
        <p14:creationId xmlns:p14="http://schemas.microsoft.com/office/powerpoint/2010/main" val="3774103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813788-C864-D104-ABCF-111079C25060}"/>
              </a:ext>
            </a:extLst>
          </p:cNvPr>
          <p:cNvSpPr>
            <a:spLocks noGrp="1"/>
          </p:cNvSpPr>
          <p:nvPr>
            <p:ph type="title"/>
          </p:nvPr>
        </p:nvSpPr>
        <p:spPr>
          <a:xfrm>
            <a:off x="1524000" y="2046986"/>
            <a:ext cx="9144000" cy="2764028"/>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Thank you for coming!</a:t>
            </a:r>
          </a:p>
        </p:txBody>
      </p:sp>
      <p:sp>
        <p:nvSpPr>
          <p:cNvPr id="5" name="Content Placeholder 4">
            <a:extLst>
              <a:ext uri="{FF2B5EF4-FFF2-40B4-BE49-F238E27FC236}">
                <a16:creationId xmlns:a16="http://schemas.microsoft.com/office/drawing/2014/main" id="{ACAD10A4-35CD-FB66-C9DA-25DFA0916484}"/>
              </a:ext>
            </a:extLst>
          </p:cNvPr>
          <p:cNvSpPr>
            <a:spLocks noGrp="1"/>
          </p:cNvSpPr>
          <p:nvPr>
            <p:ph idx="1"/>
          </p:nvPr>
        </p:nvSpPr>
        <p:spPr>
          <a:xfrm>
            <a:off x="1966912" y="5645150"/>
            <a:ext cx="8258176" cy="631825"/>
          </a:xfrm>
        </p:spPr>
        <p:txBody>
          <a:bodyPr vert="horz" lIns="91440" tIns="45720" rIns="91440" bIns="45720" rtlCol="0" anchor="ctr">
            <a:normAutofit/>
          </a:bodyPr>
          <a:lstStyle/>
          <a:p>
            <a:pPr marL="0" indent="0" algn="ctr">
              <a:buNone/>
            </a:pPr>
            <a:endParaRPr lang="en-US" kern="1200" dirty="0">
              <a:solidFill>
                <a:schemeClr val="tx1"/>
              </a:solidFill>
              <a:latin typeface="+mn-lt"/>
              <a:ea typeface="+mn-ea"/>
              <a:cs typeface="+mn-cs"/>
            </a:endParaRPr>
          </a:p>
        </p:txBody>
      </p:sp>
    </p:spTree>
    <p:extLst>
      <p:ext uri="{BB962C8B-B14F-4D97-AF65-F5344CB8AC3E}">
        <p14:creationId xmlns:p14="http://schemas.microsoft.com/office/powerpoint/2010/main" val="2200612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mputer script on a screen">
            <a:extLst>
              <a:ext uri="{FF2B5EF4-FFF2-40B4-BE49-F238E27FC236}">
                <a16:creationId xmlns:a16="http://schemas.microsoft.com/office/drawing/2014/main" id="{B866AC44-D318-1ECE-1A5C-6CF6EAD0AF99}"/>
              </a:ext>
            </a:extLst>
          </p:cNvPr>
          <p:cNvPicPr>
            <a:picLocks noChangeAspect="1"/>
          </p:cNvPicPr>
          <p:nvPr/>
        </p:nvPicPr>
        <p:blipFill rotWithShape="1">
          <a:blip r:embed="rId2">
            <a:alphaModFix amt="35000"/>
          </a:blip>
          <a:srcRect t="7017" b="8713"/>
          <a:stretch/>
        </p:blipFill>
        <p:spPr>
          <a:xfrm>
            <a:off x="20" y="10"/>
            <a:ext cx="12191980" cy="6857990"/>
          </a:xfrm>
          <a:prstGeom prst="rect">
            <a:avLst/>
          </a:prstGeom>
        </p:spPr>
      </p:pic>
      <p:sp>
        <p:nvSpPr>
          <p:cNvPr id="2" name="Title 1">
            <a:extLst>
              <a:ext uri="{FF2B5EF4-FFF2-40B4-BE49-F238E27FC236}">
                <a16:creationId xmlns:a16="http://schemas.microsoft.com/office/drawing/2014/main" id="{0DC1CE73-2505-1773-6F8E-27CDAE3CB768}"/>
              </a:ext>
            </a:extLst>
          </p:cNvPr>
          <p:cNvSpPr>
            <a:spLocks noGrp="1"/>
          </p:cNvSpPr>
          <p:nvPr>
            <p:ph type="title"/>
          </p:nvPr>
        </p:nvSpPr>
        <p:spPr>
          <a:xfrm>
            <a:off x="838200" y="219874"/>
            <a:ext cx="10515600" cy="1325563"/>
          </a:xfrm>
        </p:spPr>
        <p:txBody>
          <a:bodyPr>
            <a:normAutofit/>
          </a:bodyPr>
          <a:lstStyle/>
          <a:p>
            <a:r>
              <a:rPr lang="en-IE" sz="4800" dirty="0"/>
              <a:t>Java </a:t>
            </a:r>
            <a:r>
              <a:rPr lang="en-IE" sz="4800" i="1" dirty="0"/>
              <a:t>while </a:t>
            </a:r>
            <a:r>
              <a:rPr lang="en-IE" sz="4800" dirty="0"/>
              <a:t>loop</a:t>
            </a:r>
            <a:endParaRPr lang="en-IE" sz="4800" dirty="0">
              <a:solidFill>
                <a:srgbClr val="FFFFFF"/>
              </a:solidFill>
            </a:endParaRPr>
          </a:p>
        </p:txBody>
      </p:sp>
      <p:sp>
        <p:nvSpPr>
          <p:cNvPr id="3" name="Content Placeholder 2">
            <a:extLst>
              <a:ext uri="{FF2B5EF4-FFF2-40B4-BE49-F238E27FC236}">
                <a16:creationId xmlns:a16="http://schemas.microsoft.com/office/drawing/2014/main" id="{BC3D808B-CA46-F7DC-57DD-21017CD36765}"/>
              </a:ext>
            </a:extLst>
          </p:cNvPr>
          <p:cNvSpPr>
            <a:spLocks noGrp="1"/>
          </p:cNvSpPr>
          <p:nvPr>
            <p:ph idx="1"/>
          </p:nvPr>
        </p:nvSpPr>
        <p:spPr>
          <a:xfrm>
            <a:off x="838200" y="1164675"/>
            <a:ext cx="10515600" cy="4813338"/>
          </a:xfrm>
        </p:spPr>
        <p:txBody>
          <a:bodyPr>
            <a:normAutofit lnSpcReduction="10000"/>
          </a:bodyPr>
          <a:lstStyle/>
          <a:p>
            <a:r>
              <a:rPr lang="en-GB" sz="2200" dirty="0"/>
              <a:t>The while loop loops through a block of code as long as a specified condition is true:</a:t>
            </a:r>
            <a:endParaRPr lang="en-IE" sz="2200" dirty="0"/>
          </a:p>
          <a:p>
            <a:r>
              <a:rPr lang="en-IE" sz="2200" dirty="0"/>
              <a:t>Syntax:</a:t>
            </a:r>
          </a:p>
          <a:p>
            <a:pPr lvl="1"/>
            <a:r>
              <a:rPr lang="en-GB" sz="1900" i="1" dirty="0"/>
              <a:t>while (condition) {</a:t>
            </a:r>
          </a:p>
          <a:p>
            <a:pPr lvl="1"/>
            <a:r>
              <a:rPr lang="en-GB" sz="1900" i="1" dirty="0"/>
              <a:t>// code block to be executed</a:t>
            </a:r>
          </a:p>
          <a:p>
            <a:pPr lvl="1"/>
            <a:r>
              <a:rPr lang="en-GB" sz="1900" i="1" dirty="0"/>
              <a:t>}</a:t>
            </a:r>
            <a:endParaRPr lang="en-IE" sz="1900" i="1" dirty="0"/>
          </a:p>
          <a:p>
            <a:r>
              <a:rPr lang="en-IE" sz="2200" dirty="0"/>
              <a:t>Example:</a:t>
            </a:r>
          </a:p>
          <a:p>
            <a:pPr lvl="1"/>
            <a:r>
              <a:rPr lang="nn-NO" sz="1900" i="1" dirty="0"/>
              <a:t>int i = 0;</a:t>
            </a:r>
          </a:p>
          <a:p>
            <a:pPr lvl="1"/>
            <a:r>
              <a:rPr lang="nn-NO" sz="1900" i="1" dirty="0"/>
              <a:t>while (i &lt; 5) {</a:t>
            </a:r>
          </a:p>
          <a:p>
            <a:pPr lvl="1"/>
            <a:r>
              <a:rPr lang="nn-NO" sz="1900" i="1" dirty="0"/>
              <a:t>  System.out.println(i);</a:t>
            </a:r>
          </a:p>
          <a:p>
            <a:pPr lvl="1"/>
            <a:r>
              <a:rPr lang="nn-NO" sz="1900" i="1" dirty="0"/>
              <a:t>  i++;</a:t>
            </a:r>
          </a:p>
          <a:p>
            <a:pPr lvl="1"/>
            <a:r>
              <a:rPr lang="nn-NO" sz="1900" i="1" dirty="0"/>
              <a:t>}</a:t>
            </a:r>
          </a:p>
          <a:p>
            <a:endParaRPr lang="en-IE" dirty="0">
              <a:solidFill>
                <a:srgbClr val="FFFFFF"/>
              </a:solidFill>
            </a:endParaRPr>
          </a:p>
        </p:txBody>
      </p:sp>
    </p:spTree>
    <p:extLst>
      <p:ext uri="{BB962C8B-B14F-4D97-AF65-F5344CB8AC3E}">
        <p14:creationId xmlns:p14="http://schemas.microsoft.com/office/powerpoint/2010/main" val="112915264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mputer script on a screen">
            <a:extLst>
              <a:ext uri="{FF2B5EF4-FFF2-40B4-BE49-F238E27FC236}">
                <a16:creationId xmlns:a16="http://schemas.microsoft.com/office/drawing/2014/main" id="{B866AC44-D318-1ECE-1A5C-6CF6EAD0AF99}"/>
              </a:ext>
            </a:extLst>
          </p:cNvPr>
          <p:cNvPicPr>
            <a:picLocks noChangeAspect="1"/>
          </p:cNvPicPr>
          <p:nvPr/>
        </p:nvPicPr>
        <p:blipFill rotWithShape="1">
          <a:blip r:embed="rId2">
            <a:alphaModFix amt="35000"/>
          </a:blip>
          <a:srcRect t="7017" b="8713"/>
          <a:stretch/>
        </p:blipFill>
        <p:spPr>
          <a:xfrm>
            <a:off x="20" y="10"/>
            <a:ext cx="12191980" cy="6857990"/>
          </a:xfrm>
          <a:prstGeom prst="rect">
            <a:avLst/>
          </a:prstGeom>
        </p:spPr>
      </p:pic>
      <p:sp>
        <p:nvSpPr>
          <p:cNvPr id="2" name="Title 1">
            <a:extLst>
              <a:ext uri="{FF2B5EF4-FFF2-40B4-BE49-F238E27FC236}">
                <a16:creationId xmlns:a16="http://schemas.microsoft.com/office/drawing/2014/main" id="{0DC1CE73-2505-1773-6F8E-27CDAE3CB768}"/>
              </a:ext>
            </a:extLst>
          </p:cNvPr>
          <p:cNvSpPr>
            <a:spLocks noGrp="1"/>
          </p:cNvSpPr>
          <p:nvPr>
            <p:ph type="title"/>
          </p:nvPr>
        </p:nvSpPr>
        <p:spPr>
          <a:xfrm>
            <a:off x="838200" y="219874"/>
            <a:ext cx="10515600" cy="1325563"/>
          </a:xfrm>
        </p:spPr>
        <p:txBody>
          <a:bodyPr>
            <a:normAutofit/>
          </a:bodyPr>
          <a:lstStyle/>
          <a:p>
            <a:r>
              <a:rPr lang="en-IE" sz="4800" dirty="0"/>
              <a:t>Java </a:t>
            </a:r>
            <a:r>
              <a:rPr lang="en-IE" sz="4800" i="1" dirty="0"/>
              <a:t>do/while </a:t>
            </a:r>
            <a:r>
              <a:rPr lang="en-IE" sz="4800" dirty="0"/>
              <a:t>loop</a:t>
            </a:r>
            <a:endParaRPr lang="en-IE" sz="4800" dirty="0">
              <a:solidFill>
                <a:srgbClr val="FFFFFF"/>
              </a:solidFill>
            </a:endParaRPr>
          </a:p>
        </p:txBody>
      </p:sp>
      <p:sp>
        <p:nvSpPr>
          <p:cNvPr id="3" name="Content Placeholder 2">
            <a:extLst>
              <a:ext uri="{FF2B5EF4-FFF2-40B4-BE49-F238E27FC236}">
                <a16:creationId xmlns:a16="http://schemas.microsoft.com/office/drawing/2014/main" id="{BC3D808B-CA46-F7DC-57DD-21017CD36765}"/>
              </a:ext>
            </a:extLst>
          </p:cNvPr>
          <p:cNvSpPr>
            <a:spLocks noGrp="1"/>
          </p:cNvSpPr>
          <p:nvPr>
            <p:ph idx="1"/>
          </p:nvPr>
        </p:nvSpPr>
        <p:spPr>
          <a:xfrm>
            <a:off x="838200" y="1164674"/>
            <a:ext cx="10515600" cy="5566405"/>
          </a:xfrm>
        </p:spPr>
        <p:txBody>
          <a:bodyPr>
            <a:normAutofit fontScale="92500" lnSpcReduction="20000"/>
          </a:bodyPr>
          <a:lstStyle/>
          <a:p>
            <a:r>
              <a:rPr lang="en-GB" sz="2400" dirty="0"/>
              <a:t>The do/while loop is a variant of the while loop. This loop will execute the code block once, before checking if the condition is true, then it will repeat the loop as long as the condition is true</a:t>
            </a:r>
            <a:r>
              <a:rPr lang="en-GB" sz="2200" dirty="0"/>
              <a:t>.</a:t>
            </a:r>
          </a:p>
          <a:p>
            <a:r>
              <a:rPr lang="en-IE" sz="2400" dirty="0"/>
              <a:t>Syntax:</a:t>
            </a:r>
          </a:p>
          <a:p>
            <a:pPr lvl="1"/>
            <a:r>
              <a:rPr lang="en-GB" sz="2100" i="1" dirty="0"/>
              <a:t>do {</a:t>
            </a:r>
          </a:p>
          <a:p>
            <a:pPr lvl="1"/>
            <a:r>
              <a:rPr lang="en-GB" sz="2100" i="1" dirty="0"/>
              <a:t>  // code block to be executed</a:t>
            </a:r>
          </a:p>
          <a:p>
            <a:pPr lvl="1"/>
            <a:r>
              <a:rPr lang="en-GB" sz="2100" i="1" dirty="0"/>
              <a:t>}</a:t>
            </a:r>
          </a:p>
          <a:p>
            <a:pPr lvl="1"/>
            <a:r>
              <a:rPr lang="en-GB" sz="2100" i="1" dirty="0"/>
              <a:t>while (condition);</a:t>
            </a:r>
          </a:p>
          <a:p>
            <a:r>
              <a:rPr lang="en-IE" sz="2400" dirty="0"/>
              <a:t>Example:</a:t>
            </a:r>
          </a:p>
          <a:p>
            <a:pPr lvl="1"/>
            <a:r>
              <a:rPr lang="nn-NO" sz="2100" i="1" dirty="0"/>
              <a:t>int i = 0;</a:t>
            </a:r>
          </a:p>
          <a:p>
            <a:pPr lvl="1"/>
            <a:r>
              <a:rPr lang="nn-NO" sz="2100" i="1" dirty="0"/>
              <a:t>do {</a:t>
            </a:r>
          </a:p>
          <a:p>
            <a:pPr lvl="1"/>
            <a:r>
              <a:rPr lang="nn-NO" sz="2100" i="1" dirty="0"/>
              <a:t>  System.out.println(i);</a:t>
            </a:r>
          </a:p>
          <a:p>
            <a:pPr lvl="1"/>
            <a:r>
              <a:rPr lang="nn-NO" sz="2100" i="1" dirty="0"/>
              <a:t>  i++;</a:t>
            </a:r>
          </a:p>
          <a:p>
            <a:pPr lvl="1"/>
            <a:r>
              <a:rPr lang="nn-NO" sz="2100" i="1" dirty="0"/>
              <a:t>}</a:t>
            </a:r>
          </a:p>
          <a:p>
            <a:pPr lvl="1"/>
            <a:r>
              <a:rPr lang="nn-NO" sz="2100" i="1" dirty="0"/>
              <a:t>while (i &lt; 5);</a:t>
            </a:r>
          </a:p>
          <a:p>
            <a:endParaRPr lang="en-IE" dirty="0">
              <a:solidFill>
                <a:srgbClr val="FFFFFF"/>
              </a:solidFill>
            </a:endParaRPr>
          </a:p>
        </p:txBody>
      </p:sp>
    </p:spTree>
    <p:extLst>
      <p:ext uri="{BB962C8B-B14F-4D97-AF65-F5344CB8AC3E}">
        <p14:creationId xmlns:p14="http://schemas.microsoft.com/office/powerpoint/2010/main" val="120217525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91735-FA72-2973-24A2-CA5AFB213FAF}"/>
              </a:ext>
            </a:extLst>
          </p:cNvPr>
          <p:cNvSpPr>
            <a:spLocks noGrp="1"/>
          </p:cNvSpPr>
          <p:nvPr>
            <p:ph type="title"/>
          </p:nvPr>
        </p:nvSpPr>
        <p:spPr/>
        <p:txBody>
          <a:bodyPr>
            <a:normAutofit/>
          </a:bodyPr>
          <a:lstStyle/>
          <a:p>
            <a:r>
              <a:rPr lang="en-IE" sz="5400" dirty="0"/>
              <a:t>Problem 1</a:t>
            </a:r>
          </a:p>
        </p:txBody>
      </p:sp>
      <p:sp>
        <p:nvSpPr>
          <p:cNvPr id="3" name="Content Placeholder 2">
            <a:extLst>
              <a:ext uri="{FF2B5EF4-FFF2-40B4-BE49-F238E27FC236}">
                <a16:creationId xmlns:a16="http://schemas.microsoft.com/office/drawing/2014/main" id="{2905463A-FD53-B551-ED8D-DBC48D74C4AB}"/>
              </a:ext>
            </a:extLst>
          </p:cNvPr>
          <p:cNvSpPr>
            <a:spLocks noGrp="1"/>
          </p:cNvSpPr>
          <p:nvPr>
            <p:ph idx="1"/>
          </p:nvPr>
        </p:nvSpPr>
        <p:spPr>
          <a:xfrm>
            <a:off x="838200" y="1929384"/>
            <a:ext cx="10515600" cy="4251960"/>
          </a:xfrm>
        </p:spPr>
        <p:txBody>
          <a:bodyPr>
            <a:normAutofit/>
          </a:bodyPr>
          <a:lstStyle/>
          <a:p>
            <a:r>
              <a:rPr lang="en-IE" sz="2200" dirty="0"/>
              <a:t>Write a Java program to:</a:t>
            </a:r>
          </a:p>
          <a:p>
            <a:pPr marL="914400" lvl="1" indent="-457200">
              <a:buFont typeface="+mj-lt"/>
              <a:buAutoNum type="arabicPeriod"/>
            </a:pPr>
            <a:r>
              <a:rPr lang="en-GB" sz="2000" dirty="0"/>
              <a:t>Determine and print the number of digits in the number 9987654321.</a:t>
            </a:r>
          </a:p>
          <a:p>
            <a:pPr marL="457200" lvl="1" indent="0">
              <a:buNone/>
            </a:pPr>
            <a:endParaRPr lang="en-GB" sz="2000" dirty="0"/>
          </a:p>
          <a:p>
            <a:pPr marL="457200" lvl="1" indent="0">
              <a:buNone/>
            </a:pPr>
            <a:r>
              <a:rPr lang="en-GB" sz="2000" dirty="0"/>
              <a:t>	E.g., 9987654321 has 10 digits  </a:t>
            </a:r>
          </a:p>
          <a:p>
            <a:pPr marL="457200" lvl="1" indent="0">
              <a:buNone/>
            </a:pPr>
            <a:r>
              <a:rPr lang="en-GB" sz="2000" dirty="0"/>
              <a:t>		</a:t>
            </a:r>
          </a:p>
        </p:txBody>
      </p:sp>
    </p:spTree>
    <p:extLst>
      <p:ext uri="{BB962C8B-B14F-4D97-AF65-F5344CB8AC3E}">
        <p14:creationId xmlns:p14="http://schemas.microsoft.com/office/powerpoint/2010/main" val="100719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080" name="Straight Connector 307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81" name="Straight Connector 308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8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8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84" name="Isosceles Triangle 308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8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8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8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88" name="Isosceles Triangle 308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89" name="Isosceles Triangle 308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4" name="Title 1">
            <a:extLst>
              <a:ext uri="{FF2B5EF4-FFF2-40B4-BE49-F238E27FC236}">
                <a16:creationId xmlns:a16="http://schemas.microsoft.com/office/drawing/2014/main" id="{CBCB3D25-D0F0-FCFA-9736-913047933428}"/>
              </a:ext>
            </a:extLst>
          </p:cNvPr>
          <p:cNvSpPr>
            <a:spLocks noGrp="1"/>
          </p:cNvSpPr>
          <p:nvPr>
            <p:ph type="title"/>
          </p:nvPr>
        </p:nvSpPr>
        <p:spPr>
          <a:xfrm>
            <a:off x="658129" y="135774"/>
            <a:ext cx="8596668" cy="1320800"/>
          </a:xfrm>
        </p:spPr>
        <p:txBody>
          <a:bodyPr>
            <a:normAutofit/>
          </a:bodyPr>
          <a:lstStyle/>
          <a:p>
            <a:r>
              <a:rPr lang="en-IE" sz="5400" dirty="0"/>
              <a:t>Answer:</a:t>
            </a:r>
          </a:p>
        </p:txBody>
      </p:sp>
      <p:pic>
        <p:nvPicPr>
          <p:cNvPr id="5" name="Picture 4">
            <a:extLst>
              <a:ext uri="{FF2B5EF4-FFF2-40B4-BE49-F238E27FC236}">
                <a16:creationId xmlns:a16="http://schemas.microsoft.com/office/drawing/2014/main" id="{A9C8AC2D-0D42-B709-5B48-AFDB8791114D}"/>
              </a:ext>
            </a:extLst>
          </p:cNvPr>
          <p:cNvPicPr>
            <a:picLocks noChangeAspect="1"/>
          </p:cNvPicPr>
          <p:nvPr/>
        </p:nvPicPr>
        <p:blipFill>
          <a:blip r:embed="rId2"/>
          <a:stretch>
            <a:fillRect/>
          </a:stretch>
        </p:blipFill>
        <p:spPr>
          <a:xfrm>
            <a:off x="448733" y="1967237"/>
            <a:ext cx="9097645" cy="2915057"/>
          </a:xfrm>
          <a:prstGeom prst="rect">
            <a:avLst/>
          </a:prstGeom>
        </p:spPr>
      </p:pic>
    </p:spTree>
    <p:extLst>
      <p:ext uri="{BB962C8B-B14F-4D97-AF65-F5344CB8AC3E}">
        <p14:creationId xmlns:p14="http://schemas.microsoft.com/office/powerpoint/2010/main" val="2043693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91735-FA72-2973-24A2-CA5AFB213FAF}"/>
              </a:ext>
            </a:extLst>
          </p:cNvPr>
          <p:cNvSpPr>
            <a:spLocks noGrp="1"/>
          </p:cNvSpPr>
          <p:nvPr>
            <p:ph type="title"/>
          </p:nvPr>
        </p:nvSpPr>
        <p:spPr/>
        <p:txBody>
          <a:bodyPr>
            <a:normAutofit/>
          </a:bodyPr>
          <a:lstStyle/>
          <a:p>
            <a:r>
              <a:rPr lang="en-IE" sz="5400" dirty="0"/>
              <a:t>Problem 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905463A-FD53-B551-ED8D-DBC48D74C4AB}"/>
                  </a:ext>
                </a:extLst>
              </p:cNvPr>
              <p:cNvSpPr>
                <a:spLocks noGrp="1"/>
              </p:cNvSpPr>
              <p:nvPr>
                <p:ph idx="1"/>
              </p:nvPr>
            </p:nvSpPr>
            <p:spPr>
              <a:xfrm>
                <a:off x="838200" y="1929384"/>
                <a:ext cx="10515600" cy="4251960"/>
              </a:xfrm>
            </p:spPr>
            <p:txBody>
              <a:bodyPr>
                <a:normAutofit/>
              </a:bodyPr>
              <a:lstStyle/>
              <a:p>
                <a:r>
                  <a:rPr lang="en-IE" sz="2200" dirty="0"/>
                  <a:t>Write a Java program to:</a:t>
                </a:r>
              </a:p>
              <a:p>
                <a:pPr marL="914400" lvl="1" indent="-457200">
                  <a:buFont typeface="+mj-lt"/>
                  <a:buAutoNum type="arabicPeriod"/>
                </a:pPr>
                <a:r>
                  <a:rPr lang="en-GB" sz="2000" dirty="0"/>
                  <a:t>find the value of one number raised to the power of another. </a:t>
                </a:r>
                <a:br>
                  <a:rPr lang="en-GB" sz="2000" dirty="0"/>
                </a:br>
                <a:r>
                  <a:rPr lang="en-GB" sz="2000" dirty="0"/>
                  <a:t>(Do not use the Java built-in method)</a:t>
                </a:r>
                <a:br>
                  <a:rPr lang="en-GB" sz="2000" dirty="0"/>
                </a:br>
                <a:br>
                  <a:rPr lang="en-GB" sz="2000" dirty="0"/>
                </a:br>
                <a:r>
                  <a:rPr lang="pt-BR" sz="2000" dirty="0"/>
                  <a:t>E.g., m=2; n=3; result = </a:t>
                </a:r>
                <a14:m>
                  <m:oMath xmlns:m="http://schemas.openxmlformats.org/officeDocument/2006/math">
                    <m:sSup>
                      <m:sSupPr>
                        <m:ctrlPr>
                          <a:rPr lang="pt-BR" sz="2000" i="1" smtClean="0">
                            <a:latin typeface="Cambria Math" panose="02040503050406030204" pitchFamily="18" charset="0"/>
                          </a:rPr>
                        </m:ctrlPr>
                      </m:sSupPr>
                      <m:e>
                        <m:r>
                          <a:rPr lang="en-GB" sz="2000" b="0" i="1" smtClean="0">
                            <a:latin typeface="Cambria Math" panose="02040503050406030204" pitchFamily="18" charset="0"/>
                          </a:rPr>
                          <m:t>𝑚</m:t>
                        </m:r>
                      </m:e>
                      <m:sup>
                        <m:r>
                          <a:rPr lang="en-GB" sz="2000" b="0" i="1" smtClean="0">
                            <a:latin typeface="Cambria Math" panose="02040503050406030204" pitchFamily="18" charset="0"/>
                          </a:rPr>
                          <m:t>𝑛</m:t>
                        </m:r>
                      </m:sup>
                    </m:sSup>
                  </m:oMath>
                </a14:m>
                <a:r>
                  <a:rPr lang="pt-BR" sz="2000" dirty="0"/>
                  <a:t> = </a:t>
                </a:r>
                <a14:m>
                  <m:oMath xmlns:m="http://schemas.openxmlformats.org/officeDocument/2006/math">
                    <m:sSup>
                      <m:sSupPr>
                        <m:ctrlPr>
                          <a:rPr lang="pt-BR" sz="2000" i="1" smtClean="0">
                            <a:latin typeface="Cambria Math" panose="02040503050406030204" pitchFamily="18" charset="0"/>
                          </a:rPr>
                        </m:ctrlPr>
                      </m:sSupPr>
                      <m:e>
                        <m:r>
                          <a:rPr lang="en-GB" sz="2000" b="0" i="1" smtClean="0">
                            <a:latin typeface="Cambria Math" panose="02040503050406030204" pitchFamily="18" charset="0"/>
                          </a:rPr>
                          <m:t>2</m:t>
                        </m:r>
                      </m:e>
                      <m:sup>
                        <m:r>
                          <a:rPr lang="en-GB" sz="2000" b="0" i="1" smtClean="0">
                            <a:latin typeface="Cambria Math" panose="02040503050406030204" pitchFamily="18" charset="0"/>
                          </a:rPr>
                          <m:t>3</m:t>
                        </m:r>
                      </m:sup>
                    </m:sSup>
                  </m:oMath>
                </a14:m>
                <a:r>
                  <a:rPr lang="pt-BR" sz="2000" dirty="0"/>
                  <a:t> = 8​</a:t>
                </a:r>
                <a:endParaRPr lang="en-GB" sz="2000" dirty="0"/>
              </a:p>
            </p:txBody>
          </p:sp>
        </mc:Choice>
        <mc:Fallback>
          <p:sp>
            <p:nvSpPr>
              <p:cNvPr id="3" name="Content Placeholder 2">
                <a:extLst>
                  <a:ext uri="{FF2B5EF4-FFF2-40B4-BE49-F238E27FC236}">
                    <a16:creationId xmlns:a16="http://schemas.microsoft.com/office/drawing/2014/main" id="{2905463A-FD53-B551-ED8D-DBC48D74C4AB}"/>
                  </a:ext>
                </a:extLst>
              </p:cNvPr>
              <p:cNvSpPr>
                <a:spLocks noGrp="1" noRot="1" noChangeAspect="1" noMove="1" noResize="1" noEditPoints="1" noAdjustHandles="1" noChangeArrowheads="1" noChangeShapeType="1" noTextEdit="1"/>
              </p:cNvSpPr>
              <p:nvPr>
                <p:ph idx="1"/>
              </p:nvPr>
            </p:nvSpPr>
            <p:spPr>
              <a:xfrm>
                <a:off x="838200" y="1929384"/>
                <a:ext cx="10515600" cy="4251960"/>
              </a:xfrm>
              <a:blipFill>
                <a:blip r:embed="rId2"/>
                <a:stretch>
                  <a:fillRect l="-406" t="-1148"/>
                </a:stretch>
              </a:blipFill>
            </p:spPr>
            <p:txBody>
              <a:bodyPr/>
              <a:lstStyle/>
              <a:p>
                <a:r>
                  <a:rPr lang="en-GB">
                    <a:noFill/>
                  </a:rPr>
                  <a:t> </a:t>
                </a:r>
              </a:p>
            </p:txBody>
          </p:sp>
        </mc:Fallback>
      </mc:AlternateContent>
    </p:spTree>
    <p:extLst>
      <p:ext uri="{BB962C8B-B14F-4D97-AF65-F5344CB8AC3E}">
        <p14:creationId xmlns:p14="http://schemas.microsoft.com/office/powerpoint/2010/main" val="255157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080" name="Straight Connector 307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81" name="Straight Connector 308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8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8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84" name="Isosceles Triangle 308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8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8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8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88" name="Isosceles Triangle 308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89" name="Isosceles Triangle 308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4" name="Title 1">
            <a:extLst>
              <a:ext uri="{FF2B5EF4-FFF2-40B4-BE49-F238E27FC236}">
                <a16:creationId xmlns:a16="http://schemas.microsoft.com/office/drawing/2014/main" id="{CBCB3D25-D0F0-FCFA-9736-913047933428}"/>
              </a:ext>
            </a:extLst>
          </p:cNvPr>
          <p:cNvSpPr>
            <a:spLocks noGrp="1"/>
          </p:cNvSpPr>
          <p:nvPr>
            <p:ph type="title"/>
          </p:nvPr>
        </p:nvSpPr>
        <p:spPr>
          <a:xfrm>
            <a:off x="658129" y="135774"/>
            <a:ext cx="8596668" cy="1320800"/>
          </a:xfrm>
        </p:spPr>
        <p:txBody>
          <a:bodyPr>
            <a:normAutofit/>
          </a:bodyPr>
          <a:lstStyle/>
          <a:p>
            <a:r>
              <a:rPr lang="en-IE" sz="5400" dirty="0"/>
              <a:t>Answer:</a:t>
            </a:r>
          </a:p>
        </p:txBody>
      </p:sp>
      <p:pic>
        <p:nvPicPr>
          <p:cNvPr id="3" name="Picture 2">
            <a:extLst>
              <a:ext uri="{FF2B5EF4-FFF2-40B4-BE49-F238E27FC236}">
                <a16:creationId xmlns:a16="http://schemas.microsoft.com/office/drawing/2014/main" id="{184C181A-EBC8-20A3-1B22-7142C4C3131F}"/>
              </a:ext>
            </a:extLst>
          </p:cNvPr>
          <p:cNvPicPr>
            <a:picLocks noChangeAspect="1"/>
          </p:cNvPicPr>
          <p:nvPr/>
        </p:nvPicPr>
        <p:blipFill>
          <a:blip r:embed="rId2"/>
          <a:stretch>
            <a:fillRect/>
          </a:stretch>
        </p:blipFill>
        <p:spPr>
          <a:xfrm>
            <a:off x="1392042" y="1669672"/>
            <a:ext cx="5649113" cy="3562847"/>
          </a:xfrm>
          <a:prstGeom prst="rect">
            <a:avLst/>
          </a:prstGeom>
        </p:spPr>
      </p:pic>
    </p:spTree>
    <p:extLst>
      <p:ext uri="{BB962C8B-B14F-4D97-AF65-F5344CB8AC3E}">
        <p14:creationId xmlns:p14="http://schemas.microsoft.com/office/powerpoint/2010/main" val="1317557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91735-FA72-2973-24A2-CA5AFB213FAF}"/>
              </a:ext>
            </a:extLst>
          </p:cNvPr>
          <p:cNvSpPr>
            <a:spLocks noGrp="1"/>
          </p:cNvSpPr>
          <p:nvPr>
            <p:ph type="title"/>
          </p:nvPr>
        </p:nvSpPr>
        <p:spPr/>
        <p:txBody>
          <a:bodyPr>
            <a:normAutofit/>
          </a:bodyPr>
          <a:lstStyle/>
          <a:p>
            <a:r>
              <a:rPr lang="en-IE" sz="5400" dirty="0"/>
              <a:t>Problem 3</a:t>
            </a:r>
          </a:p>
        </p:txBody>
      </p:sp>
      <p:sp>
        <p:nvSpPr>
          <p:cNvPr id="3" name="Content Placeholder 2">
            <a:extLst>
              <a:ext uri="{FF2B5EF4-FFF2-40B4-BE49-F238E27FC236}">
                <a16:creationId xmlns:a16="http://schemas.microsoft.com/office/drawing/2014/main" id="{2905463A-FD53-B551-ED8D-DBC48D74C4AB}"/>
              </a:ext>
            </a:extLst>
          </p:cNvPr>
          <p:cNvSpPr>
            <a:spLocks noGrp="1"/>
          </p:cNvSpPr>
          <p:nvPr>
            <p:ph idx="1"/>
          </p:nvPr>
        </p:nvSpPr>
        <p:spPr>
          <a:xfrm>
            <a:off x="838200" y="1929384"/>
            <a:ext cx="10515600" cy="4251960"/>
          </a:xfrm>
        </p:spPr>
        <p:txBody>
          <a:bodyPr>
            <a:normAutofit/>
          </a:bodyPr>
          <a:lstStyle/>
          <a:p>
            <a:r>
              <a:rPr lang="en-IE" sz="2200" dirty="0"/>
              <a:t>Write a Java program to:</a:t>
            </a:r>
          </a:p>
          <a:p>
            <a:pPr marL="914400" lvl="1" indent="-457200">
              <a:buFont typeface="+mj-lt"/>
              <a:buAutoNum type="arabicPeriod"/>
            </a:pPr>
            <a:r>
              <a:rPr lang="en-GB" sz="2000" dirty="0"/>
              <a:t>calculate the product of numbers from 1 to n.​</a:t>
            </a:r>
            <a:br>
              <a:rPr lang="en-GB" sz="2000" dirty="0"/>
            </a:br>
            <a:br>
              <a:rPr lang="en-GB" sz="2000" dirty="0"/>
            </a:br>
            <a:r>
              <a:rPr lang="en-GB" sz="2000" dirty="0"/>
              <a:t>E.g., 1*2*3*…*n</a:t>
            </a:r>
          </a:p>
        </p:txBody>
      </p:sp>
    </p:spTree>
    <p:extLst>
      <p:ext uri="{BB962C8B-B14F-4D97-AF65-F5344CB8AC3E}">
        <p14:creationId xmlns:p14="http://schemas.microsoft.com/office/powerpoint/2010/main" val="3248060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080" name="Straight Connector 307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81" name="Straight Connector 308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8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8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84" name="Isosceles Triangle 308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8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8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8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88" name="Isosceles Triangle 308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89" name="Isosceles Triangle 308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4" name="Title 1">
            <a:extLst>
              <a:ext uri="{FF2B5EF4-FFF2-40B4-BE49-F238E27FC236}">
                <a16:creationId xmlns:a16="http://schemas.microsoft.com/office/drawing/2014/main" id="{CBCB3D25-D0F0-FCFA-9736-913047933428}"/>
              </a:ext>
            </a:extLst>
          </p:cNvPr>
          <p:cNvSpPr>
            <a:spLocks noGrp="1"/>
          </p:cNvSpPr>
          <p:nvPr>
            <p:ph type="title"/>
          </p:nvPr>
        </p:nvSpPr>
        <p:spPr>
          <a:xfrm>
            <a:off x="658129" y="135774"/>
            <a:ext cx="8596668" cy="1320800"/>
          </a:xfrm>
        </p:spPr>
        <p:txBody>
          <a:bodyPr>
            <a:normAutofit/>
          </a:bodyPr>
          <a:lstStyle/>
          <a:p>
            <a:r>
              <a:rPr lang="en-IE" sz="5400" dirty="0"/>
              <a:t>Answer:</a:t>
            </a:r>
          </a:p>
        </p:txBody>
      </p:sp>
      <p:pic>
        <p:nvPicPr>
          <p:cNvPr id="3" name="Picture 2">
            <a:extLst>
              <a:ext uri="{FF2B5EF4-FFF2-40B4-BE49-F238E27FC236}">
                <a16:creationId xmlns:a16="http://schemas.microsoft.com/office/drawing/2014/main" id="{BA2434DB-89AE-C2B4-67CD-B07E8B576DCA}"/>
              </a:ext>
            </a:extLst>
          </p:cNvPr>
          <p:cNvPicPr>
            <a:picLocks noChangeAspect="1"/>
          </p:cNvPicPr>
          <p:nvPr/>
        </p:nvPicPr>
        <p:blipFill>
          <a:blip r:embed="rId2"/>
          <a:stretch>
            <a:fillRect/>
          </a:stretch>
        </p:blipFill>
        <p:spPr>
          <a:xfrm>
            <a:off x="448733" y="1781474"/>
            <a:ext cx="8773749" cy="3286584"/>
          </a:xfrm>
          <a:prstGeom prst="rect">
            <a:avLst/>
          </a:prstGeom>
        </p:spPr>
      </p:pic>
    </p:spTree>
    <p:extLst>
      <p:ext uri="{BB962C8B-B14F-4D97-AF65-F5344CB8AC3E}">
        <p14:creationId xmlns:p14="http://schemas.microsoft.com/office/powerpoint/2010/main" val="39115671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947</TotalTime>
  <Words>322</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Cambria Math</vt:lpstr>
      <vt:lpstr>Trebuchet MS</vt:lpstr>
      <vt:lpstr>Wingdings 3</vt:lpstr>
      <vt:lpstr>Facet</vt:lpstr>
      <vt:lpstr>Welcome to CS4141 PSLG!</vt:lpstr>
      <vt:lpstr>Java while loop</vt:lpstr>
      <vt:lpstr>Java do/while loop</vt:lpstr>
      <vt:lpstr>Problem 1</vt:lpstr>
      <vt:lpstr>Answer:</vt:lpstr>
      <vt:lpstr>Problem 2</vt:lpstr>
      <vt:lpstr>Answer:</vt:lpstr>
      <vt:lpstr>Problem 3</vt:lpstr>
      <vt:lpstr>Answer:</vt:lpstr>
      <vt:lpstr>Problem 4</vt:lpstr>
      <vt:lpstr>Answer:</vt:lpstr>
      <vt:lpstr>Thank you for coming!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CS4141 PSLG!</dc:title>
  <dc:creator>ULStudent:TODOR.ALEKSANDROV</dc:creator>
  <cp:lastModifiedBy>ULStudent:JAKUB.PAWLOWICZ</cp:lastModifiedBy>
  <cp:revision>13</cp:revision>
  <dcterms:created xsi:type="dcterms:W3CDTF">2023-10-02T22:53:50Z</dcterms:created>
  <dcterms:modified xsi:type="dcterms:W3CDTF">2023-11-08T10:16:36Z</dcterms:modified>
</cp:coreProperties>
</file>