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77" r:id="rId7"/>
    <p:sldId id="280" r:id="rId8"/>
    <p:sldId id="282" r:id="rId9"/>
    <p:sldId id="275" r:id="rId10"/>
    <p:sldId id="276" r:id="rId11"/>
    <p:sldId id="283" r:id="rId12"/>
    <p:sldId id="269" r:id="rId13"/>
    <p:sldId id="272" r:id="rId14"/>
    <p:sldId id="273" r:id="rId15"/>
    <p:sldId id="274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29/11/2023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CS4141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239C4-2F96-281E-D976-D8FF6153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80" y="1548120"/>
            <a:ext cx="3315163" cy="440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C0ADB-1755-7D6D-868B-7ED65872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02" y="1548120"/>
            <a:ext cx="452500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accelerator and brake methods which add or subtract</a:t>
            </a:r>
            <a:br>
              <a:rPr lang="en-GB" sz="2000" dirty="0"/>
            </a:br>
            <a:r>
              <a:rPr lang="en-GB" sz="2000" dirty="0"/>
              <a:t>10km/h respectively.​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5018E-21D1-D948-6FE9-F479030A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22" y="2067744"/>
            <a:ext cx="324847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</a:t>
            </a:r>
            <a:r>
              <a:rPr lang="en-IE" sz="4800" i="1" dirty="0"/>
              <a:t>classes</a:t>
            </a:r>
            <a:r>
              <a:rPr lang="en-IE" sz="4800" dirty="0"/>
              <a:t>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sz="2000" dirty="0"/>
              <a:t>Java is an object-oriented programming language.</a:t>
            </a:r>
            <a:r>
              <a:rPr lang="en-US" sz="2000" dirty="0"/>
              <a:t>​</a:t>
            </a:r>
          </a:p>
          <a:p>
            <a:pPr fontAlgn="base"/>
            <a:r>
              <a:rPr lang="en-GB" sz="2000" dirty="0"/>
              <a:t>Everything in Java is associated with classes and objects, along with its attributes and methods. For example: in real life, a car is an object. The car has attributes, such as weight and </a:t>
            </a:r>
            <a:r>
              <a:rPr lang="en-GB" sz="2000" dirty="0" err="1"/>
              <a:t>color</a:t>
            </a:r>
            <a:r>
              <a:rPr lang="en-GB" sz="2000" dirty="0"/>
              <a:t>, and methods, such as drive and brake.</a:t>
            </a:r>
            <a:r>
              <a:rPr lang="en-US" sz="2000" dirty="0"/>
              <a:t>​</a:t>
            </a:r>
          </a:p>
          <a:p>
            <a:pPr fontAlgn="base"/>
            <a:r>
              <a:rPr lang="en-GB" sz="2000" dirty="0"/>
              <a:t>A Class is like an object constructor, or a "blueprint" for creating objects.</a:t>
            </a:r>
            <a:r>
              <a:rPr lang="en-US" sz="2000" dirty="0"/>
              <a:t>​</a:t>
            </a:r>
          </a:p>
          <a:p>
            <a:pPr fontAlgn="base"/>
            <a:r>
              <a:rPr lang="en-GB" sz="2000" dirty="0"/>
              <a:t>Syntax:</a:t>
            </a:r>
            <a:r>
              <a:rPr lang="en-US" sz="2000" dirty="0"/>
              <a:t>​</a:t>
            </a:r>
          </a:p>
          <a:p>
            <a:pPr fontAlgn="base"/>
            <a:r>
              <a:rPr lang="en-GB" sz="2000" i="1" dirty="0"/>
              <a:t>public class </a:t>
            </a:r>
            <a:r>
              <a:rPr lang="en-GB" sz="2000" i="1" dirty="0" err="1"/>
              <a:t>MyClass</a:t>
            </a:r>
            <a:r>
              <a:rPr lang="en-GB" sz="2000" i="1" dirty="0"/>
              <a:t>{</a:t>
            </a:r>
            <a:r>
              <a:rPr lang="en-US" sz="2000" dirty="0"/>
              <a:t>​</a:t>
            </a:r>
          </a:p>
          <a:p>
            <a:pPr lvl="1" fontAlgn="base"/>
            <a:r>
              <a:rPr lang="en-GB" sz="1800" i="1" dirty="0"/>
              <a:t>private int attribute1;</a:t>
            </a:r>
            <a:r>
              <a:rPr lang="en-US" sz="1800" dirty="0"/>
              <a:t>​</a:t>
            </a:r>
          </a:p>
          <a:p>
            <a:pPr lvl="1" fontAlgn="base"/>
            <a:r>
              <a:rPr lang="en-GB" sz="1800" i="1" dirty="0"/>
              <a:t>private String attribute2;</a:t>
            </a:r>
            <a:r>
              <a:rPr lang="en-US" sz="1800" dirty="0"/>
              <a:t>​</a:t>
            </a:r>
          </a:p>
          <a:p>
            <a:pPr fontAlgn="base"/>
            <a:r>
              <a:rPr lang="en-GB" sz="2000" i="1" dirty="0"/>
              <a:t>}</a:t>
            </a:r>
            <a:r>
              <a:rPr lang="en-IE" sz="2000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Create a car class that has private attributes speed, model and colour.			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F8EE4-52D4-7245-399F-8BD2F3FA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09" y="2600738"/>
            <a:ext cx="318179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What is a </a:t>
            </a:r>
            <a:r>
              <a:rPr lang="en-IE" sz="4800" i="1" dirty="0"/>
              <a:t>constructor​​</a:t>
            </a:r>
            <a:endParaRPr lang="en-IE" sz="4800" i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/>
              <a:t>A constructor is a special method in a Java class that is called when an object is instantiated.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It has the same name as the class and does not have a return type.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Syntax:</a:t>
            </a:r>
            <a:r>
              <a:rPr lang="en-US" dirty="0"/>
              <a:t>​</a:t>
            </a:r>
          </a:p>
          <a:p>
            <a:pPr fontAlgn="base"/>
            <a:r>
              <a:rPr lang="en-IE" i="1" dirty="0"/>
              <a:t>public class </a:t>
            </a:r>
            <a:r>
              <a:rPr lang="en-IE" i="1" dirty="0" err="1"/>
              <a:t>MyClass</a:t>
            </a:r>
            <a:r>
              <a:rPr lang="en-IE" i="1" dirty="0"/>
              <a:t> {    </a:t>
            </a:r>
            <a:r>
              <a:rPr lang="en-US" dirty="0"/>
              <a:t>​</a:t>
            </a:r>
          </a:p>
          <a:p>
            <a:pPr lvl="1" fontAlgn="base"/>
            <a:r>
              <a:rPr lang="en-IE" i="1" dirty="0"/>
              <a:t>// Default Constructor    </a:t>
            </a:r>
            <a:r>
              <a:rPr lang="en-US" dirty="0"/>
              <a:t>​</a:t>
            </a:r>
          </a:p>
          <a:p>
            <a:pPr lvl="1" fontAlgn="base"/>
            <a:r>
              <a:rPr lang="en-IE" i="1" dirty="0"/>
              <a:t>public </a:t>
            </a:r>
            <a:r>
              <a:rPr lang="en-IE" i="1" dirty="0" err="1"/>
              <a:t>MyClass</a:t>
            </a:r>
            <a:r>
              <a:rPr lang="en-IE" i="1" dirty="0"/>
              <a:t>() {        </a:t>
            </a:r>
            <a:r>
              <a:rPr lang="en-US" dirty="0"/>
              <a:t>​</a:t>
            </a:r>
          </a:p>
          <a:p>
            <a:pPr lvl="2" fontAlgn="base"/>
            <a:r>
              <a:rPr lang="en-IE" i="1" dirty="0"/>
              <a:t>// Initialization code   </a:t>
            </a:r>
            <a:r>
              <a:rPr lang="en-US" dirty="0"/>
              <a:t>​</a:t>
            </a:r>
          </a:p>
          <a:p>
            <a:pPr lvl="1" fontAlgn="base"/>
            <a:r>
              <a:rPr lang="en-IE" sz="1300" i="1" dirty="0"/>
              <a:t> }  </a:t>
            </a:r>
            <a:r>
              <a:rPr lang="en-IE" i="1" dirty="0"/>
              <a:t>  </a:t>
            </a:r>
            <a:r>
              <a:rPr lang="en-US" dirty="0"/>
              <a:t>​</a:t>
            </a:r>
          </a:p>
          <a:p>
            <a:pPr lvl="1" fontAlgn="base"/>
            <a:r>
              <a:rPr lang="en-IE" i="1" dirty="0"/>
              <a:t>// Parameterized Constructor    </a:t>
            </a:r>
            <a:r>
              <a:rPr lang="en-US" dirty="0"/>
              <a:t>​</a:t>
            </a:r>
          </a:p>
          <a:p>
            <a:pPr lvl="1" fontAlgn="base"/>
            <a:r>
              <a:rPr lang="en-IE" i="1" dirty="0"/>
              <a:t>public </a:t>
            </a:r>
            <a:r>
              <a:rPr lang="en-IE" i="1" dirty="0" err="1"/>
              <a:t>MyClass</a:t>
            </a:r>
            <a:r>
              <a:rPr lang="en-IE" i="1" dirty="0"/>
              <a:t>(int param1, String param2) {        </a:t>
            </a:r>
            <a:r>
              <a:rPr lang="en-US" dirty="0"/>
              <a:t>​</a:t>
            </a:r>
          </a:p>
          <a:p>
            <a:pPr lvl="2" fontAlgn="base"/>
            <a:r>
              <a:rPr lang="en-IE" i="1" dirty="0"/>
              <a:t>// Initialization using parameters    </a:t>
            </a:r>
            <a:r>
              <a:rPr lang="en-US" dirty="0"/>
              <a:t>​</a:t>
            </a:r>
          </a:p>
          <a:p>
            <a:pPr lvl="1" fontAlgn="base"/>
            <a:r>
              <a:rPr lang="en-IE" i="1" dirty="0"/>
              <a:t>}</a:t>
            </a:r>
            <a:r>
              <a:rPr lang="en-US" dirty="0"/>
              <a:t>​</a:t>
            </a:r>
          </a:p>
          <a:p>
            <a:pPr fontAlgn="base"/>
            <a:r>
              <a:rPr lang="en-IE" i="1" dirty="0"/>
              <a:t>}</a:t>
            </a:r>
            <a:r>
              <a:rPr lang="en-US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22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Create a default constructor for the car class that initializes the</a:t>
            </a:r>
            <a:br>
              <a:rPr lang="en-GB" sz="2000" dirty="0"/>
            </a:br>
            <a:r>
              <a:rPr lang="en-GB" sz="2000" dirty="0"/>
              <a:t>speed to 0, colour to black and model to Qashqai.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Overload this constructor to take input from the user for the 3</a:t>
            </a:r>
            <a:br>
              <a:rPr lang="en-GB" sz="2000" dirty="0"/>
            </a:br>
            <a:r>
              <a:rPr lang="en-GB" sz="2000" dirty="0"/>
              <a:t>attributes.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61DC5A-7C56-B3F5-6B9B-7FE0212E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05" y="1443394"/>
            <a:ext cx="602064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What are </a:t>
            </a:r>
            <a:r>
              <a:rPr lang="en-GB" sz="4800" i="1" dirty="0"/>
              <a:t>getters</a:t>
            </a:r>
            <a:r>
              <a:rPr lang="en-GB" sz="4800" dirty="0"/>
              <a:t> and </a:t>
            </a:r>
            <a:r>
              <a:rPr lang="en-GB" sz="4800" i="1" dirty="0"/>
              <a:t>setters​</a:t>
            </a:r>
            <a:endParaRPr lang="en-IE" sz="4800" i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 lnSpcReduction="10000"/>
          </a:bodyPr>
          <a:lstStyle/>
          <a:p>
            <a:pPr lvl="1" fontAlgn="base"/>
            <a:r>
              <a:rPr lang="en-GB" sz="2000" dirty="0"/>
              <a:t>Getters:</a:t>
            </a:r>
            <a:r>
              <a:rPr lang="en-US" sz="2000" dirty="0"/>
              <a:t>​</a:t>
            </a:r>
          </a:p>
          <a:p>
            <a:pPr fontAlgn="base"/>
            <a:r>
              <a:rPr lang="en-GB" dirty="0"/>
              <a:t>Methods used to retrieve the values of private instance variables in a class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Provide read-only access to the class’s private fields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public </a:t>
            </a:r>
            <a:r>
              <a:rPr lang="en-GB" i="1" dirty="0" err="1"/>
              <a:t>DataType</a:t>
            </a:r>
            <a:r>
              <a:rPr lang="en-GB" i="1" dirty="0"/>
              <a:t> </a:t>
            </a:r>
            <a:r>
              <a:rPr lang="en-GB" i="1" dirty="0" err="1"/>
              <a:t>getVariable</a:t>
            </a:r>
            <a:r>
              <a:rPr lang="en-GB" i="1" dirty="0"/>
              <a:t>() {    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return variable;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}</a:t>
            </a:r>
            <a:r>
              <a:rPr lang="en-US" dirty="0"/>
              <a:t>​</a:t>
            </a:r>
          </a:p>
          <a:p>
            <a:pPr lvl="1" fontAlgn="base"/>
            <a:r>
              <a:rPr lang="en-GB" sz="2000" dirty="0"/>
              <a:t>Setters:</a:t>
            </a:r>
            <a:r>
              <a:rPr lang="en-US" sz="2000" dirty="0"/>
              <a:t>​</a:t>
            </a:r>
          </a:p>
          <a:p>
            <a:pPr fontAlgn="base"/>
            <a:r>
              <a:rPr lang="en-IE" dirty="0"/>
              <a:t>Methods used to modify the values of private instance variables in a class</a:t>
            </a:r>
            <a:r>
              <a:rPr lang="en-US" dirty="0"/>
              <a:t>​</a:t>
            </a:r>
          </a:p>
          <a:p>
            <a:pPr fontAlgn="base"/>
            <a:r>
              <a:rPr lang="en-IE" dirty="0"/>
              <a:t>Provide a controlled way to update the class’s state</a:t>
            </a:r>
            <a:r>
              <a:rPr lang="en-US" dirty="0"/>
              <a:t>​</a:t>
            </a:r>
          </a:p>
          <a:p>
            <a:pPr fontAlgn="base"/>
            <a:r>
              <a:rPr lang="en-IE" i="1" dirty="0"/>
              <a:t>public void </a:t>
            </a:r>
            <a:r>
              <a:rPr lang="en-IE" i="1" dirty="0" err="1"/>
              <a:t>setVariable</a:t>
            </a:r>
            <a:r>
              <a:rPr lang="en-IE" i="1" dirty="0"/>
              <a:t>(</a:t>
            </a:r>
            <a:r>
              <a:rPr lang="en-IE" i="1" dirty="0" err="1"/>
              <a:t>DataType</a:t>
            </a:r>
            <a:r>
              <a:rPr lang="en-IE" i="1" dirty="0"/>
              <a:t> </a:t>
            </a:r>
            <a:r>
              <a:rPr lang="en-IE" i="1" dirty="0" err="1"/>
              <a:t>newValue</a:t>
            </a:r>
            <a:r>
              <a:rPr lang="en-IE" i="1" dirty="0"/>
              <a:t>) {    </a:t>
            </a:r>
            <a:r>
              <a:rPr lang="en-US" dirty="0"/>
              <a:t>​</a:t>
            </a:r>
          </a:p>
          <a:p>
            <a:pPr fontAlgn="base"/>
            <a:r>
              <a:rPr lang="en-IE" i="1" dirty="0"/>
              <a:t>variable = </a:t>
            </a:r>
            <a:r>
              <a:rPr lang="en-IE" i="1" dirty="0" err="1"/>
              <a:t>newValue</a:t>
            </a:r>
            <a:r>
              <a:rPr lang="en-IE" i="1" dirty="0"/>
              <a:t>;</a:t>
            </a:r>
            <a:r>
              <a:rPr lang="en-US" dirty="0"/>
              <a:t>​</a:t>
            </a:r>
          </a:p>
          <a:p>
            <a:pPr fontAlgn="base"/>
            <a:r>
              <a:rPr lang="en-IE" i="1" dirty="0"/>
              <a:t>}</a:t>
            </a:r>
            <a:r>
              <a:rPr lang="en-US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25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Create getter and setter methods for the variables that we have,</a:t>
            </a:r>
            <a:br>
              <a:rPr lang="en-GB" sz="2000" dirty="0"/>
            </a:br>
            <a:r>
              <a:rPr lang="en-GB" sz="2000" dirty="0"/>
              <a:t>model, speed and colour.​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1014</TotalTime>
  <Words>395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Welcome to CS4141 PSLG!</vt:lpstr>
      <vt:lpstr>Java classes​</vt:lpstr>
      <vt:lpstr>Problem</vt:lpstr>
      <vt:lpstr>Answer:</vt:lpstr>
      <vt:lpstr>What is a constructor​​</vt:lpstr>
      <vt:lpstr>Problem</vt:lpstr>
      <vt:lpstr>Answer:</vt:lpstr>
      <vt:lpstr>What are getters and setters​</vt:lpstr>
      <vt:lpstr>Problem</vt:lpstr>
      <vt:lpstr>Answer:</vt:lpstr>
      <vt:lpstr>Problem</vt:lpstr>
      <vt:lpstr>Answer: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17</cp:revision>
  <dcterms:created xsi:type="dcterms:W3CDTF">2023-10-02T22:53:50Z</dcterms:created>
  <dcterms:modified xsi:type="dcterms:W3CDTF">2023-11-29T12:47:38Z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