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19" roundtripDataSignature="AMtx7mjx6UP3Mczg+Og2EA/i++GxFEYrk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19" Type="http://customschemas.google.com/relationships/presentationmetadata" Target="metadata"/><Relationship Id="rId6" Type="http://schemas.openxmlformats.org/officeDocument/2006/relationships/slide" Target="slides/slide2.xml"/><Relationship Id="rId18" Type="http://schemas.openxmlformats.org/officeDocument/2006/relationships/slide" Target="slides/slide14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5" name="Google Shape;18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7" name="Google Shape;16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ctrTitle"/>
          </p:nvPr>
        </p:nvSpPr>
        <p:spPr>
          <a:xfrm>
            <a:off x="3221150" y="1247140"/>
            <a:ext cx="7891760" cy="3450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6"/>
          <p:cNvSpPr txBox="1"/>
          <p:nvPr>
            <p:ph idx="1" type="subTitle"/>
          </p:nvPr>
        </p:nvSpPr>
        <p:spPr>
          <a:xfrm>
            <a:off x="3221150" y="4818126"/>
            <a:ext cx="7891760" cy="1268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16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" name="Google Shape;15;p16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" name="Google Shape;16;p16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6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16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5"/>
          <p:cNvSpPr txBox="1"/>
          <p:nvPr>
            <p:ph type="title"/>
          </p:nvPr>
        </p:nvSpPr>
        <p:spPr>
          <a:xfrm>
            <a:off x="1587710" y="455362"/>
            <a:ext cx="952520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25"/>
          <p:cNvSpPr txBox="1"/>
          <p:nvPr>
            <p:ph idx="1" type="body"/>
          </p:nvPr>
        </p:nvSpPr>
        <p:spPr>
          <a:xfrm rot="5400000">
            <a:off x="4387234" y="-639508"/>
            <a:ext cx="3926152" cy="9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25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25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25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92" name="Google Shape;92;p25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25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/>
          <p:nvPr>
            <p:ph type="title"/>
          </p:nvPr>
        </p:nvSpPr>
        <p:spPr>
          <a:xfrm rot="5400000">
            <a:off x="7173739" y="2237791"/>
            <a:ext cx="5611813" cy="22665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26"/>
          <p:cNvSpPr txBox="1"/>
          <p:nvPr>
            <p:ph idx="1" type="body"/>
          </p:nvPr>
        </p:nvSpPr>
        <p:spPr>
          <a:xfrm rot="5400000">
            <a:off x="2326268" y="-173409"/>
            <a:ext cx="5611813" cy="70889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7" name="Google Shape;97;p26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6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26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100" name="Google Shape;100;p26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1" name="Google Shape;101;p26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17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7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17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26;p17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8"/>
          <p:cNvSpPr txBox="1"/>
          <p:nvPr>
            <p:ph type="title"/>
          </p:nvPr>
        </p:nvSpPr>
        <p:spPr>
          <a:xfrm>
            <a:off x="3221150" y="1251674"/>
            <a:ext cx="7891760" cy="29146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Arial"/>
              <a:buNone/>
              <a:defRPr sz="54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8"/>
          <p:cNvSpPr txBox="1"/>
          <p:nvPr>
            <p:ph idx="1" type="body"/>
          </p:nvPr>
        </p:nvSpPr>
        <p:spPr>
          <a:xfrm>
            <a:off x="3221150" y="4818126"/>
            <a:ext cx="7891760" cy="127152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  <a:defRPr sz="2400">
                <a:solidFill>
                  <a:schemeClr val="lt1"/>
                </a:solidFill>
              </a:defRPr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sz="2000">
                <a:solidFill>
                  <a:schemeClr val="lt1"/>
                </a:solidFill>
              </a:defRPr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0" name="Google Shape;30;p18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8"/>
          <p:cNvSpPr txBox="1"/>
          <p:nvPr>
            <p:ph idx="11" type="ftr"/>
          </p:nvPr>
        </p:nvSpPr>
        <p:spPr>
          <a:xfrm>
            <a:off x="3221150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8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33" name="Google Shape;33;p18"/>
          <p:cNvSpPr/>
          <p:nvPr/>
        </p:nvSpPr>
        <p:spPr>
          <a:xfrm>
            <a:off x="1" y="1375492"/>
            <a:ext cx="2770698" cy="5482505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" name="Google Shape;34;p18"/>
          <p:cNvSpPr/>
          <p:nvPr/>
        </p:nvSpPr>
        <p:spPr>
          <a:xfrm>
            <a:off x="0" y="-3"/>
            <a:ext cx="1373567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19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19"/>
          <p:cNvSpPr txBox="1"/>
          <p:nvPr>
            <p:ph idx="1" type="body"/>
          </p:nvPr>
        </p:nvSpPr>
        <p:spPr>
          <a:xfrm>
            <a:off x="1587709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19"/>
          <p:cNvSpPr txBox="1"/>
          <p:nvPr>
            <p:ph idx="2" type="body"/>
          </p:nvPr>
        </p:nvSpPr>
        <p:spPr>
          <a:xfrm>
            <a:off x="6648963" y="2160016"/>
            <a:ext cx="4425437" cy="39270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  <a:defRPr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2pPr>
            <a:lvl3pPr indent="-3429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3pPr>
            <a:lvl4pPr indent="-3429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9" name="Google Shape;39;p19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9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19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42" name="Google Shape;42;p19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" name="Google Shape;43;p19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0"/>
          <p:cNvSpPr txBox="1"/>
          <p:nvPr>
            <p:ph type="title"/>
          </p:nvPr>
        </p:nvSpPr>
        <p:spPr>
          <a:xfrm>
            <a:off x="1591056" y="457200"/>
            <a:ext cx="9521854" cy="155448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0"/>
          <p:cNvSpPr txBox="1"/>
          <p:nvPr>
            <p:ph idx="1" type="body"/>
          </p:nvPr>
        </p:nvSpPr>
        <p:spPr>
          <a:xfrm>
            <a:off x="1591057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7" name="Google Shape;47;p20"/>
          <p:cNvSpPr txBox="1"/>
          <p:nvPr>
            <p:ph idx="2" type="body"/>
          </p:nvPr>
        </p:nvSpPr>
        <p:spPr>
          <a:xfrm>
            <a:off x="1591056" y="2988998"/>
            <a:ext cx="4425697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20"/>
          <p:cNvSpPr txBox="1"/>
          <p:nvPr>
            <p:ph idx="3" type="body"/>
          </p:nvPr>
        </p:nvSpPr>
        <p:spPr>
          <a:xfrm>
            <a:off x="6687214" y="2165086"/>
            <a:ext cx="4425696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  <a:defRPr b="1" sz="22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20"/>
          <p:cNvSpPr txBox="1"/>
          <p:nvPr>
            <p:ph idx="4" type="body"/>
          </p:nvPr>
        </p:nvSpPr>
        <p:spPr>
          <a:xfrm>
            <a:off x="6687214" y="2988998"/>
            <a:ext cx="4425696" cy="30981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000"/>
              <a:buChar char="•"/>
              <a:defRPr sz="2000"/>
            </a:lvl1pPr>
            <a:lvl2pPr indent="-3429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 sz="1800"/>
            </a:lvl2pPr>
            <a:lvl3pPr indent="-3302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600"/>
              <a:buChar char="•"/>
              <a:defRPr sz="1600"/>
            </a:lvl3pPr>
            <a:lvl4pPr indent="-3175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Char char="•"/>
              <a:defRPr sz="1400"/>
            </a:lvl4pPr>
            <a:lvl5pPr indent="-3429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20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0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0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53" name="Google Shape;53;p20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4" name="Google Shape;54;p20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1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1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21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1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0" name="Google Shape;60;p21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" name="Google Shape;61;p21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2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2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22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66" name="Google Shape;66;p22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" name="Google Shape;67;p22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3"/>
          <p:cNvSpPr txBox="1"/>
          <p:nvPr>
            <p:ph type="title"/>
          </p:nvPr>
        </p:nvSpPr>
        <p:spPr>
          <a:xfrm>
            <a:off x="1587712" y="455362"/>
            <a:ext cx="4043440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3"/>
          <p:cNvSpPr txBox="1"/>
          <p:nvPr>
            <p:ph idx="1" type="body"/>
          </p:nvPr>
        </p:nvSpPr>
        <p:spPr>
          <a:xfrm>
            <a:off x="6271232" y="565151"/>
            <a:ext cx="5358384" cy="5521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Char char="•"/>
              <a:defRPr sz="2200"/>
            </a:lvl1pPr>
            <a:lvl2pPr indent="-34925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900"/>
              <a:buChar char="•"/>
              <a:defRPr sz="1900"/>
            </a:lvl2pPr>
            <a:lvl3pPr indent="-33655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700"/>
              <a:buChar char="•"/>
              <a:defRPr sz="1700"/>
            </a:lvl3pPr>
            <a:lvl4pPr indent="-32385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4pPr>
            <a:lvl5pPr indent="-32385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500"/>
              <a:buChar char="•"/>
              <a:defRPr sz="15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71" name="Google Shape;71;p23"/>
          <p:cNvSpPr txBox="1"/>
          <p:nvPr>
            <p:ph idx="2" type="body"/>
          </p:nvPr>
        </p:nvSpPr>
        <p:spPr>
          <a:xfrm>
            <a:off x="1587712" y="2039874"/>
            <a:ext cx="4043440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2" name="Google Shape;72;p23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3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3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75" name="Google Shape;75;p23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6" name="Google Shape;76;p23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24"/>
          <p:cNvSpPr txBox="1"/>
          <p:nvPr>
            <p:ph type="title"/>
          </p:nvPr>
        </p:nvSpPr>
        <p:spPr>
          <a:xfrm>
            <a:off x="1587711" y="455362"/>
            <a:ext cx="4043436" cy="15845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4"/>
          <p:cNvSpPr/>
          <p:nvPr>
            <p:ph idx="2" type="pic"/>
          </p:nvPr>
        </p:nvSpPr>
        <p:spPr>
          <a:xfrm>
            <a:off x="6271232" y="565150"/>
            <a:ext cx="5355607" cy="5522677"/>
          </a:xfrm>
          <a:prstGeom prst="rect">
            <a:avLst/>
          </a:prstGeom>
          <a:noFill/>
          <a:ln>
            <a:noFill/>
          </a:ln>
        </p:spPr>
      </p:sp>
      <p:sp>
        <p:nvSpPr>
          <p:cNvPr id="80" name="Google Shape;80;p24"/>
          <p:cNvSpPr txBox="1"/>
          <p:nvPr>
            <p:ph idx="1" type="body"/>
          </p:nvPr>
        </p:nvSpPr>
        <p:spPr>
          <a:xfrm>
            <a:off x="1587711" y="2039874"/>
            <a:ext cx="4043436" cy="382911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1600"/>
              <a:buNone/>
              <a:defRPr sz="1600"/>
            </a:lvl1pPr>
            <a:lvl2pPr indent="-228600" lvl="1" marL="9144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400"/>
              <a:buNone/>
              <a:defRPr sz="1400"/>
            </a:lvl2pPr>
            <a:lvl3pPr indent="-228600" lvl="2" marL="13716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3pPr>
            <a:lvl4pPr indent="-228600" lvl="3" marL="18288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4pPr>
            <a:lvl5pPr indent="-228600" lvl="4" marL="228600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1" name="Google Shape;81;p24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24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24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  <p:sp>
        <p:nvSpPr>
          <p:cNvPr id="84" name="Google Shape;84;p24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24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  <a:defRPr b="1" i="0" sz="44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marR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2200"/>
              <a:buFont typeface="Arial"/>
              <a:buChar char="•"/>
              <a:defRPr b="0" i="0" sz="22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9250" lvl="1" marL="9144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900"/>
              <a:buFont typeface="Arial"/>
              <a:buChar char="•"/>
              <a:defRPr b="0" i="0" sz="19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36550" lvl="2" marL="13716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700"/>
              <a:buFont typeface="Arial"/>
              <a:buChar char="•"/>
              <a:defRPr b="0" i="0" sz="17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3850" lvl="3" marL="18288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23850" lvl="4" marL="2286000" marR="0" rtl="0" algn="l">
              <a:lnSpc>
                <a:spcPct val="110000"/>
              </a:lnSpc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500"/>
              <a:buFont typeface="Arial"/>
              <a:buChar char="•"/>
              <a:defRPr b="0" i="0" sz="15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8018632" y="6292850"/>
            <a:ext cx="3094278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1587711" y="62928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11149574" y="6292850"/>
            <a:ext cx="813816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E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8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jp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1"/>
          <p:cNvSpPr txBox="1"/>
          <p:nvPr>
            <p:ph type="ctrTitle"/>
          </p:nvPr>
        </p:nvSpPr>
        <p:spPr>
          <a:xfrm>
            <a:off x="569475" y="1247150"/>
            <a:ext cx="3818700" cy="345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/>
              <a:buNone/>
            </a:pPr>
            <a:r>
              <a:rPr lang="en-IE" sz="4800"/>
              <a:t>Week 12 PSLG Session</a:t>
            </a:r>
            <a:br>
              <a:rPr lang="en-IE" sz="4800"/>
            </a:br>
            <a:r>
              <a:rPr lang="en-IE" sz="3900"/>
              <a:t>(the last one for this semester ☹)</a:t>
            </a:r>
            <a:endParaRPr sz="3900"/>
          </a:p>
        </p:txBody>
      </p:sp>
      <p:sp>
        <p:nvSpPr>
          <p:cNvPr id="108" name="Google Shape;108;p1"/>
          <p:cNvSpPr txBox="1"/>
          <p:nvPr>
            <p:ph idx="1" type="subTitle"/>
          </p:nvPr>
        </p:nvSpPr>
        <p:spPr>
          <a:xfrm>
            <a:off x="569469" y="4818126"/>
            <a:ext cx="3608208" cy="126898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en-IE"/>
              <a:t>Hosted by : Ben &amp; Amy</a:t>
            </a:r>
            <a:endParaRPr/>
          </a:p>
        </p:txBody>
      </p:sp>
      <p:pic>
        <p:nvPicPr>
          <p:cNvPr descr="Pink and blue cubes" id="109" name="Google Shape;109;p1"/>
          <p:cNvPicPr preferRelativeResize="0"/>
          <p:nvPr/>
        </p:nvPicPr>
        <p:blipFill rotWithShape="1">
          <a:blip r:embed="rId3">
            <a:alphaModFix/>
          </a:blip>
          <a:srcRect b="-1" l="27424" r="0" t="0"/>
          <a:stretch/>
        </p:blipFill>
        <p:spPr>
          <a:xfrm>
            <a:off x="4735487" y="10"/>
            <a:ext cx="7456513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p1"/>
          <p:cNvSpPr/>
          <p:nvPr/>
        </p:nvSpPr>
        <p:spPr>
          <a:xfrm>
            <a:off x="4735290" y="1375492"/>
            <a:ext cx="2770698" cy="5482505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p1"/>
          <p:cNvSpPr/>
          <p:nvPr/>
        </p:nvSpPr>
        <p:spPr>
          <a:xfrm>
            <a:off x="4735290" y="-3"/>
            <a:ext cx="1373567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10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Selection Sort</a:t>
            </a:r>
            <a:endParaRPr/>
          </a:p>
        </p:txBody>
      </p:sp>
      <p:sp>
        <p:nvSpPr>
          <p:cNvPr id="182" name="Google Shape;182;p10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Combines searching and sorting.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The smallest element in the array is searched for,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When it is found it is moved to its proper position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If </a:t>
            </a:r>
            <a:r>
              <a:rPr lang="en-IE" sz="3000"/>
              <a:t>it's</a:t>
            </a:r>
            <a:r>
              <a:rPr lang="en-IE" sz="3000"/>
              <a:t> already in its proper position you do nothing.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(The first time the loop is run it will move the smallest element to the first index, then the second etc.)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11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Selection sort: Optimal solution</a:t>
            </a:r>
            <a:endParaRPr/>
          </a:p>
        </p:txBody>
      </p:sp>
      <p:pic>
        <p:nvPicPr>
          <p:cNvPr descr="A computer screen with text&#10;&#10;Description automatically generated" id="188" name="Google Shape;188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122480"/>
            <a:ext cx="12192000" cy="57355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12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Insertion sort</a:t>
            </a:r>
            <a:endParaRPr/>
          </a:p>
        </p:txBody>
      </p:sp>
      <p:sp>
        <p:nvSpPr>
          <p:cNvPr id="194" name="Google Shape;194;p12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Similar to bubble sort but with a key difference.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This algorithm iterates through the list comparing the current element to all previous elements.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If the current element is less than the any of the previous it swaps them. Otherwise it does nothing.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3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Insertion sort: Optimal Solution</a:t>
            </a:r>
            <a:endParaRPr/>
          </a:p>
        </p:txBody>
      </p:sp>
      <p:pic>
        <p:nvPicPr>
          <p:cNvPr descr="A screen shot of a computer code&#10;&#10;Description automatically generated" id="200" name="Google Shape;200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1605279"/>
            <a:ext cx="12192000" cy="52527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4"/>
          <p:cNvSpPr txBox="1"/>
          <p:nvPr>
            <p:ph type="title"/>
          </p:nvPr>
        </p:nvSpPr>
        <p:spPr>
          <a:xfrm>
            <a:off x="4414520" y="1039707"/>
            <a:ext cx="3728720" cy="148336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Font typeface="Algerian"/>
              <a:buNone/>
            </a:pPr>
            <a:r>
              <a:rPr b="0" lang="en-IE" sz="10000">
                <a:latin typeface="Algerian"/>
                <a:ea typeface="Algerian"/>
                <a:cs typeface="Algerian"/>
                <a:sym typeface="Algerian"/>
              </a:rPr>
              <a:t>Fine</a:t>
            </a:r>
            <a:endParaRPr/>
          </a:p>
        </p:txBody>
      </p:sp>
      <p:pic>
        <p:nvPicPr>
          <p:cNvPr descr="My Knick Knack Decors: Movie Director's Cut Action Board" id="206" name="Google Shape;206;p14"/>
          <p:cNvPicPr preferRelativeResize="0"/>
          <p:nvPr/>
        </p:nvPicPr>
        <p:blipFill rotWithShape="1">
          <a:blip r:embed="rId3">
            <a:alphaModFix/>
          </a:blip>
          <a:srcRect b="0" l="8508" r="8174" t="0"/>
          <a:stretch/>
        </p:blipFill>
        <p:spPr>
          <a:xfrm>
            <a:off x="3870960" y="2523068"/>
            <a:ext cx="5039360" cy="3952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DLSH:</a:t>
            </a:r>
            <a:endParaRPr/>
          </a:p>
        </p:txBody>
      </p:sp>
      <p:sp>
        <p:nvSpPr>
          <p:cNvPr id="117" name="Google Shape;117;p2"/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IE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screenshot of a computer&#10;&#10;Description automatically generated" id="118" name="Google Shape;118;p2"/>
          <p:cNvPicPr preferRelativeResize="0"/>
          <p:nvPr/>
        </p:nvPicPr>
        <p:blipFill rotWithShape="1">
          <a:blip r:embed="rId3">
            <a:alphaModFix/>
          </a:blip>
          <a:srcRect b="33629" l="43842" r="30472" t="27111"/>
          <a:stretch/>
        </p:blipFill>
        <p:spPr>
          <a:xfrm>
            <a:off x="3198214" y="1222725"/>
            <a:ext cx="5795573" cy="5259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Agenda</a:t>
            </a:r>
            <a:endParaRPr/>
          </a:p>
        </p:txBody>
      </p:sp>
      <p:sp>
        <p:nvSpPr>
          <p:cNvPr id="124" name="Google Shape;124;p3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</a:pPr>
            <a:r>
              <a:rPr lang="en-IE" sz="4000"/>
              <a:t>Sorting Algorithms: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IE" sz="4000"/>
              <a:t>	</a:t>
            </a:r>
            <a:r>
              <a:rPr lang="en-IE" sz="3000"/>
              <a:t>- What are they?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IE" sz="3000"/>
              <a:t>	- Bubble sort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IE" sz="3000"/>
              <a:t>	- Selection sort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IE" sz="3000"/>
              <a:t>	- Insertion sort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ct val="100000"/>
              <a:buNone/>
            </a:pPr>
            <a:r>
              <a:rPr lang="en-IE" sz="3000"/>
              <a:t>	</a:t>
            </a:r>
            <a:endParaRPr sz="4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4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4"/>
          <p:cNvSpPr/>
          <p:nvPr/>
        </p:nvSpPr>
        <p:spPr>
          <a:xfrm>
            <a:off x="11058144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4"/>
          <p:cNvSpPr/>
          <p:nvPr/>
        </p:nvSpPr>
        <p:spPr>
          <a:xfrm>
            <a:off x="11626850" y="1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4"/>
          <p:cNvSpPr txBox="1"/>
          <p:nvPr>
            <p:ph type="title"/>
          </p:nvPr>
        </p:nvSpPr>
        <p:spPr>
          <a:xfrm>
            <a:off x="111760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What is a sorting algorithm</a:t>
            </a:r>
            <a:endParaRPr/>
          </a:p>
        </p:txBody>
      </p:sp>
      <p:grpSp>
        <p:nvGrpSpPr>
          <p:cNvPr id="133" name="Google Shape;133;p4"/>
          <p:cNvGrpSpPr/>
          <p:nvPr/>
        </p:nvGrpSpPr>
        <p:grpSpPr>
          <a:xfrm>
            <a:off x="416560" y="1849870"/>
            <a:ext cx="10236480" cy="4242204"/>
            <a:chOff x="0" y="750"/>
            <a:chExt cx="10236480" cy="4242204"/>
          </a:xfrm>
        </p:grpSpPr>
        <p:sp>
          <p:nvSpPr>
            <p:cNvPr id="134" name="Google Shape;134;p4"/>
            <p:cNvSpPr/>
            <p:nvPr/>
          </p:nvSpPr>
          <p:spPr>
            <a:xfrm>
              <a:off x="0" y="3194461"/>
              <a:ext cx="10236480" cy="1048493"/>
            </a:xfrm>
            <a:prstGeom prst="rect">
              <a:avLst/>
            </a:prstGeom>
            <a:gradFill>
              <a:gsLst>
                <a:gs pos="0">
                  <a:srgbClr val="D27CB0"/>
                </a:gs>
                <a:gs pos="50000">
                  <a:srgbClr val="D165A8"/>
                </a:gs>
                <a:gs pos="100000">
                  <a:srgbClr val="BF5395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5" name="Google Shape;135;p4"/>
            <p:cNvSpPr txBox="1"/>
            <p:nvPr/>
          </p:nvSpPr>
          <p:spPr>
            <a:xfrm>
              <a:off x="0" y="3194461"/>
              <a:ext cx="10236480" cy="104849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IE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For us this means using a combination of conditional statements and iteration to sort a list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6" name="Google Shape;136;p4"/>
            <p:cNvSpPr/>
            <p:nvPr/>
          </p:nvSpPr>
          <p:spPr>
            <a:xfrm rot="10800000">
              <a:off x="0" y="1597605"/>
              <a:ext cx="10236480" cy="1612583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D587C7"/>
                </a:gs>
                <a:gs pos="50000">
                  <a:srgbClr val="D373C3"/>
                </a:gs>
                <a:gs pos="100000">
                  <a:srgbClr val="C05FAF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7" name="Google Shape;137;p4"/>
            <p:cNvSpPr txBox="1"/>
            <p:nvPr/>
          </p:nvSpPr>
          <p:spPr>
            <a:xfrm>
              <a:off x="0" y="1597605"/>
              <a:ext cx="10236480" cy="1047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IE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i.e. sorting a list of numbers from largest to smallest    </a:t>
              </a:r>
              <a:endParaRPr/>
            </a:p>
            <a:p>
              <a:pPr indent="0" lvl="0" marL="0" marR="0" rtl="0" algn="ctr">
                <a:lnSpc>
                  <a:spcPct val="90000"/>
                </a:lnSpc>
                <a:spcBef>
                  <a:spcPts val="77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IE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Or sorting a bag of M&amp;Ms based off their colours.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8" name="Google Shape;138;p4"/>
            <p:cNvSpPr/>
            <p:nvPr/>
          </p:nvSpPr>
          <p:spPr>
            <a:xfrm rot="10800000">
              <a:off x="0" y="750"/>
              <a:ext cx="10236480" cy="1612583"/>
            </a:xfrm>
            <a:prstGeom prst="upArrowCallout">
              <a:avLst>
                <a:gd fmla="val 25000" name="adj1"/>
                <a:gd fmla="val 25000" name="adj2"/>
                <a:gd fmla="val 25000" name="adj3"/>
                <a:gd fmla="val 64977" name="adj4"/>
              </a:avLst>
            </a:prstGeom>
            <a:gradFill>
              <a:gsLst>
                <a:gs pos="0">
                  <a:srgbClr val="D693DA"/>
                </a:gs>
                <a:gs pos="50000">
                  <a:srgbClr val="D47FD9"/>
                </a:gs>
                <a:gs pos="100000">
                  <a:srgbClr val="C06CC4"/>
                </a:gs>
              </a:gsLst>
              <a:lin ang="5400000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9" name="Google Shape;139;p4"/>
            <p:cNvSpPr txBox="1"/>
            <p:nvPr/>
          </p:nvSpPr>
          <p:spPr>
            <a:xfrm>
              <a:off x="0" y="750"/>
              <a:ext cx="10236480" cy="104780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156450" lIns="156450" spcFirstLastPara="1" rIns="156450" wrap="square" tIns="156450">
              <a:noAutofit/>
            </a:bodyPr>
            <a:lstStyle/>
            <a:p>
              <a:pPr indent="0" lvl="0" marL="0" marR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2200"/>
                <a:buFont typeface="Arial"/>
                <a:buNone/>
              </a:pPr>
              <a:r>
                <a:rPr lang="en-IE" sz="2200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sorting algorithm is a means of sorting a list of data based off a specific criteria</a:t>
              </a:r>
              <a:endParaRPr sz="22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5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5" name="Google Shape;145;p5"/>
          <p:cNvSpPr txBox="1"/>
          <p:nvPr>
            <p:ph type="title"/>
          </p:nvPr>
        </p:nvSpPr>
        <p:spPr>
          <a:xfrm>
            <a:off x="5127362" y="455362"/>
            <a:ext cx="6881728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What is a sorting algorithm</a:t>
            </a:r>
            <a:endParaRPr/>
          </a:p>
        </p:txBody>
      </p:sp>
      <p:pic>
        <p:nvPicPr>
          <p:cNvPr descr="Computer script on a screen" id="146" name="Google Shape;146;p5"/>
          <p:cNvPicPr preferRelativeResize="0"/>
          <p:nvPr/>
        </p:nvPicPr>
        <p:blipFill rotWithShape="1">
          <a:blip r:embed="rId3">
            <a:alphaModFix/>
          </a:blip>
          <a:srcRect b="-1" l="7477" r="47250" t="0"/>
          <a:stretch/>
        </p:blipFill>
        <p:spPr>
          <a:xfrm>
            <a:off x="20" y="10"/>
            <a:ext cx="4651228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5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5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5"/>
          <p:cNvSpPr txBox="1"/>
          <p:nvPr>
            <p:ph idx="1" type="body"/>
          </p:nvPr>
        </p:nvSpPr>
        <p:spPr>
          <a:xfrm>
            <a:off x="5127362" y="2160016"/>
            <a:ext cx="6881728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2200"/>
              <a:buNone/>
            </a:pPr>
            <a:r>
              <a:rPr lang="en-IE"/>
              <a:t>The sorting algorithm we use in our code usually depends on two things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IE"/>
              <a:t>1. The volume of data we have to sort and 2. the time complexity of the algorithm used.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IE"/>
              <a:t>These are important things to know but not completely understand yet just know they are factors that affect what algorithm we use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2200"/>
              <a:buNone/>
            </a:pPr>
            <a:r>
              <a:rPr lang="en-IE"/>
              <a:t>And so with that covered we’ll now move onto explaining and getting you to implement some algorithms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6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Note before the problems</a:t>
            </a:r>
            <a:endParaRPr/>
          </a:p>
        </p:txBody>
      </p:sp>
      <p:sp>
        <p:nvSpPr>
          <p:cNvPr id="155" name="Google Shape;155;p6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This PSLG session is going to take a unique twist where I will give you the idea of the sort and you will try to recreate it in java, after which I will show you the standard implementation.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 For each of these problems we will work with the same sample code which is an array of size 10 with random numbers from 1 to 20 and create int[] methods to hold our sorting algorithm code.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dk1"/>
        </a:solidFill>
      </p:bgPr>
    </p:bg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7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1" name="Google Shape;161;p7"/>
          <p:cNvSpPr txBox="1"/>
          <p:nvPr>
            <p:ph type="title"/>
          </p:nvPr>
        </p:nvSpPr>
        <p:spPr>
          <a:xfrm>
            <a:off x="1587710" y="455362"/>
            <a:ext cx="4018219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Example</a:t>
            </a:r>
            <a:endParaRPr/>
          </a:p>
        </p:txBody>
      </p:sp>
      <p:sp>
        <p:nvSpPr>
          <p:cNvPr id="162" name="Google Shape;162;p7"/>
          <p:cNvSpPr/>
          <p:nvPr/>
        </p:nvSpPr>
        <p:spPr>
          <a:xfrm>
            <a:off x="0" y="565153"/>
            <a:ext cx="1133856" cy="6292847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50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3" name="Google Shape;163;p7"/>
          <p:cNvSpPr/>
          <p:nvPr/>
        </p:nvSpPr>
        <p:spPr>
          <a:xfrm>
            <a:off x="0" y="-3"/>
            <a:ext cx="565150" cy="6857999"/>
          </a:xfrm>
          <a:prstGeom prst="rect">
            <a:avLst/>
          </a:prstGeom>
          <a:gradFill>
            <a:gsLst>
              <a:gs pos="0">
                <a:srgbClr val="D68797">
                  <a:alpha val="49803"/>
                </a:srgbClr>
              </a:gs>
              <a:gs pos="25000">
                <a:srgbClr val="CD6CA8">
                  <a:alpha val="60000"/>
                </a:srgbClr>
              </a:gs>
              <a:gs pos="49000">
                <a:srgbClr val="D387D6">
                  <a:alpha val="54901"/>
                </a:srgbClr>
              </a:gs>
              <a:gs pos="81000">
                <a:srgbClr val="A16CCD">
                  <a:alpha val="49803"/>
                </a:srgbClr>
              </a:gs>
              <a:gs pos="99000">
                <a:srgbClr val="9187D6">
                  <a:alpha val="49803"/>
                </a:srgbClr>
              </a:gs>
              <a:gs pos="100000">
                <a:srgbClr val="9187D6">
                  <a:alpha val="49803"/>
                </a:srgbClr>
              </a:gs>
            </a:gsLst>
            <a:path path="circle">
              <a:fillToRect b="100%" r="100%"/>
            </a:path>
            <a:tileRect l="-100%" t="-100%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A computer screen shot of a program code&#10;&#10;Description automatically generated" id="164" name="Google Shape;164;p7"/>
          <p:cNvPicPr preferRelativeResize="0"/>
          <p:nvPr/>
        </p:nvPicPr>
        <p:blipFill rotWithShape="1">
          <a:blip r:embed="rId3">
            <a:alphaModFix/>
          </a:blip>
          <a:srcRect b="-2" l="0" r="27305" t="0"/>
          <a:stretch/>
        </p:blipFill>
        <p:spPr>
          <a:xfrm>
            <a:off x="4805680" y="0"/>
            <a:ext cx="7383272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8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Bubble sort</a:t>
            </a:r>
            <a:endParaRPr/>
          </a:p>
        </p:txBody>
      </p:sp>
      <p:sp>
        <p:nvSpPr>
          <p:cNvPr id="170" name="Google Shape;170;p8"/>
          <p:cNvSpPr txBox="1"/>
          <p:nvPr>
            <p:ph idx="1" type="body"/>
          </p:nvPr>
        </p:nvSpPr>
        <p:spPr>
          <a:xfrm>
            <a:off x="1587710" y="2160016"/>
            <a:ext cx="9486690" cy="3926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Bubble sort steps through each index of the unsorted data. 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It compares the current index and the next, if the current index is greater than the next it swaps them </a:t>
            </a:r>
            <a:r>
              <a:rPr lang="en-IE" sz="3000"/>
              <a:t>otherwise</a:t>
            </a:r>
            <a:r>
              <a:rPr lang="en-IE" sz="3000"/>
              <a:t> it does nothing.</a:t>
            </a:r>
            <a:endParaRPr/>
          </a:p>
          <a:p>
            <a:pPr indent="0" lvl="0" marL="0" rtl="0" algn="l">
              <a:lnSpc>
                <a:spcPct val="110000"/>
              </a:lnSpc>
              <a:spcBef>
                <a:spcPts val="1200"/>
              </a:spcBef>
              <a:spcAft>
                <a:spcPts val="0"/>
              </a:spcAft>
              <a:buSzPts val="3000"/>
              <a:buNone/>
            </a:pPr>
            <a:r>
              <a:rPr lang="en-IE" sz="3000"/>
              <a:t>This sort must run until all data is sorted.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9"/>
          <p:cNvSpPr txBox="1"/>
          <p:nvPr>
            <p:ph type="title"/>
          </p:nvPr>
        </p:nvSpPr>
        <p:spPr>
          <a:xfrm>
            <a:off x="1587710" y="455362"/>
            <a:ext cx="9486690" cy="155041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Arial"/>
              <a:buNone/>
            </a:pPr>
            <a:r>
              <a:rPr lang="en-IE"/>
              <a:t>Bubble sort: Optimal Solution</a:t>
            </a:r>
            <a:endParaRPr/>
          </a:p>
        </p:txBody>
      </p:sp>
      <p:pic>
        <p:nvPicPr>
          <p:cNvPr descr="A computer screen with text on it&#10;&#10;Description automatically generated" id="176" name="Google Shape;176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0043" y="1703054"/>
            <a:ext cx="10707594" cy="477269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InterweaveVTI">
  <a:themeElements>
    <a:clrScheme name="AnalogousFromLightSeedLeftStep">
      <a:dk1>
        <a:srgbClr val="000000"/>
      </a:dk1>
      <a:lt1>
        <a:srgbClr val="FFFFFF"/>
      </a:lt1>
      <a:dk2>
        <a:srgbClr val="3F2441"/>
      </a:dk2>
      <a:lt2>
        <a:srgbClr val="E2E8E7"/>
      </a:lt2>
      <a:accent1>
        <a:srgbClr val="D68797"/>
      </a:accent1>
      <a:accent2>
        <a:srgbClr val="CD6CA8"/>
      </a:accent2>
      <a:accent3>
        <a:srgbClr val="D387D6"/>
      </a:accent3>
      <a:accent4>
        <a:srgbClr val="A16CCD"/>
      </a:accent4>
      <a:accent5>
        <a:srgbClr val="9187D6"/>
      </a:accent5>
      <a:accent6>
        <a:srgbClr val="6C88CD"/>
      </a:accent6>
      <a:hlink>
        <a:srgbClr val="568E83"/>
      </a:hlink>
      <a:folHlink>
        <a:srgbClr val="7F7F7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2024-11-24T11:40:56Z</dcterms:created>
  <dc:creator>ULStudent:BEN.BASTIANELLI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0x010100EA5519BC4D1BA04F8F03012A86D9C17B</vt:lpwstr>
  </property>
</Properties>
</file>