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324" r:id="rId5"/>
    <p:sldId id="323" r:id="rId6"/>
    <p:sldId id="322" r:id="rId7"/>
    <p:sldId id="321" r:id="rId8"/>
    <p:sldId id="320" r:id="rId9"/>
    <p:sldId id="319" r:id="rId10"/>
    <p:sldId id="318" r:id="rId11"/>
    <p:sldId id="317" r:id="rId12"/>
    <p:sldId id="315" r:id="rId13"/>
    <p:sldId id="314" r:id="rId14"/>
    <p:sldId id="313" r:id="rId15"/>
    <p:sldId id="312" r:id="rId16"/>
    <p:sldId id="311" r:id="rId17"/>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BEE"/>
    <a:srgbClr val="F61ED7"/>
    <a:srgbClr val="E709C7"/>
    <a:srgbClr val="0B9ABF"/>
    <a:srgbClr val="0CA789"/>
    <a:srgbClr val="F8D7CD"/>
    <a:srgbClr val="FCEC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6" y="10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ji Cohen" userId="83b3fc5e-6b2b-4083-b1c8-5ae36f783b46" providerId="ADAL" clId="{F8BB58A9-4BDA-44CB-B890-DA7BC2CF0D2C}"/>
    <pc:docChg chg="custSel modSld">
      <pc:chgData name="Benji Cohen" userId="83b3fc5e-6b2b-4083-b1c8-5ae36f783b46" providerId="ADAL" clId="{F8BB58A9-4BDA-44CB-B890-DA7BC2CF0D2C}" dt="2019-12-17T15:37:02.591" v="23" actId="478"/>
      <pc:docMkLst>
        <pc:docMk/>
      </pc:docMkLst>
      <pc:sldChg chg="delSp">
        <pc:chgData name="Benji Cohen" userId="83b3fc5e-6b2b-4083-b1c8-5ae36f783b46" providerId="ADAL" clId="{F8BB58A9-4BDA-44CB-B890-DA7BC2CF0D2C}" dt="2019-12-17T15:36:42.983" v="17" actId="478"/>
        <pc:sldMkLst>
          <pc:docMk/>
          <pc:sldMk cId="3359117640" sldId="311"/>
        </pc:sldMkLst>
        <pc:picChg chg="del">
          <ac:chgData name="Benji Cohen" userId="83b3fc5e-6b2b-4083-b1c8-5ae36f783b46" providerId="ADAL" clId="{F8BB58A9-4BDA-44CB-B890-DA7BC2CF0D2C}" dt="2019-12-17T15:36:42.983" v="17" actId="478"/>
          <ac:picMkLst>
            <pc:docMk/>
            <pc:sldMk cId="3359117640" sldId="311"/>
            <ac:picMk id="9" creationId="{CF0FF8A0-6D07-466C-BB62-4C6DB15816E2}"/>
          </ac:picMkLst>
        </pc:picChg>
        <pc:picChg chg="del">
          <ac:chgData name="Benji Cohen" userId="83b3fc5e-6b2b-4083-b1c8-5ae36f783b46" providerId="ADAL" clId="{F8BB58A9-4BDA-44CB-B890-DA7BC2CF0D2C}" dt="2019-12-17T15:36:42.983" v="17" actId="478"/>
          <ac:picMkLst>
            <pc:docMk/>
            <pc:sldMk cId="3359117640" sldId="311"/>
            <ac:picMk id="10" creationId="{73656439-C65F-4517-953F-C764A8CAB479}"/>
          </ac:picMkLst>
        </pc:picChg>
        <pc:picChg chg="del">
          <ac:chgData name="Benji Cohen" userId="83b3fc5e-6b2b-4083-b1c8-5ae36f783b46" providerId="ADAL" clId="{F8BB58A9-4BDA-44CB-B890-DA7BC2CF0D2C}" dt="2019-12-17T15:36:42.983" v="17" actId="478"/>
          <ac:picMkLst>
            <pc:docMk/>
            <pc:sldMk cId="3359117640" sldId="311"/>
            <ac:picMk id="11" creationId="{13950644-1AA8-41D6-A1F3-16EA068E04BA}"/>
          </ac:picMkLst>
        </pc:picChg>
        <pc:picChg chg="del">
          <ac:chgData name="Benji Cohen" userId="83b3fc5e-6b2b-4083-b1c8-5ae36f783b46" providerId="ADAL" clId="{F8BB58A9-4BDA-44CB-B890-DA7BC2CF0D2C}" dt="2019-12-17T15:36:42.983" v="17" actId="478"/>
          <ac:picMkLst>
            <pc:docMk/>
            <pc:sldMk cId="3359117640" sldId="311"/>
            <ac:picMk id="12" creationId="{B43B801A-EF19-4F42-B419-24A57CDF5E28}"/>
          </ac:picMkLst>
        </pc:picChg>
      </pc:sldChg>
      <pc:sldChg chg="delSp">
        <pc:chgData name="Benji Cohen" userId="83b3fc5e-6b2b-4083-b1c8-5ae36f783b46" providerId="ADAL" clId="{F8BB58A9-4BDA-44CB-B890-DA7BC2CF0D2C}" dt="2019-12-17T15:36:51.894" v="18" actId="478"/>
        <pc:sldMkLst>
          <pc:docMk/>
          <pc:sldMk cId="2354345458" sldId="313"/>
        </pc:sldMkLst>
        <pc:picChg chg="del">
          <ac:chgData name="Benji Cohen" userId="83b3fc5e-6b2b-4083-b1c8-5ae36f783b46" providerId="ADAL" clId="{F8BB58A9-4BDA-44CB-B890-DA7BC2CF0D2C}" dt="2019-12-17T15:36:51.894" v="18" actId="478"/>
          <ac:picMkLst>
            <pc:docMk/>
            <pc:sldMk cId="2354345458" sldId="313"/>
            <ac:picMk id="9" creationId="{2A9DFDA0-4EF9-4AA8-9B99-592B287C17E7}"/>
          </ac:picMkLst>
        </pc:picChg>
        <pc:picChg chg="del">
          <ac:chgData name="Benji Cohen" userId="83b3fc5e-6b2b-4083-b1c8-5ae36f783b46" providerId="ADAL" clId="{F8BB58A9-4BDA-44CB-B890-DA7BC2CF0D2C}" dt="2019-12-17T15:36:51.894" v="18" actId="478"/>
          <ac:picMkLst>
            <pc:docMk/>
            <pc:sldMk cId="2354345458" sldId="313"/>
            <ac:picMk id="10" creationId="{DAEBF1EA-4E0F-4473-817A-BF9B277266E1}"/>
          </ac:picMkLst>
        </pc:picChg>
        <pc:picChg chg="del">
          <ac:chgData name="Benji Cohen" userId="83b3fc5e-6b2b-4083-b1c8-5ae36f783b46" providerId="ADAL" clId="{F8BB58A9-4BDA-44CB-B890-DA7BC2CF0D2C}" dt="2019-12-17T15:36:51.894" v="18" actId="478"/>
          <ac:picMkLst>
            <pc:docMk/>
            <pc:sldMk cId="2354345458" sldId="313"/>
            <ac:picMk id="11" creationId="{40F4CE1C-993B-4DF8-9F6C-2C76D0CB36CE}"/>
          </ac:picMkLst>
        </pc:picChg>
        <pc:picChg chg="del">
          <ac:chgData name="Benji Cohen" userId="83b3fc5e-6b2b-4083-b1c8-5ae36f783b46" providerId="ADAL" clId="{F8BB58A9-4BDA-44CB-B890-DA7BC2CF0D2C}" dt="2019-12-17T15:36:51.894" v="18" actId="478"/>
          <ac:picMkLst>
            <pc:docMk/>
            <pc:sldMk cId="2354345458" sldId="313"/>
            <ac:picMk id="12" creationId="{CAB86E05-9AE6-463A-ACBB-DE5121D6CDCD}"/>
          </ac:picMkLst>
        </pc:picChg>
      </pc:sldChg>
      <pc:sldChg chg="delSp">
        <pc:chgData name="Benji Cohen" userId="83b3fc5e-6b2b-4083-b1c8-5ae36f783b46" providerId="ADAL" clId="{F8BB58A9-4BDA-44CB-B890-DA7BC2CF0D2C}" dt="2019-12-17T15:36:56.466" v="19" actId="478"/>
        <pc:sldMkLst>
          <pc:docMk/>
          <pc:sldMk cId="2133365700" sldId="314"/>
        </pc:sldMkLst>
        <pc:picChg chg="del">
          <ac:chgData name="Benji Cohen" userId="83b3fc5e-6b2b-4083-b1c8-5ae36f783b46" providerId="ADAL" clId="{F8BB58A9-4BDA-44CB-B890-DA7BC2CF0D2C}" dt="2019-12-17T15:36:56.466" v="19" actId="478"/>
          <ac:picMkLst>
            <pc:docMk/>
            <pc:sldMk cId="2133365700" sldId="314"/>
            <ac:picMk id="10" creationId="{0C8C8A9E-155A-434B-8647-50B61114A360}"/>
          </ac:picMkLst>
        </pc:picChg>
        <pc:picChg chg="del">
          <ac:chgData name="Benji Cohen" userId="83b3fc5e-6b2b-4083-b1c8-5ae36f783b46" providerId="ADAL" clId="{F8BB58A9-4BDA-44CB-B890-DA7BC2CF0D2C}" dt="2019-12-17T15:36:56.466" v="19" actId="478"/>
          <ac:picMkLst>
            <pc:docMk/>
            <pc:sldMk cId="2133365700" sldId="314"/>
            <ac:picMk id="11" creationId="{380F0102-9F76-454F-B995-59B85D787771}"/>
          </ac:picMkLst>
        </pc:picChg>
        <pc:picChg chg="del">
          <ac:chgData name="Benji Cohen" userId="83b3fc5e-6b2b-4083-b1c8-5ae36f783b46" providerId="ADAL" clId="{F8BB58A9-4BDA-44CB-B890-DA7BC2CF0D2C}" dt="2019-12-17T15:36:56.466" v="19" actId="478"/>
          <ac:picMkLst>
            <pc:docMk/>
            <pc:sldMk cId="2133365700" sldId="314"/>
            <ac:picMk id="12" creationId="{BD553F99-5654-4ECE-8C82-0DDC89015707}"/>
          </ac:picMkLst>
        </pc:picChg>
        <pc:picChg chg="del">
          <ac:chgData name="Benji Cohen" userId="83b3fc5e-6b2b-4083-b1c8-5ae36f783b46" providerId="ADAL" clId="{F8BB58A9-4BDA-44CB-B890-DA7BC2CF0D2C}" dt="2019-12-17T15:36:56.466" v="19" actId="478"/>
          <ac:picMkLst>
            <pc:docMk/>
            <pc:sldMk cId="2133365700" sldId="314"/>
            <ac:picMk id="13" creationId="{0EFD8E63-DDBE-49D3-93A5-803E8C54FD61}"/>
          </ac:picMkLst>
        </pc:picChg>
      </pc:sldChg>
      <pc:sldChg chg="delSp">
        <pc:chgData name="Benji Cohen" userId="83b3fc5e-6b2b-4083-b1c8-5ae36f783b46" providerId="ADAL" clId="{F8BB58A9-4BDA-44CB-B890-DA7BC2CF0D2C}" dt="2019-12-17T15:37:02.591" v="23" actId="478"/>
        <pc:sldMkLst>
          <pc:docMk/>
          <pc:sldMk cId="1944934828" sldId="315"/>
        </pc:sldMkLst>
        <pc:picChg chg="del">
          <ac:chgData name="Benji Cohen" userId="83b3fc5e-6b2b-4083-b1c8-5ae36f783b46" providerId="ADAL" clId="{F8BB58A9-4BDA-44CB-B890-DA7BC2CF0D2C}" dt="2019-12-17T15:37:02.591" v="23" actId="478"/>
          <ac:picMkLst>
            <pc:docMk/>
            <pc:sldMk cId="1944934828" sldId="315"/>
            <ac:picMk id="3" creationId="{2F2B2FDB-A76C-460F-A9B5-225EB34657E5}"/>
          </ac:picMkLst>
        </pc:picChg>
        <pc:picChg chg="del">
          <ac:chgData name="Benji Cohen" userId="83b3fc5e-6b2b-4083-b1c8-5ae36f783b46" providerId="ADAL" clId="{F8BB58A9-4BDA-44CB-B890-DA7BC2CF0D2C}" dt="2019-12-17T15:37:01.345" v="21" actId="478"/>
          <ac:picMkLst>
            <pc:docMk/>
            <pc:sldMk cId="1944934828" sldId="315"/>
            <ac:picMk id="4" creationId="{21636623-7403-4516-AA35-E04D24883922}"/>
          </ac:picMkLst>
        </pc:picChg>
        <pc:picChg chg="del">
          <ac:chgData name="Benji Cohen" userId="83b3fc5e-6b2b-4083-b1c8-5ae36f783b46" providerId="ADAL" clId="{F8BB58A9-4BDA-44CB-B890-DA7BC2CF0D2C}" dt="2019-12-17T15:37:00.686" v="20" actId="478"/>
          <ac:picMkLst>
            <pc:docMk/>
            <pc:sldMk cId="1944934828" sldId="315"/>
            <ac:picMk id="45" creationId="{73024372-4FC4-487E-ADFA-EAF95479FA8B}"/>
          </ac:picMkLst>
        </pc:picChg>
        <pc:picChg chg="del">
          <ac:chgData name="Benji Cohen" userId="83b3fc5e-6b2b-4083-b1c8-5ae36f783b46" providerId="ADAL" clId="{F8BB58A9-4BDA-44CB-B890-DA7BC2CF0D2C}" dt="2019-12-17T15:37:01.865" v="22" actId="478"/>
          <ac:picMkLst>
            <pc:docMk/>
            <pc:sldMk cId="1944934828" sldId="315"/>
            <ac:picMk id="47" creationId="{873E6B1C-F7F1-45FC-9D83-27A485437582}"/>
          </ac:picMkLst>
        </pc:picChg>
      </pc:sldChg>
      <pc:sldChg chg="delSp modSp">
        <pc:chgData name="Benji Cohen" userId="83b3fc5e-6b2b-4083-b1c8-5ae36f783b46" providerId="ADAL" clId="{F8BB58A9-4BDA-44CB-B890-DA7BC2CF0D2C}" dt="2019-12-17T15:36:23.179" v="16" actId="20577"/>
        <pc:sldMkLst>
          <pc:docMk/>
          <pc:sldMk cId="2354336067" sldId="324"/>
        </pc:sldMkLst>
        <pc:spChg chg="del">
          <ac:chgData name="Benji Cohen" userId="83b3fc5e-6b2b-4083-b1c8-5ae36f783b46" providerId="ADAL" clId="{F8BB58A9-4BDA-44CB-B890-DA7BC2CF0D2C}" dt="2019-12-17T15:35:35.942" v="0" actId="478"/>
          <ac:spMkLst>
            <pc:docMk/>
            <pc:sldMk cId="2354336067" sldId="324"/>
            <ac:spMk id="2" creationId="{62E59EDA-B4AF-4F53-9369-4F1F887540CB}"/>
          </ac:spMkLst>
        </pc:spChg>
        <pc:spChg chg="mod">
          <ac:chgData name="Benji Cohen" userId="83b3fc5e-6b2b-4083-b1c8-5ae36f783b46" providerId="ADAL" clId="{F8BB58A9-4BDA-44CB-B890-DA7BC2CF0D2C}" dt="2019-12-17T15:36:23.179" v="16" actId="20577"/>
          <ac:spMkLst>
            <pc:docMk/>
            <pc:sldMk cId="2354336067" sldId="324"/>
            <ac:spMk id="15" creationId="{A0A7985D-0617-40BD-A92A-F7CE10E233B5}"/>
          </ac:spMkLst>
        </pc:spChg>
        <pc:picChg chg="del">
          <ac:chgData name="Benji Cohen" userId="83b3fc5e-6b2b-4083-b1c8-5ae36f783b46" providerId="ADAL" clId="{F8BB58A9-4BDA-44CB-B890-DA7BC2CF0D2C}" dt="2019-12-17T15:35:40.204" v="4" actId="478"/>
          <ac:picMkLst>
            <pc:docMk/>
            <pc:sldMk cId="2354336067" sldId="324"/>
            <ac:picMk id="27" creationId="{EEA9DA63-E17A-4013-AACA-A50C7891229A}"/>
          </ac:picMkLst>
        </pc:picChg>
        <pc:picChg chg="del">
          <ac:chgData name="Benji Cohen" userId="83b3fc5e-6b2b-4083-b1c8-5ae36f783b46" providerId="ADAL" clId="{F8BB58A9-4BDA-44CB-B890-DA7BC2CF0D2C}" dt="2019-12-17T15:35:39.498" v="3" actId="478"/>
          <ac:picMkLst>
            <pc:docMk/>
            <pc:sldMk cId="2354336067" sldId="324"/>
            <ac:picMk id="29" creationId="{CA61C9AA-FCFE-470F-B463-93131F50E8BA}"/>
          </ac:picMkLst>
        </pc:picChg>
        <pc:picChg chg="del">
          <ac:chgData name="Benji Cohen" userId="83b3fc5e-6b2b-4083-b1c8-5ae36f783b46" providerId="ADAL" clId="{F8BB58A9-4BDA-44CB-B890-DA7BC2CF0D2C}" dt="2019-12-17T15:35:38.933" v="2" actId="478"/>
          <ac:picMkLst>
            <pc:docMk/>
            <pc:sldMk cId="2354336067" sldId="324"/>
            <ac:picMk id="31" creationId="{E2692186-8455-466D-BC8F-4E8CE84093BF}"/>
          </ac:picMkLst>
        </pc:picChg>
        <pc:picChg chg="del">
          <ac:chgData name="Benji Cohen" userId="83b3fc5e-6b2b-4083-b1c8-5ae36f783b46" providerId="ADAL" clId="{F8BB58A9-4BDA-44CB-B890-DA7BC2CF0D2C}" dt="2019-12-17T15:35:38.495" v="1" actId="478"/>
          <ac:picMkLst>
            <pc:docMk/>
            <pc:sldMk cId="2354336067" sldId="324"/>
            <ac:picMk id="33" creationId="{FCB5BA5D-6BB5-4EBD-958B-5259BFFD1080}"/>
          </ac:picMkLst>
        </pc:picChg>
        <pc:picChg chg="mod">
          <ac:chgData name="Benji Cohen" userId="83b3fc5e-6b2b-4083-b1c8-5ae36f783b46" providerId="ADAL" clId="{F8BB58A9-4BDA-44CB-B890-DA7BC2CF0D2C}" dt="2019-12-17T15:35:44.737" v="5" actId="1076"/>
          <ac:picMkLst>
            <pc:docMk/>
            <pc:sldMk cId="2354336067" sldId="324"/>
            <ac:picMk id="35" creationId="{C1DAC288-23AF-4765-B4A5-6ECCE8922EE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130C175-4534-47ED-AE56-99A3A209B926}"/>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FA19C9B-6C9D-4BD6-824D-D4986434AFED}"/>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0B4311BE-48EE-4886-8301-77E9A775EDE4}" type="datetimeFigureOut">
              <a:rPr lang="en-GB" smtClean="0"/>
              <a:t>17/12/2019</a:t>
            </a:fld>
            <a:endParaRPr lang="en-GB"/>
          </a:p>
        </p:txBody>
      </p:sp>
      <p:sp>
        <p:nvSpPr>
          <p:cNvPr id="4" name="Footer Placeholder 3">
            <a:extLst>
              <a:ext uri="{FF2B5EF4-FFF2-40B4-BE49-F238E27FC236}">
                <a16:creationId xmlns:a16="http://schemas.microsoft.com/office/drawing/2014/main" id="{B05AB2E0-804A-49D6-AFED-D0A1A04CFFB3}"/>
              </a:ext>
            </a:extLst>
          </p:cNvPr>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65EC13B5-523F-4FEC-BE4F-335337ED600E}"/>
              </a:ext>
            </a:extLst>
          </p:cNvPr>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108A9F05-7407-4732-BD4A-22F7BD2FFD31}" type="slidenum">
              <a:rPr lang="en-GB" smtClean="0"/>
              <a:t>‹#›</a:t>
            </a:fld>
            <a:endParaRPr lang="en-GB"/>
          </a:p>
        </p:txBody>
      </p:sp>
    </p:spTree>
    <p:extLst>
      <p:ext uri="{BB962C8B-B14F-4D97-AF65-F5344CB8AC3E}">
        <p14:creationId xmlns:p14="http://schemas.microsoft.com/office/powerpoint/2010/main" val="289231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7D257476-B7FC-4719-87D9-9F0DAC2B06E8}" type="datetimeFigureOut">
              <a:rPr lang="en-GB" smtClean="0"/>
              <a:t>17/12/2019</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DBBD32F9-9CBD-488A-A6A7-3066DFC350A1}" type="slidenum">
              <a:rPr lang="en-GB" smtClean="0"/>
              <a:t>‹#›</a:t>
            </a:fld>
            <a:endParaRPr lang="en-GB"/>
          </a:p>
        </p:txBody>
      </p:sp>
    </p:spTree>
    <p:extLst>
      <p:ext uri="{BB962C8B-B14F-4D97-AF65-F5344CB8AC3E}">
        <p14:creationId xmlns:p14="http://schemas.microsoft.com/office/powerpoint/2010/main" val="74673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BBD32F9-9CBD-488A-A6A7-3066DFC350A1}" type="slidenum">
              <a:rPr lang="en-GB" smtClean="0"/>
              <a:t>1</a:t>
            </a:fld>
            <a:endParaRPr lang="en-GB"/>
          </a:p>
        </p:txBody>
      </p:sp>
    </p:spTree>
    <p:extLst>
      <p:ext uri="{BB962C8B-B14F-4D97-AF65-F5344CB8AC3E}">
        <p14:creationId xmlns:p14="http://schemas.microsoft.com/office/powerpoint/2010/main" val="1424609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BBD32F9-9CBD-488A-A6A7-3066DFC350A1}" type="slidenum">
              <a:rPr lang="en-GB" smtClean="0"/>
              <a:t>7</a:t>
            </a:fld>
            <a:endParaRPr lang="en-GB"/>
          </a:p>
        </p:txBody>
      </p:sp>
    </p:spTree>
    <p:extLst>
      <p:ext uri="{BB962C8B-B14F-4D97-AF65-F5344CB8AC3E}">
        <p14:creationId xmlns:p14="http://schemas.microsoft.com/office/powerpoint/2010/main" val="2964793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BBD32F9-9CBD-488A-A6A7-3066DFC350A1}" type="slidenum">
              <a:rPr lang="en-GB" smtClean="0"/>
              <a:t>13</a:t>
            </a:fld>
            <a:endParaRPr lang="en-GB"/>
          </a:p>
        </p:txBody>
      </p:sp>
    </p:spTree>
    <p:extLst>
      <p:ext uri="{BB962C8B-B14F-4D97-AF65-F5344CB8AC3E}">
        <p14:creationId xmlns:p14="http://schemas.microsoft.com/office/powerpoint/2010/main" val="612099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5282C9C-197C-49F7-ADB3-C50118C9362B}" type="datetime1">
              <a:rPr lang="en-GB" smtClean="0"/>
              <a:t>17/12/2019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72BC38-7C59-4494-8D37-976C823CB526}" type="slidenum">
              <a:rPr lang="en-GB" smtClean="0"/>
              <a:t>‹#›</a:t>
            </a:fld>
            <a:endParaRPr lang="en-GB"/>
          </a:p>
        </p:txBody>
      </p:sp>
    </p:spTree>
    <p:extLst>
      <p:ext uri="{BB962C8B-B14F-4D97-AF65-F5344CB8AC3E}">
        <p14:creationId xmlns:p14="http://schemas.microsoft.com/office/powerpoint/2010/main" val="4067858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3850E94-8F12-4253-9DEA-58825ABB9982}" type="datetime1">
              <a:rPr lang="en-GB" smtClean="0"/>
              <a:t>17/12/2019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72BC38-7C59-4494-8D37-976C823CB526}" type="slidenum">
              <a:rPr lang="en-GB" smtClean="0"/>
              <a:t>‹#›</a:t>
            </a:fld>
            <a:endParaRPr lang="en-GB"/>
          </a:p>
        </p:txBody>
      </p:sp>
    </p:spTree>
    <p:extLst>
      <p:ext uri="{BB962C8B-B14F-4D97-AF65-F5344CB8AC3E}">
        <p14:creationId xmlns:p14="http://schemas.microsoft.com/office/powerpoint/2010/main" val="2562149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C223FDA-40CC-4A26-BF92-7BD6168A93AE}" type="datetime1">
              <a:rPr lang="en-GB" smtClean="0"/>
              <a:t>17/12/2019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72BC38-7C59-4494-8D37-976C823CB526}" type="slidenum">
              <a:rPr lang="en-GB" smtClean="0"/>
              <a:t>‹#›</a:t>
            </a:fld>
            <a:endParaRPr lang="en-GB"/>
          </a:p>
        </p:txBody>
      </p:sp>
    </p:spTree>
    <p:extLst>
      <p:ext uri="{BB962C8B-B14F-4D97-AF65-F5344CB8AC3E}">
        <p14:creationId xmlns:p14="http://schemas.microsoft.com/office/powerpoint/2010/main" val="3702790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75CCB18C-1C63-441E-8A58-1A63C932180D}"/>
              </a:ext>
            </a:extLst>
          </p:cNvPr>
          <p:cNvCxnSpPr>
            <a:cxnSpLocks/>
          </p:cNvCxnSpPr>
          <p:nvPr userDrawn="1"/>
        </p:nvCxnSpPr>
        <p:spPr>
          <a:xfrm>
            <a:off x="476673" y="853537"/>
            <a:ext cx="180951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3E7E9C40-377B-4935-B8D0-55A93BAD83E1}"/>
              </a:ext>
            </a:extLst>
          </p:cNvPr>
          <p:cNvGrpSpPr/>
          <p:nvPr userDrawn="1"/>
        </p:nvGrpSpPr>
        <p:grpSpPr>
          <a:xfrm>
            <a:off x="456021" y="6044100"/>
            <a:ext cx="11279959" cy="765635"/>
            <a:chOff x="531120" y="5923647"/>
            <a:chExt cx="11279959" cy="765635"/>
          </a:xfrm>
        </p:grpSpPr>
        <p:pic>
          <p:nvPicPr>
            <p:cNvPr id="11" name="Picture 10" descr="A close up of a logo&#10;&#10;Description generated with very high confidence">
              <a:extLst>
                <a:ext uri="{FF2B5EF4-FFF2-40B4-BE49-F238E27FC236}">
                  <a16:creationId xmlns:a16="http://schemas.microsoft.com/office/drawing/2014/main" id="{6CA18798-1A71-4EEB-88B1-AADC7999749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2930" t="18881" r="12122" b="50449"/>
            <a:stretch/>
          </p:blipFill>
          <p:spPr>
            <a:xfrm>
              <a:off x="531120" y="6194217"/>
              <a:ext cx="870596" cy="224494"/>
            </a:xfrm>
            <a:prstGeom prst="rect">
              <a:avLst/>
            </a:prstGeom>
          </p:spPr>
        </p:pic>
        <p:pic>
          <p:nvPicPr>
            <p:cNvPr id="12" name="Picture 11">
              <a:extLst>
                <a:ext uri="{FF2B5EF4-FFF2-40B4-BE49-F238E27FC236}">
                  <a16:creationId xmlns:a16="http://schemas.microsoft.com/office/drawing/2014/main" id="{155D7ABA-783E-4FAB-BACF-28F2F5616D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52999" y="5923647"/>
              <a:ext cx="758080" cy="765635"/>
            </a:xfrm>
            <a:prstGeom prst="rect">
              <a:avLst/>
            </a:prstGeom>
          </p:spPr>
        </p:pic>
      </p:grpSp>
      <p:sp>
        <p:nvSpPr>
          <p:cNvPr id="13" name="Title 1">
            <a:extLst>
              <a:ext uri="{FF2B5EF4-FFF2-40B4-BE49-F238E27FC236}">
                <a16:creationId xmlns:a16="http://schemas.microsoft.com/office/drawing/2014/main" id="{A00345F1-F591-4ACA-AF9F-F4C556DB6F4E}"/>
              </a:ext>
            </a:extLst>
          </p:cNvPr>
          <p:cNvSpPr>
            <a:spLocks noGrp="1"/>
          </p:cNvSpPr>
          <p:nvPr>
            <p:ph type="title"/>
          </p:nvPr>
        </p:nvSpPr>
        <p:spPr>
          <a:xfrm>
            <a:off x="390256" y="20781"/>
            <a:ext cx="10515600" cy="802330"/>
          </a:xfrm>
        </p:spPr>
        <p:txBody>
          <a:bodyPr>
            <a:normAutofit/>
          </a:bodyPr>
          <a:lstStyle>
            <a:lvl1pPr>
              <a:lnSpc>
                <a:spcPct val="100000"/>
              </a:lnSpc>
              <a:defRPr sz="3200">
                <a:latin typeface="+mn-lt"/>
              </a:defRPr>
            </a:lvl1pPr>
          </a:lstStyle>
          <a:p>
            <a:r>
              <a:rPr lang="en-US"/>
              <a:t>Click to edit Master title style</a:t>
            </a:r>
            <a:endParaRPr lang="en-GB"/>
          </a:p>
        </p:txBody>
      </p:sp>
      <p:sp>
        <p:nvSpPr>
          <p:cNvPr id="18" name="Footer Placeholder 4">
            <a:extLst>
              <a:ext uri="{FF2B5EF4-FFF2-40B4-BE49-F238E27FC236}">
                <a16:creationId xmlns:a16="http://schemas.microsoft.com/office/drawing/2014/main" id="{EF75A404-1DE7-45FC-990C-79693075F759}"/>
              </a:ext>
            </a:extLst>
          </p:cNvPr>
          <p:cNvSpPr>
            <a:spLocks noGrp="1"/>
          </p:cNvSpPr>
          <p:nvPr>
            <p:ph type="ftr" sz="quarter" idx="11"/>
          </p:nvPr>
        </p:nvSpPr>
        <p:spPr>
          <a:xfrm>
            <a:off x="4038600" y="6356350"/>
            <a:ext cx="4114800" cy="365125"/>
          </a:xfrm>
        </p:spPr>
        <p:txBody>
          <a:bodyPr/>
          <a:lstStyle>
            <a:lvl1pPr>
              <a:defRPr sz="800">
                <a:solidFill>
                  <a:schemeClr val="accent2"/>
                </a:solidFill>
              </a:defRPr>
            </a:lvl1pPr>
          </a:lstStyle>
          <a:p>
            <a:endParaRPr lang="en-GB"/>
          </a:p>
        </p:txBody>
      </p:sp>
    </p:spTree>
    <p:extLst>
      <p:ext uri="{BB962C8B-B14F-4D97-AF65-F5344CB8AC3E}">
        <p14:creationId xmlns:p14="http://schemas.microsoft.com/office/powerpoint/2010/main" val="803653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B5A445C-EFC4-4E44-9F1B-726ED15AC3C3}" type="datetime1">
              <a:rPr lang="en-GB" smtClean="0"/>
              <a:t>17/12/2019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72BC38-7C59-4494-8D37-976C823CB526}" type="slidenum">
              <a:rPr lang="en-GB" smtClean="0"/>
              <a:t>‹#›</a:t>
            </a:fld>
            <a:endParaRPr lang="en-GB"/>
          </a:p>
        </p:txBody>
      </p:sp>
    </p:spTree>
    <p:extLst>
      <p:ext uri="{BB962C8B-B14F-4D97-AF65-F5344CB8AC3E}">
        <p14:creationId xmlns:p14="http://schemas.microsoft.com/office/powerpoint/2010/main" val="1717128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8FCF39-2101-4F2D-8A98-95E438B39150}" type="datetime1">
              <a:rPr lang="en-GB" smtClean="0"/>
              <a:t>17/12/2019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72BC38-7C59-4494-8D37-976C823CB526}" type="slidenum">
              <a:rPr lang="en-GB" smtClean="0"/>
              <a:t>‹#›</a:t>
            </a:fld>
            <a:endParaRPr lang="en-GB"/>
          </a:p>
        </p:txBody>
      </p:sp>
    </p:spTree>
    <p:extLst>
      <p:ext uri="{BB962C8B-B14F-4D97-AF65-F5344CB8AC3E}">
        <p14:creationId xmlns:p14="http://schemas.microsoft.com/office/powerpoint/2010/main" val="2357487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9D34931-875D-46A8-A50B-4810D03A417D}" type="datetime1">
              <a:rPr lang="en-GB" smtClean="0"/>
              <a:t>17/12/2019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72BC38-7C59-4494-8D37-976C823CB526}" type="slidenum">
              <a:rPr lang="en-GB" smtClean="0"/>
              <a:t>‹#›</a:t>
            </a:fld>
            <a:endParaRPr lang="en-GB"/>
          </a:p>
        </p:txBody>
      </p:sp>
    </p:spTree>
    <p:extLst>
      <p:ext uri="{BB962C8B-B14F-4D97-AF65-F5344CB8AC3E}">
        <p14:creationId xmlns:p14="http://schemas.microsoft.com/office/powerpoint/2010/main" val="4025000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BFAE4B0-B0AF-4B72-AF68-BD35CB66C96B}" type="datetime1">
              <a:rPr lang="en-GB" smtClean="0"/>
              <a:t>17/12/2019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E72BC38-7C59-4494-8D37-976C823CB526}" type="slidenum">
              <a:rPr lang="en-GB" smtClean="0"/>
              <a:t>‹#›</a:t>
            </a:fld>
            <a:endParaRPr lang="en-GB"/>
          </a:p>
        </p:txBody>
      </p:sp>
    </p:spTree>
    <p:extLst>
      <p:ext uri="{BB962C8B-B14F-4D97-AF65-F5344CB8AC3E}">
        <p14:creationId xmlns:p14="http://schemas.microsoft.com/office/powerpoint/2010/main" val="3009952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90C75F1-63DB-4B45-AF4D-3F0F610C0DE6}" type="datetime1">
              <a:rPr lang="en-GB" smtClean="0"/>
              <a:t>17/12/2019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E72BC38-7C59-4494-8D37-976C823CB526}" type="slidenum">
              <a:rPr lang="en-GB" smtClean="0"/>
              <a:t>‹#›</a:t>
            </a:fld>
            <a:endParaRPr lang="en-GB"/>
          </a:p>
        </p:txBody>
      </p:sp>
    </p:spTree>
    <p:extLst>
      <p:ext uri="{BB962C8B-B14F-4D97-AF65-F5344CB8AC3E}">
        <p14:creationId xmlns:p14="http://schemas.microsoft.com/office/powerpoint/2010/main" val="1157741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2ACA69-640C-422E-9D49-9625A5486A86}" type="datetime1">
              <a:rPr lang="en-GB" smtClean="0"/>
              <a:t>17/12/2019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E72BC38-7C59-4494-8D37-976C823CB526}" type="slidenum">
              <a:rPr lang="en-GB" smtClean="0"/>
              <a:t>‹#›</a:t>
            </a:fld>
            <a:endParaRPr lang="en-GB"/>
          </a:p>
        </p:txBody>
      </p:sp>
    </p:spTree>
    <p:extLst>
      <p:ext uri="{BB962C8B-B14F-4D97-AF65-F5344CB8AC3E}">
        <p14:creationId xmlns:p14="http://schemas.microsoft.com/office/powerpoint/2010/main" val="347786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44BEDD-3443-4CB3-B192-71CFC83DD113}" type="datetime1">
              <a:rPr lang="en-GB" smtClean="0"/>
              <a:t>17/12/2019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72BC38-7C59-4494-8D37-976C823CB526}" type="slidenum">
              <a:rPr lang="en-GB" smtClean="0"/>
              <a:t>‹#›</a:t>
            </a:fld>
            <a:endParaRPr lang="en-GB"/>
          </a:p>
        </p:txBody>
      </p:sp>
    </p:spTree>
    <p:extLst>
      <p:ext uri="{BB962C8B-B14F-4D97-AF65-F5344CB8AC3E}">
        <p14:creationId xmlns:p14="http://schemas.microsoft.com/office/powerpoint/2010/main" val="1589679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EB0FE9-C93E-4DA0-86A5-DF8F4C3F4FBE}" type="datetime1">
              <a:rPr lang="en-GB" smtClean="0"/>
              <a:t>17/12/2019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72BC38-7C59-4494-8D37-976C823CB526}" type="slidenum">
              <a:rPr lang="en-GB" smtClean="0"/>
              <a:t>‹#›</a:t>
            </a:fld>
            <a:endParaRPr lang="en-GB"/>
          </a:p>
        </p:txBody>
      </p:sp>
    </p:spTree>
    <p:extLst>
      <p:ext uri="{BB962C8B-B14F-4D97-AF65-F5344CB8AC3E}">
        <p14:creationId xmlns:p14="http://schemas.microsoft.com/office/powerpoint/2010/main" val="3230621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a:no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927563-D01D-44A9-A1B2-72226B5759A6}" type="datetime1">
              <a:rPr lang="en-GB" smtClean="0"/>
              <a:t>17/12/2019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72BC38-7C59-4494-8D37-976C823CB526}" type="slidenum">
              <a:rPr lang="en-GB" smtClean="0"/>
              <a:t>‹#›</a:t>
            </a:fld>
            <a:endParaRPr lang="en-GB"/>
          </a:p>
        </p:txBody>
      </p:sp>
    </p:spTree>
    <p:extLst>
      <p:ext uri="{BB962C8B-B14F-4D97-AF65-F5344CB8AC3E}">
        <p14:creationId xmlns:p14="http://schemas.microsoft.com/office/powerpoint/2010/main" val="3450807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5" name="Picture 35" descr="A close up of a logo&#10;&#10;Description generated with high confidence">
            <a:extLst>
              <a:ext uri="{FF2B5EF4-FFF2-40B4-BE49-F238E27FC236}">
                <a16:creationId xmlns:a16="http://schemas.microsoft.com/office/drawing/2014/main" id="{C1DAC288-23AF-4765-B4A5-6ECCE8922EE2}"/>
              </a:ext>
            </a:extLst>
          </p:cNvPr>
          <p:cNvPicPr>
            <a:picLocks noChangeAspect="1"/>
          </p:cNvPicPr>
          <p:nvPr/>
        </p:nvPicPr>
        <p:blipFill>
          <a:blip r:embed="rId4"/>
          <a:stretch>
            <a:fillRect/>
          </a:stretch>
        </p:blipFill>
        <p:spPr>
          <a:xfrm>
            <a:off x="351623" y="4375692"/>
            <a:ext cx="704850" cy="752475"/>
          </a:xfrm>
          <a:prstGeom prst="rect">
            <a:avLst/>
          </a:prstGeom>
        </p:spPr>
      </p:pic>
      <p:sp>
        <p:nvSpPr>
          <p:cNvPr id="14" name="TextBox 13">
            <a:extLst>
              <a:ext uri="{FF2B5EF4-FFF2-40B4-BE49-F238E27FC236}">
                <a16:creationId xmlns:a16="http://schemas.microsoft.com/office/drawing/2014/main" id="{6EC29B34-154A-4658-BE0D-7C454806CA4E}"/>
              </a:ext>
            </a:extLst>
          </p:cNvPr>
          <p:cNvSpPr txBox="1"/>
          <p:nvPr/>
        </p:nvSpPr>
        <p:spPr>
          <a:xfrm>
            <a:off x="351623" y="2575189"/>
            <a:ext cx="4213206" cy="584775"/>
          </a:xfrm>
          <a:prstGeom prst="rect">
            <a:avLst/>
          </a:prstGeom>
          <a:noFill/>
        </p:spPr>
        <p:txBody>
          <a:bodyPr wrap="square" rtlCol="0">
            <a:spAutoFit/>
          </a:bodyPr>
          <a:lstStyle/>
          <a:p>
            <a:r>
              <a:rPr lang="en-GB" sz="3200">
                <a:latin typeface="Calibri" panose="020F0502020204030204" pitchFamily="34" charset="0"/>
              </a:rPr>
              <a:t>Experiment name</a:t>
            </a:r>
            <a:endParaRPr lang="en-GB" sz="1000">
              <a:latin typeface="Calibri" panose="020F0502020204030204" pitchFamily="34" charset="0"/>
            </a:endParaRPr>
          </a:p>
        </p:txBody>
      </p:sp>
      <p:sp>
        <p:nvSpPr>
          <p:cNvPr id="15" name="Rectangle 14">
            <a:extLst>
              <a:ext uri="{FF2B5EF4-FFF2-40B4-BE49-F238E27FC236}">
                <a16:creationId xmlns:a16="http://schemas.microsoft.com/office/drawing/2014/main" id="{A0A7985D-0617-40BD-A92A-F7CE10E233B5}"/>
              </a:ext>
            </a:extLst>
          </p:cNvPr>
          <p:cNvSpPr/>
          <p:nvPr/>
        </p:nvSpPr>
        <p:spPr>
          <a:xfrm>
            <a:off x="376669" y="3106733"/>
            <a:ext cx="3048456" cy="246221"/>
          </a:xfrm>
          <a:prstGeom prst="rect">
            <a:avLst/>
          </a:prstGeom>
        </p:spPr>
        <p:txBody>
          <a:bodyPr wrap="square">
            <a:spAutoFit/>
          </a:bodyPr>
          <a:lstStyle/>
          <a:p>
            <a:r>
              <a:rPr lang="en-GB" sz="1000" dirty="0"/>
              <a:t>ID | Experiment owner | Traditional</a:t>
            </a:r>
          </a:p>
        </p:txBody>
      </p:sp>
      <p:sp>
        <p:nvSpPr>
          <p:cNvPr id="16" name="TextBox 15">
            <a:extLst>
              <a:ext uri="{FF2B5EF4-FFF2-40B4-BE49-F238E27FC236}">
                <a16:creationId xmlns:a16="http://schemas.microsoft.com/office/drawing/2014/main" id="{05F4C26C-E1A9-49C2-8427-0052D1789BFD}"/>
              </a:ext>
            </a:extLst>
          </p:cNvPr>
          <p:cNvSpPr txBox="1"/>
          <p:nvPr/>
        </p:nvSpPr>
        <p:spPr>
          <a:xfrm>
            <a:off x="386374" y="3698036"/>
            <a:ext cx="3223883" cy="646331"/>
          </a:xfrm>
          <a:prstGeom prst="rect">
            <a:avLst/>
          </a:prstGeom>
          <a:noFill/>
        </p:spPr>
        <p:txBody>
          <a:bodyPr wrap="square" rtlCol="0">
            <a:spAutoFit/>
          </a:bodyPr>
          <a:lstStyle/>
          <a:p>
            <a:r>
              <a:rPr lang="en-GB" sz="2000" dirty="0">
                <a:latin typeface="Calibri" panose="020F0502020204030204" pitchFamily="34" charset="0"/>
                <a:cs typeface="Calibri" panose="020F0502020204030204" pitchFamily="34" charset="0"/>
              </a:rPr>
              <a:t>Experiment Plan/Results</a:t>
            </a:r>
          </a:p>
          <a:p>
            <a:r>
              <a:rPr lang="en-GB" sz="1400" dirty="0">
                <a:latin typeface="Calibri" panose="020F0502020204030204" pitchFamily="34" charset="0"/>
                <a:cs typeface="Calibri" panose="020F0502020204030204" pitchFamily="34" charset="0"/>
              </a:rPr>
              <a:t>Device | Page</a:t>
            </a:r>
            <a:r>
              <a:rPr lang="en-GB" sz="1600" dirty="0">
                <a:latin typeface="Calibri" panose="020F0502020204030204" pitchFamily="34" charset="0"/>
              </a:rPr>
              <a:t>	</a:t>
            </a:r>
          </a:p>
        </p:txBody>
      </p:sp>
      <p:pic>
        <p:nvPicPr>
          <p:cNvPr id="10" name="Picture 9" descr="A close up of a logo&#10;&#10;Description generated with very high confidence">
            <a:extLst>
              <a:ext uri="{FF2B5EF4-FFF2-40B4-BE49-F238E27FC236}">
                <a16:creationId xmlns:a16="http://schemas.microsoft.com/office/drawing/2014/main" id="{274D6488-B4E2-4808-AD29-1F2300A67572}"/>
              </a:ext>
            </a:extLst>
          </p:cNvPr>
          <p:cNvPicPr>
            <a:picLocks noChangeAspect="1"/>
          </p:cNvPicPr>
          <p:nvPr/>
        </p:nvPicPr>
        <p:blipFill rotWithShape="1">
          <a:blip r:embed="rId5">
            <a:extLst>
              <a:ext uri="{28A0092B-C50C-407E-A947-70E740481C1C}">
                <a14:useLocalDpi xmlns:a14="http://schemas.microsoft.com/office/drawing/2010/main" val="0"/>
              </a:ext>
            </a:extLst>
          </a:blip>
          <a:srcRect t="20591" b="49886"/>
          <a:stretch/>
        </p:blipFill>
        <p:spPr>
          <a:xfrm>
            <a:off x="3425125" y="459937"/>
            <a:ext cx="4596966" cy="855191"/>
          </a:xfrm>
          <a:prstGeom prst="rect">
            <a:avLst/>
          </a:prstGeom>
        </p:spPr>
      </p:pic>
    </p:spTree>
    <p:extLst>
      <p:ext uri="{BB962C8B-B14F-4D97-AF65-F5344CB8AC3E}">
        <p14:creationId xmlns:p14="http://schemas.microsoft.com/office/powerpoint/2010/main" val="2354336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53730-E82B-48BC-9FEE-7165E7F29C76}"/>
              </a:ext>
            </a:extLst>
          </p:cNvPr>
          <p:cNvSpPr>
            <a:spLocks noGrp="1"/>
          </p:cNvSpPr>
          <p:nvPr>
            <p:ph type="title"/>
          </p:nvPr>
        </p:nvSpPr>
        <p:spPr/>
        <p:txBody>
          <a:bodyPr/>
          <a:lstStyle/>
          <a:p>
            <a:r>
              <a:rPr lang="en-GB"/>
              <a:t>Variant A Results</a:t>
            </a:r>
          </a:p>
        </p:txBody>
      </p:sp>
      <p:sp>
        <p:nvSpPr>
          <p:cNvPr id="17" name="Rectangle 16">
            <a:extLst>
              <a:ext uri="{FF2B5EF4-FFF2-40B4-BE49-F238E27FC236}">
                <a16:creationId xmlns:a16="http://schemas.microsoft.com/office/drawing/2014/main" id="{EFD856A2-8DA0-4DD6-BF98-46D7DC2EB409}"/>
              </a:ext>
            </a:extLst>
          </p:cNvPr>
          <p:cNvSpPr/>
          <p:nvPr/>
        </p:nvSpPr>
        <p:spPr>
          <a:xfrm>
            <a:off x="377752" y="1075173"/>
            <a:ext cx="6501030" cy="538609"/>
          </a:xfrm>
          <a:prstGeom prst="rect">
            <a:avLst/>
          </a:prstGeom>
        </p:spPr>
        <p:txBody>
          <a:bodyPr wrap="square">
            <a:spAutoFit/>
          </a:bodyPr>
          <a:lstStyle/>
          <a:p>
            <a:r>
              <a:rPr lang="en-GB" sz="1400" b="1">
                <a:solidFill>
                  <a:schemeClr val="accent2"/>
                </a:solidFill>
                <a:latin typeface="Calibri" panose="020F0502020204030204" pitchFamily="34" charset="0"/>
                <a:cs typeface="Calibri" panose="020F0502020204030204" pitchFamily="34" charset="0"/>
              </a:rPr>
              <a:t>CHANGE:</a:t>
            </a:r>
          </a:p>
          <a:p>
            <a:br>
              <a:rPr lang="en-GB" sz="400" b="1">
                <a:solidFill>
                  <a:schemeClr val="accent2"/>
                </a:solidFill>
                <a:latin typeface="Calibri" panose="020F0502020204030204" pitchFamily="34" charset="0"/>
                <a:cs typeface="Calibri" panose="020F0502020204030204" pitchFamily="34" charset="0"/>
              </a:rPr>
            </a:br>
            <a:r>
              <a:rPr lang="en-GB" sz="1100">
                <a:latin typeface="Calibri" panose="020F0502020204030204" pitchFamily="34" charset="0"/>
                <a:cs typeface="Calibri" panose="020F0502020204030204" pitchFamily="34" charset="0"/>
              </a:rPr>
              <a:t>Summary of the elements modified, added, or taken away in this variant.</a:t>
            </a:r>
            <a:endParaRPr lang="en-GB" sz="1400" b="1">
              <a:solidFill>
                <a:schemeClr val="accent2"/>
              </a:solidFill>
              <a:latin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E14A09D1-A032-4619-BC93-E0F0718E1903}"/>
              </a:ext>
            </a:extLst>
          </p:cNvPr>
          <p:cNvSpPr/>
          <p:nvPr/>
        </p:nvSpPr>
        <p:spPr>
          <a:xfrm>
            <a:off x="377752" y="4181209"/>
            <a:ext cx="6501030" cy="877163"/>
          </a:xfrm>
          <a:prstGeom prst="rect">
            <a:avLst/>
          </a:prstGeom>
        </p:spPr>
        <p:txBody>
          <a:bodyPr wrap="square">
            <a:spAutoFit/>
          </a:bodyPr>
          <a:lstStyle/>
          <a:p>
            <a:r>
              <a:rPr lang="en-GB" sz="1400" b="1">
                <a:solidFill>
                  <a:schemeClr val="accent2"/>
                </a:solidFill>
                <a:latin typeface="Calibri" panose="020F0502020204030204" pitchFamily="34" charset="0"/>
                <a:cs typeface="Calibri" panose="020F0502020204030204" pitchFamily="34" charset="0"/>
              </a:rPr>
              <a:t>SUMMARY:</a:t>
            </a:r>
          </a:p>
          <a:p>
            <a:br>
              <a:rPr lang="en-GB" sz="400" b="1">
                <a:solidFill>
                  <a:schemeClr val="accent2"/>
                </a:solidFill>
                <a:latin typeface="Calibri" panose="020F0502020204030204" pitchFamily="34" charset="0"/>
                <a:cs typeface="Calibri" panose="020F0502020204030204" pitchFamily="34" charset="0"/>
              </a:rPr>
            </a:br>
            <a:r>
              <a:rPr lang="en-GB" sz="1100">
                <a:latin typeface="Calibri" panose="020F0502020204030204" pitchFamily="34" charset="0"/>
                <a:cs typeface="Calibri" panose="020F0502020204030204" pitchFamily="34" charset="0"/>
              </a:rPr>
              <a:t>Describe the results and add additional metrics/insight that helps people understand the behaviour better. Describe what we have learnt from the results how that proves the hypothesis, what other learnings came from the metrics and where the results open up further questions/opportunities/research needs.</a:t>
            </a:r>
            <a:endParaRPr lang="en-GB" sz="1400">
              <a:latin typeface="Calibri" panose="020F0502020204030204" pitchFamily="34" charset="0"/>
              <a:cs typeface="Calibri" panose="020F0502020204030204" pitchFamily="34" charset="0"/>
            </a:endParaRPr>
          </a:p>
        </p:txBody>
      </p:sp>
      <p:sp>
        <p:nvSpPr>
          <p:cNvPr id="20" name="Rectangle 19">
            <a:extLst>
              <a:ext uri="{FF2B5EF4-FFF2-40B4-BE49-F238E27FC236}">
                <a16:creationId xmlns:a16="http://schemas.microsoft.com/office/drawing/2014/main" id="{46053F2F-88D7-4E6D-9CBE-32EF1F42AF67}"/>
              </a:ext>
            </a:extLst>
          </p:cNvPr>
          <p:cNvSpPr/>
          <p:nvPr/>
        </p:nvSpPr>
        <p:spPr>
          <a:xfrm>
            <a:off x="4724409" y="6319246"/>
            <a:ext cx="2743183" cy="215444"/>
          </a:xfrm>
          <a:prstGeom prst="rect">
            <a:avLst/>
          </a:prstGeom>
        </p:spPr>
        <p:txBody>
          <a:bodyPr wrap="square">
            <a:spAutoFit/>
          </a:bodyPr>
          <a:lstStyle/>
          <a:p>
            <a:pPr algn="ctr">
              <a:spcAft>
                <a:spcPts val="150"/>
              </a:spcAft>
            </a:pPr>
            <a:r>
              <a:rPr lang="en-GB" sz="800">
                <a:solidFill>
                  <a:schemeClr val="accent2"/>
                </a:solidFill>
                <a:latin typeface="Calibri" panose="020F0502020204030204" pitchFamily="34" charset="0"/>
                <a:cs typeface="Calibri" panose="020F0502020204030204" pitchFamily="34" charset="0"/>
              </a:rPr>
              <a:t>Experiment name | ID</a:t>
            </a:r>
          </a:p>
        </p:txBody>
      </p:sp>
      <p:sp>
        <p:nvSpPr>
          <p:cNvPr id="43" name="Rectangle 42">
            <a:extLst>
              <a:ext uri="{FF2B5EF4-FFF2-40B4-BE49-F238E27FC236}">
                <a16:creationId xmlns:a16="http://schemas.microsoft.com/office/drawing/2014/main" id="{03173388-5115-4D7D-A540-E838B246D7D0}"/>
              </a:ext>
            </a:extLst>
          </p:cNvPr>
          <p:cNvSpPr/>
          <p:nvPr/>
        </p:nvSpPr>
        <p:spPr>
          <a:xfrm>
            <a:off x="10308926" y="2808968"/>
            <a:ext cx="1718893" cy="1723549"/>
          </a:xfrm>
          <a:prstGeom prst="rect">
            <a:avLst/>
          </a:prstGeom>
        </p:spPr>
        <p:txBody>
          <a:bodyPr wrap="square">
            <a:spAutoFit/>
          </a:bodyPr>
          <a:lstStyle/>
          <a:p>
            <a:r>
              <a:rPr lang="en-GB" sz="1400" b="1">
                <a:solidFill>
                  <a:schemeClr val="accent2"/>
                </a:solidFill>
                <a:latin typeface="Calibri" panose="020F0502020204030204" pitchFamily="34" charset="0"/>
                <a:cs typeface="Calibri" panose="020F0502020204030204" pitchFamily="34" charset="0"/>
              </a:rPr>
              <a:t>TEST DATA:</a:t>
            </a:r>
          </a:p>
          <a:p>
            <a:br>
              <a:rPr lang="en-GB" sz="400" b="1">
                <a:solidFill>
                  <a:schemeClr val="accent2"/>
                </a:solidFill>
                <a:latin typeface="Calibri" panose="020F0502020204030204" pitchFamily="34" charset="0"/>
                <a:cs typeface="Calibri" panose="020F0502020204030204" pitchFamily="34" charset="0"/>
              </a:rPr>
            </a:br>
            <a:r>
              <a:rPr lang="en-GB" sz="1100" b="1">
                <a:latin typeface="Calibri" panose="020F0502020204030204" pitchFamily="34" charset="0"/>
                <a:cs typeface="Calibri" panose="020F0502020204030204" pitchFamily="34" charset="0"/>
              </a:rPr>
              <a:t>Sessions:</a:t>
            </a:r>
            <a:r>
              <a:rPr lang="en-GB" sz="1100">
                <a:latin typeface="Calibri" panose="020F0502020204030204" pitchFamily="34" charset="0"/>
                <a:cs typeface="Calibri" panose="020F0502020204030204" pitchFamily="34" charset="0"/>
              </a:rPr>
              <a:t> XXX,XXX</a:t>
            </a:r>
          </a:p>
          <a:p>
            <a:r>
              <a:rPr lang="en-GB" sz="1100" b="1">
                <a:latin typeface="Calibri" panose="020F0502020204030204" pitchFamily="34" charset="0"/>
                <a:cs typeface="Calibri" panose="020F0502020204030204" pitchFamily="34" charset="0"/>
              </a:rPr>
              <a:t>Duration:</a:t>
            </a:r>
            <a:r>
              <a:rPr lang="en-GB" sz="1100">
                <a:latin typeface="Calibri" panose="020F0502020204030204" pitchFamily="34" charset="0"/>
                <a:cs typeface="Calibri" panose="020F0502020204030204" pitchFamily="34" charset="0"/>
              </a:rPr>
              <a:t> Start date-End date (XX days)</a:t>
            </a:r>
          </a:p>
          <a:p>
            <a:r>
              <a:rPr lang="en-GB" sz="1100" b="1">
                <a:latin typeface="Calibri" panose="020F0502020204030204" pitchFamily="34" charset="0"/>
                <a:cs typeface="Calibri" panose="020F0502020204030204" pitchFamily="34" charset="0"/>
              </a:rPr>
              <a:t>Primary KPI:</a:t>
            </a:r>
            <a:r>
              <a:rPr lang="en-GB" sz="1100">
                <a:latin typeface="Calibri" panose="020F0502020204030204" pitchFamily="34" charset="0"/>
                <a:cs typeface="Calibri" panose="020F0502020204030204" pitchFamily="34" charset="0"/>
              </a:rPr>
              <a:t> XX,XXX</a:t>
            </a:r>
          </a:p>
          <a:p>
            <a:r>
              <a:rPr lang="en-GB" sz="1100" b="1">
                <a:latin typeface="Calibri" panose="020F0502020204030204" pitchFamily="34" charset="0"/>
                <a:cs typeface="Calibri" panose="020F0502020204030204" pitchFamily="34" charset="0"/>
              </a:rPr>
              <a:t>Secondary KPI:</a:t>
            </a:r>
            <a:r>
              <a:rPr lang="en-GB" sz="1100">
                <a:latin typeface="Calibri" panose="020F0502020204030204" pitchFamily="34" charset="0"/>
                <a:cs typeface="Calibri" panose="020F0502020204030204" pitchFamily="34" charset="0"/>
              </a:rPr>
              <a:t> XX,XXX</a:t>
            </a:r>
          </a:p>
          <a:p>
            <a:endParaRPr lang="en-GB" sz="1100">
              <a:latin typeface="Calibri" panose="020F0502020204030204" pitchFamily="34" charset="0"/>
              <a:cs typeface="Calibri" panose="020F0502020204030204" pitchFamily="34" charset="0"/>
            </a:endParaRPr>
          </a:p>
          <a:p>
            <a:r>
              <a:rPr lang="en-GB" sz="1100">
                <a:latin typeface="Calibri" panose="020F0502020204030204" pitchFamily="34" charset="0"/>
                <a:cs typeface="Calibri" panose="020F0502020204030204" pitchFamily="34" charset="0"/>
              </a:rPr>
              <a:t>Data Source: </a:t>
            </a:r>
            <a:r>
              <a:rPr lang="en-GB" sz="1100" u="sng">
                <a:solidFill>
                  <a:schemeClr val="accent2"/>
                </a:solidFill>
                <a:latin typeface="Calibri" panose="020F0502020204030204" pitchFamily="34" charset="0"/>
                <a:cs typeface="Calibri" panose="020F0502020204030204" pitchFamily="34" charset="0"/>
              </a:rPr>
              <a:t>Link to dashboard</a:t>
            </a:r>
            <a:endParaRPr lang="en-GB" sz="1400">
              <a:solidFill>
                <a:schemeClr val="accent2"/>
              </a:solidFill>
              <a:latin typeface="Calibri" panose="020F0502020204030204" pitchFamily="34" charset="0"/>
              <a:cs typeface="Calibri" panose="020F0502020204030204" pitchFamily="34" charset="0"/>
            </a:endParaRPr>
          </a:p>
        </p:txBody>
      </p:sp>
      <p:sp>
        <p:nvSpPr>
          <p:cNvPr id="69" name="Rectangle 68">
            <a:extLst>
              <a:ext uri="{FF2B5EF4-FFF2-40B4-BE49-F238E27FC236}">
                <a16:creationId xmlns:a16="http://schemas.microsoft.com/office/drawing/2014/main" id="{48117999-80C3-45B7-80A4-E5BA7089F060}"/>
              </a:ext>
            </a:extLst>
          </p:cNvPr>
          <p:cNvSpPr/>
          <p:nvPr/>
        </p:nvSpPr>
        <p:spPr>
          <a:xfrm>
            <a:off x="377752" y="2035123"/>
            <a:ext cx="6501030" cy="307777"/>
          </a:xfrm>
          <a:prstGeom prst="rect">
            <a:avLst/>
          </a:prstGeom>
        </p:spPr>
        <p:txBody>
          <a:bodyPr wrap="square">
            <a:spAutoFit/>
          </a:bodyPr>
          <a:lstStyle/>
          <a:p>
            <a:pPr algn="ctr"/>
            <a:r>
              <a:rPr lang="en-GB" sz="1400">
                <a:latin typeface="Calibri" panose="020F0502020204030204" pitchFamily="34" charset="0"/>
                <a:cs typeface="Calibri" panose="020F0502020204030204" pitchFamily="34" charset="0"/>
              </a:rPr>
              <a:t>The experiment </a:t>
            </a:r>
            <a:r>
              <a:rPr lang="en-GB" sz="1400" b="1">
                <a:solidFill>
                  <a:schemeClr val="accent2"/>
                </a:solidFill>
                <a:latin typeface="Calibri" panose="020F0502020204030204" pitchFamily="34" charset="0"/>
                <a:cs typeface="Calibri" panose="020F0502020204030204" pitchFamily="34" charset="0"/>
              </a:rPr>
              <a:t>met/did not meet </a:t>
            </a:r>
            <a:r>
              <a:rPr lang="en-GB" sz="1400">
                <a:latin typeface="Calibri" panose="020F0502020204030204" pitchFamily="34" charset="0"/>
                <a:cs typeface="Calibri" panose="020F0502020204030204" pitchFamily="34" charset="0"/>
              </a:rPr>
              <a:t>the hypothesis</a:t>
            </a:r>
          </a:p>
        </p:txBody>
      </p:sp>
      <p:pic>
        <p:nvPicPr>
          <p:cNvPr id="9" name="Picture 8">
            <a:extLst>
              <a:ext uri="{FF2B5EF4-FFF2-40B4-BE49-F238E27FC236}">
                <a16:creationId xmlns:a16="http://schemas.microsoft.com/office/drawing/2014/main" id="{3F9D72D8-A36D-4A53-9C03-5043EC5A63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8856" y="185167"/>
            <a:ext cx="919926" cy="929094"/>
          </a:xfrm>
          <a:prstGeom prst="rect">
            <a:avLst/>
          </a:prstGeom>
        </p:spPr>
      </p:pic>
      <p:pic>
        <p:nvPicPr>
          <p:cNvPr id="8" name="Picture 45" descr="A close up of a logo&#10;&#10;Description generated with high confidence">
            <a:extLst>
              <a:ext uri="{FF2B5EF4-FFF2-40B4-BE49-F238E27FC236}">
                <a16:creationId xmlns:a16="http://schemas.microsoft.com/office/drawing/2014/main" id="{835DB814-0376-424D-8933-30195CCD7512}"/>
              </a:ext>
            </a:extLst>
          </p:cNvPr>
          <p:cNvPicPr>
            <a:picLocks noChangeAspect="1"/>
          </p:cNvPicPr>
          <p:nvPr/>
        </p:nvPicPr>
        <p:blipFill>
          <a:blip r:embed="rId4"/>
          <a:stretch>
            <a:fillRect/>
          </a:stretch>
        </p:blipFill>
        <p:spPr>
          <a:xfrm>
            <a:off x="10578558" y="189338"/>
            <a:ext cx="714375" cy="724830"/>
          </a:xfrm>
          <a:prstGeom prst="rect">
            <a:avLst/>
          </a:prstGeom>
        </p:spPr>
      </p:pic>
      <p:pic>
        <p:nvPicPr>
          <p:cNvPr id="3" name="Picture 9" descr="A picture containing monitor, green, phone, drawing&#10;&#10;Description generated with very high confidence">
            <a:extLst>
              <a:ext uri="{FF2B5EF4-FFF2-40B4-BE49-F238E27FC236}">
                <a16:creationId xmlns:a16="http://schemas.microsoft.com/office/drawing/2014/main" id="{B88CAFB9-31EA-4C76-B5F0-B503CBD82452}"/>
              </a:ext>
            </a:extLst>
          </p:cNvPr>
          <p:cNvPicPr>
            <a:picLocks noChangeAspect="1"/>
          </p:cNvPicPr>
          <p:nvPr/>
        </p:nvPicPr>
        <p:blipFill rotWithShape="1">
          <a:blip r:embed="rId5"/>
          <a:srcRect l="28358" t="7444" r="30597" b="9926"/>
          <a:stretch/>
        </p:blipFill>
        <p:spPr>
          <a:xfrm>
            <a:off x="7906871" y="1331260"/>
            <a:ext cx="2316574" cy="4688546"/>
          </a:xfrm>
          <a:prstGeom prst="rect">
            <a:avLst/>
          </a:prstGeom>
        </p:spPr>
      </p:pic>
      <p:grpSp>
        <p:nvGrpSpPr>
          <p:cNvPr id="36" name="Group 35">
            <a:extLst>
              <a:ext uri="{FF2B5EF4-FFF2-40B4-BE49-F238E27FC236}">
                <a16:creationId xmlns:a16="http://schemas.microsoft.com/office/drawing/2014/main" id="{0033A372-8F57-455E-B2C3-B0D754180E08}"/>
              </a:ext>
            </a:extLst>
          </p:cNvPr>
          <p:cNvGrpSpPr/>
          <p:nvPr/>
        </p:nvGrpSpPr>
        <p:grpSpPr>
          <a:xfrm>
            <a:off x="763629" y="2380388"/>
            <a:ext cx="5729275" cy="1310779"/>
            <a:chOff x="412387" y="2493181"/>
            <a:chExt cx="5729275" cy="1310779"/>
          </a:xfrm>
        </p:grpSpPr>
        <p:grpSp>
          <p:nvGrpSpPr>
            <p:cNvPr id="37" name="Group 36">
              <a:extLst>
                <a:ext uri="{FF2B5EF4-FFF2-40B4-BE49-F238E27FC236}">
                  <a16:creationId xmlns:a16="http://schemas.microsoft.com/office/drawing/2014/main" id="{1E2E9C51-47E2-4FE1-849B-97B916A105BE}"/>
                </a:ext>
              </a:extLst>
            </p:cNvPr>
            <p:cNvGrpSpPr/>
            <p:nvPr/>
          </p:nvGrpSpPr>
          <p:grpSpPr>
            <a:xfrm>
              <a:off x="412387" y="2493181"/>
              <a:ext cx="1394977" cy="1295399"/>
              <a:chOff x="478309" y="2342898"/>
              <a:chExt cx="1394977" cy="1295399"/>
            </a:xfrm>
          </p:grpSpPr>
          <p:sp>
            <p:nvSpPr>
              <p:cNvPr id="54" name="Rectangle 53">
                <a:extLst>
                  <a:ext uri="{FF2B5EF4-FFF2-40B4-BE49-F238E27FC236}">
                    <a16:creationId xmlns:a16="http://schemas.microsoft.com/office/drawing/2014/main" id="{612581DE-2003-4148-9F4A-7FC5130B5778}"/>
                  </a:ext>
                </a:extLst>
              </p:cNvPr>
              <p:cNvSpPr/>
              <p:nvPr/>
            </p:nvSpPr>
            <p:spPr>
              <a:xfrm>
                <a:off x="528098" y="2342898"/>
                <a:ext cx="1295399" cy="129539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5" name="Group 54">
                <a:extLst>
                  <a:ext uri="{FF2B5EF4-FFF2-40B4-BE49-F238E27FC236}">
                    <a16:creationId xmlns:a16="http://schemas.microsoft.com/office/drawing/2014/main" id="{92E34C97-3AFB-4382-B265-6C2FBF429B43}"/>
                  </a:ext>
                </a:extLst>
              </p:cNvPr>
              <p:cNvGrpSpPr/>
              <p:nvPr/>
            </p:nvGrpSpPr>
            <p:grpSpPr>
              <a:xfrm>
                <a:off x="478309" y="2496795"/>
                <a:ext cx="1394977" cy="987605"/>
                <a:chOff x="478309" y="2424980"/>
                <a:chExt cx="1394977" cy="987605"/>
              </a:xfrm>
            </p:grpSpPr>
            <p:sp>
              <p:nvSpPr>
                <p:cNvPr id="56" name="TextBox 55">
                  <a:extLst>
                    <a:ext uri="{FF2B5EF4-FFF2-40B4-BE49-F238E27FC236}">
                      <a16:creationId xmlns:a16="http://schemas.microsoft.com/office/drawing/2014/main" id="{1AD83002-5F0C-4F95-BD85-5F7D56FED207}"/>
                    </a:ext>
                  </a:extLst>
                </p:cNvPr>
                <p:cNvSpPr txBox="1"/>
                <p:nvPr/>
              </p:nvSpPr>
              <p:spPr>
                <a:xfrm>
                  <a:off x="528230" y="2424980"/>
                  <a:ext cx="1295134" cy="523220"/>
                </a:xfrm>
                <a:prstGeom prst="rect">
                  <a:avLst/>
                </a:prstGeom>
                <a:noFill/>
              </p:spPr>
              <p:txBody>
                <a:bodyPr wrap="square" rtlCol="0" anchor="t">
                  <a:spAutoFit/>
                </a:bodyPr>
                <a:lstStyle/>
                <a:p>
                  <a:pPr algn="ctr"/>
                  <a:r>
                    <a:rPr lang="en-GB" sz="2800" b="1" dirty="0">
                      <a:solidFill>
                        <a:schemeClr val="accent6"/>
                      </a:solidFill>
                    </a:rPr>
                    <a:t>+10%</a:t>
                  </a:r>
                  <a:endParaRPr lang="en-US" dirty="0">
                    <a:solidFill>
                      <a:schemeClr val="accent6"/>
                    </a:solidFill>
                  </a:endParaRPr>
                </a:p>
              </p:txBody>
            </p:sp>
            <p:sp>
              <p:nvSpPr>
                <p:cNvPr id="57" name="Rectangle 56">
                  <a:extLst>
                    <a:ext uri="{FF2B5EF4-FFF2-40B4-BE49-F238E27FC236}">
                      <a16:creationId xmlns:a16="http://schemas.microsoft.com/office/drawing/2014/main" id="{EA1FD9D4-7FD1-42BE-8454-1E20D7423B01}"/>
                    </a:ext>
                  </a:extLst>
                </p:cNvPr>
                <p:cNvSpPr/>
                <p:nvPr/>
              </p:nvSpPr>
              <p:spPr>
                <a:xfrm>
                  <a:off x="478309" y="2956050"/>
                  <a:ext cx="1394977" cy="456535"/>
                </a:xfrm>
                <a:prstGeom prst="rect">
                  <a:avLst/>
                </a:prstGeom>
              </p:spPr>
              <p:txBody>
                <a:bodyPr wrap="square" anchor="t">
                  <a:spAutoFit/>
                </a:bodyPr>
                <a:lstStyle/>
                <a:p>
                  <a:pPr algn="ctr">
                    <a:spcAft>
                      <a:spcPts val="150"/>
                    </a:spcAft>
                  </a:pPr>
                  <a:r>
                    <a:rPr lang="en-GB" sz="1100" b="1">
                      <a:latin typeface="Calibri" panose="020F0502020204030204" pitchFamily="34" charset="0"/>
                      <a:cs typeface="Calibri" panose="020F0502020204030204" pitchFamily="34" charset="0"/>
                    </a:rPr>
                    <a:t>Significant Increase</a:t>
                  </a:r>
                </a:p>
                <a:p>
                  <a:pPr algn="ctr">
                    <a:spcAft>
                      <a:spcPts val="150"/>
                    </a:spcAft>
                  </a:pPr>
                  <a:r>
                    <a:rPr lang="en-GB" sz="1100">
                      <a:latin typeface="Calibri" panose="020F0502020204030204" pitchFamily="34" charset="0"/>
                      <a:cs typeface="Calibri" panose="020F0502020204030204" pitchFamily="34" charset="0"/>
                    </a:rPr>
                    <a:t>in primary KPI</a:t>
                  </a:r>
                  <a:endParaRPr lang="en-US"/>
                </a:p>
              </p:txBody>
            </p:sp>
          </p:grpSp>
        </p:grpSp>
        <p:grpSp>
          <p:nvGrpSpPr>
            <p:cNvPr id="38" name="Group 37">
              <a:extLst>
                <a:ext uri="{FF2B5EF4-FFF2-40B4-BE49-F238E27FC236}">
                  <a16:creationId xmlns:a16="http://schemas.microsoft.com/office/drawing/2014/main" id="{CAE64F52-D7F9-40E3-AFD5-0B91FC3D33EC}"/>
                </a:ext>
              </a:extLst>
            </p:cNvPr>
            <p:cNvGrpSpPr/>
            <p:nvPr/>
          </p:nvGrpSpPr>
          <p:grpSpPr>
            <a:xfrm>
              <a:off x="1857153" y="2493181"/>
              <a:ext cx="1394977" cy="1295399"/>
              <a:chOff x="478309" y="2342898"/>
              <a:chExt cx="1394977" cy="1295399"/>
            </a:xfrm>
          </p:grpSpPr>
          <p:sp>
            <p:nvSpPr>
              <p:cNvPr id="50" name="Rectangle 49">
                <a:extLst>
                  <a:ext uri="{FF2B5EF4-FFF2-40B4-BE49-F238E27FC236}">
                    <a16:creationId xmlns:a16="http://schemas.microsoft.com/office/drawing/2014/main" id="{8BABA983-FEBB-4A6E-9505-68DDEF6B7B1D}"/>
                  </a:ext>
                </a:extLst>
              </p:cNvPr>
              <p:cNvSpPr/>
              <p:nvPr/>
            </p:nvSpPr>
            <p:spPr>
              <a:xfrm>
                <a:off x="528098" y="2342898"/>
                <a:ext cx="1295399" cy="129539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1" name="Group 50">
                <a:extLst>
                  <a:ext uri="{FF2B5EF4-FFF2-40B4-BE49-F238E27FC236}">
                    <a16:creationId xmlns:a16="http://schemas.microsoft.com/office/drawing/2014/main" id="{35E11E2A-D26E-45D8-BC3C-2F48B8B872E3}"/>
                  </a:ext>
                </a:extLst>
              </p:cNvPr>
              <p:cNvGrpSpPr/>
              <p:nvPr/>
            </p:nvGrpSpPr>
            <p:grpSpPr>
              <a:xfrm>
                <a:off x="478309" y="2496795"/>
                <a:ext cx="1394977" cy="987605"/>
                <a:chOff x="478309" y="2424980"/>
                <a:chExt cx="1394977" cy="987605"/>
              </a:xfrm>
            </p:grpSpPr>
            <p:sp>
              <p:nvSpPr>
                <p:cNvPr id="52" name="TextBox 51">
                  <a:extLst>
                    <a:ext uri="{FF2B5EF4-FFF2-40B4-BE49-F238E27FC236}">
                      <a16:creationId xmlns:a16="http://schemas.microsoft.com/office/drawing/2014/main" id="{3467AC3B-549D-46F1-A7AB-D25E176B024C}"/>
                    </a:ext>
                  </a:extLst>
                </p:cNvPr>
                <p:cNvSpPr txBox="1"/>
                <p:nvPr/>
              </p:nvSpPr>
              <p:spPr>
                <a:xfrm>
                  <a:off x="528230" y="2424980"/>
                  <a:ext cx="1295134" cy="523220"/>
                </a:xfrm>
                <a:prstGeom prst="rect">
                  <a:avLst/>
                </a:prstGeom>
                <a:noFill/>
              </p:spPr>
              <p:txBody>
                <a:bodyPr wrap="square" rtlCol="0" anchor="t">
                  <a:spAutoFit/>
                </a:bodyPr>
                <a:lstStyle/>
                <a:p>
                  <a:pPr algn="ctr"/>
                  <a:r>
                    <a:rPr lang="en-GB" sz="2800" b="1" dirty="0">
                      <a:solidFill>
                        <a:srgbClr val="FF0000"/>
                      </a:solidFill>
                    </a:rPr>
                    <a:t>+10%</a:t>
                  </a:r>
                  <a:endParaRPr lang="en-US" dirty="0">
                    <a:solidFill>
                      <a:srgbClr val="FF0000"/>
                    </a:solidFill>
                  </a:endParaRPr>
                </a:p>
              </p:txBody>
            </p:sp>
            <p:sp>
              <p:nvSpPr>
                <p:cNvPr id="53" name="Rectangle 52">
                  <a:extLst>
                    <a:ext uri="{FF2B5EF4-FFF2-40B4-BE49-F238E27FC236}">
                      <a16:creationId xmlns:a16="http://schemas.microsoft.com/office/drawing/2014/main" id="{297C0C4C-5C87-4A86-9AC8-014EB57BACED}"/>
                    </a:ext>
                  </a:extLst>
                </p:cNvPr>
                <p:cNvSpPr/>
                <p:nvPr/>
              </p:nvSpPr>
              <p:spPr>
                <a:xfrm>
                  <a:off x="478309" y="2956050"/>
                  <a:ext cx="1394977" cy="456535"/>
                </a:xfrm>
                <a:prstGeom prst="rect">
                  <a:avLst/>
                </a:prstGeom>
              </p:spPr>
              <p:txBody>
                <a:bodyPr wrap="square" anchor="t">
                  <a:spAutoFit/>
                </a:bodyPr>
                <a:lstStyle/>
                <a:p>
                  <a:pPr algn="ctr">
                    <a:spcAft>
                      <a:spcPts val="150"/>
                    </a:spcAft>
                  </a:pPr>
                  <a:r>
                    <a:rPr lang="en-GB" sz="1100" b="1" dirty="0">
                      <a:latin typeface="Calibri" panose="020F0502020204030204" pitchFamily="34" charset="0"/>
                      <a:cs typeface="Calibri" panose="020F0502020204030204" pitchFamily="34" charset="0"/>
                    </a:rPr>
                    <a:t>Significant Decrease</a:t>
                  </a:r>
                </a:p>
                <a:p>
                  <a:pPr algn="ctr">
                    <a:spcAft>
                      <a:spcPts val="150"/>
                    </a:spcAft>
                  </a:pPr>
                  <a:r>
                    <a:rPr lang="en-GB" sz="1100" dirty="0">
                      <a:latin typeface="Calibri" panose="020F0502020204030204" pitchFamily="34" charset="0"/>
                      <a:cs typeface="Calibri" panose="020F0502020204030204" pitchFamily="34" charset="0"/>
                    </a:rPr>
                    <a:t>in secondary KPI</a:t>
                  </a:r>
                  <a:endParaRPr lang="en-US" dirty="0"/>
                </a:p>
              </p:txBody>
            </p:sp>
          </p:grpSp>
        </p:grpSp>
        <p:grpSp>
          <p:nvGrpSpPr>
            <p:cNvPr id="39" name="Group 38">
              <a:extLst>
                <a:ext uri="{FF2B5EF4-FFF2-40B4-BE49-F238E27FC236}">
                  <a16:creationId xmlns:a16="http://schemas.microsoft.com/office/drawing/2014/main" id="{BF67CA6D-8473-4717-B615-0BC9F9BDA1BB}"/>
                </a:ext>
              </a:extLst>
            </p:cNvPr>
            <p:cNvGrpSpPr/>
            <p:nvPr/>
          </p:nvGrpSpPr>
          <p:grpSpPr>
            <a:xfrm>
              <a:off x="3301919" y="2493181"/>
              <a:ext cx="1394977" cy="1310779"/>
              <a:chOff x="478309" y="2342898"/>
              <a:chExt cx="1394977" cy="1310779"/>
            </a:xfrm>
          </p:grpSpPr>
          <p:sp>
            <p:nvSpPr>
              <p:cNvPr id="46" name="Rectangle 45">
                <a:extLst>
                  <a:ext uri="{FF2B5EF4-FFF2-40B4-BE49-F238E27FC236}">
                    <a16:creationId xmlns:a16="http://schemas.microsoft.com/office/drawing/2014/main" id="{07017F84-2CD8-4312-B234-24BA46C666A2}"/>
                  </a:ext>
                </a:extLst>
              </p:cNvPr>
              <p:cNvSpPr/>
              <p:nvPr/>
            </p:nvSpPr>
            <p:spPr>
              <a:xfrm>
                <a:off x="528098" y="2342898"/>
                <a:ext cx="1295399" cy="129539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7" name="Group 46">
                <a:extLst>
                  <a:ext uri="{FF2B5EF4-FFF2-40B4-BE49-F238E27FC236}">
                    <a16:creationId xmlns:a16="http://schemas.microsoft.com/office/drawing/2014/main" id="{B2A821B3-3CE2-4048-AE39-A3B362A83A41}"/>
                  </a:ext>
                </a:extLst>
              </p:cNvPr>
              <p:cNvGrpSpPr/>
              <p:nvPr/>
            </p:nvGrpSpPr>
            <p:grpSpPr>
              <a:xfrm>
                <a:off x="478309" y="2496795"/>
                <a:ext cx="1394977" cy="1156882"/>
                <a:chOff x="478309" y="2424980"/>
                <a:chExt cx="1394977" cy="1156882"/>
              </a:xfrm>
            </p:grpSpPr>
            <p:sp>
              <p:nvSpPr>
                <p:cNvPr id="48" name="TextBox 47">
                  <a:extLst>
                    <a:ext uri="{FF2B5EF4-FFF2-40B4-BE49-F238E27FC236}">
                      <a16:creationId xmlns:a16="http://schemas.microsoft.com/office/drawing/2014/main" id="{78DF8045-E9A6-4838-84BC-83FD50454BCB}"/>
                    </a:ext>
                  </a:extLst>
                </p:cNvPr>
                <p:cNvSpPr txBox="1"/>
                <p:nvPr/>
              </p:nvSpPr>
              <p:spPr>
                <a:xfrm>
                  <a:off x="528230" y="2424980"/>
                  <a:ext cx="1295134" cy="523220"/>
                </a:xfrm>
                <a:prstGeom prst="rect">
                  <a:avLst/>
                </a:prstGeom>
                <a:noFill/>
              </p:spPr>
              <p:txBody>
                <a:bodyPr wrap="square" rtlCol="0" anchor="t">
                  <a:spAutoFit/>
                </a:bodyPr>
                <a:lstStyle/>
                <a:p>
                  <a:pPr algn="ctr"/>
                  <a:r>
                    <a:rPr lang="en-GB" sz="2800" b="1" dirty="0">
                      <a:solidFill>
                        <a:srgbClr val="00B0F0"/>
                      </a:solidFill>
                    </a:rPr>
                    <a:t>+10%</a:t>
                  </a:r>
                  <a:endParaRPr lang="en-US" dirty="0">
                    <a:solidFill>
                      <a:srgbClr val="00B0F0"/>
                    </a:solidFill>
                  </a:endParaRPr>
                </a:p>
              </p:txBody>
            </p:sp>
            <p:sp>
              <p:nvSpPr>
                <p:cNvPr id="49" name="Rectangle 48">
                  <a:extLst>
                    <a:ext uri="{FF2B5EF4-FFF2-40B4-BE49-F238E27FC236}">
                      <a16:creationId xmlns:a16="http://schemas.microsoft.com/office/drawing/2014/main" id="{66994315-F847-4F9D-B157-584DCAA0C0B4}"/>
                    </a:ext>
                  </a:extLst>
                </p:cNvPr>
                <p:cNvSpPr/>
                <p:nvPr/>
              </p:nvSpPr>
              <p:spPr>
                <a:xfrm>
                  <a:off x="478309" y="2956050"/>
                  <a:ext cx="1394977" cy="625812"/>
                </a:xfrm>
                <a:prstGeom prst="rect">
                  <a:avLst/>
                </a:prstGeom>
              </p:spPr>
              <p:txBody>
                <a:bodyPr wrap="square" anchor="t">
                  <a:spAutoFit/>
                </a:bodyPr>
                <a:lstStyle/>
                <a:p>
                  <a:pPr algn="ctr">
                    <a:spcAft>
                      <a:spcPts val="150"/>
                    </a:spcAft>
                  </a:pPr>
                  <a:r>
                    <a:rPr lang="en-GB" sz="1100" b="1" dirty="0">
                      <a:latin typeface="Calibri" panose="020F0502020204030204" pitchFamily="34" charset="0"/>
                      <a:cs typeface="Calibri" panose="020F0502020204030204" pitchFamily="34" charset="0"/>
                    </a:rPr>
                    <a:t>Insignificant Increase</a:t>
                  </a:r>
                </a:p>
                <a:p>
                  <a:pPr algn="ctr">
                    <a:spcAft>
                      <a:spcPts val="150"/>
                    </a:spcAft>
                  </a:pPr>
                  <a:r>
                    <a:rPr lang="en-GB" sz="1100" dirty="0">
                      <a:latin typeface="Calibri" panose="020F0502020204030204" pitchFamily="34" charset="0"/>
                      <a:cs typeface="Calibri" panose="020F0502020204030204" pitchFamily="34" charset="0"/>
                    </a:rPr>
                    <a:t>in secondary KPI</a:t>
                  </a:r>
                  <a:endParaRPr lang="en-US" dirty="0"/>
                </a:p>
              </p:txBody>
            </p:sp>
          </p:grpSp>
        </p:grpSp>
        <p:grpSp>
          <p:nvGrpSpPr>
            <p:cNvPr id="40" name="Group 39">
              <a:extLst>
                <a:ext uri="{FF2B5EF4-FFF2-40B4-BE49-F238E27FC236}">
                  <a16:creationId xmlns:a16="http://schemas.microsoft.com/office/drawing/2014/main" id="{0A2CF17C-EFE8-4A3E-822A-17B7E00EA7F3}"/>
                </a:ext>
              </a:extLst>
            </p:cNvPr>
            <p:cNvGrpSpPr/>
            <p:nvPr/>
          </p:nvGrpSpPr>
          <p:grpSpPr>
            <a:xfrm>
              <a:off x="4746685" y="2493181"/>
              <a:ext cx="1394977" cy="1295399"/>
              <a:chOff x="478309" y="2342898"/>
              <a:chExt cx="1394977" cy="1295399"/>
            </a:xfrm>
          </p:grpSpPr>
          <p:sp>
            <p:nvSpPr>
              <p:cNvPr id="41" name="Rectangle 40">
                <a:extLst>
                  <a:ext uri="{FF2B5EF4-FFF2-40B4-BE49-F238E27FC236}">
                    <a16:creationId xmlns:a16="http://schemas.microsoft.com/office/drawing/2014/main" id="{9F0B43B0-A84D-490B-905B-1DB17AC637A6}"/>
                  </a:ext>
                </a:extLst>
              </p:cNvPr>
              <p:cNvSpPr/>
              <p:nvPr/>
            </p:nvSpPr>
            <p:spPr>
              <a:xfrm>
                <a:off x="528098" y="2342898"/>
                <a:ext cx="1295399" cy="129539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2" name="Group 41">
                <a:extLst>
                  <a:ext uri="{FF2B5EF4-FFF2-40B4-BE49-F238E27FC236}">
                    <a16:creationId xmlns:a16="http://schemas.microsoft.com/office/drawing/2014/main" id="{E8AC04A9-9A4C-4B80-B9EA-95260BA13543}"/>
                  </a:ext>
                </a:extLst>
              </p:cNvPr>
              <p:cNvGrpSpPr/>
              <p:nvPr/>
            </p:nvGrpSpPr>
            <p:grpSpPr>
              <a:xfrm>
                <a:off x="478309" y="2496795"/>
                <a:ext cx="1394977" cy="987605"/>
                <a:chOff x="478309" y="2424980"/>
                <a:chExt cx="1394977" cy="987605"/>
              </a:xfrm>
            </p:grpSpPr>
            <p:sp>
              <p:nvSpPr>
                <p:cNvPr id="44" name="TextBox 43">
                  <a:extLst>
                    <a:ext uri="{FF2B5EF4-FFF2-40B4-BE49-F238E27FC236}">
                      <a16:creationId xmlns:a16="http://schemas.microsoft.com/office/drawing/2014/main" id="{175097E7-39BF-4710-A513-E273BDB689F8}"/>
                    </a:ext>
                  </a:extLst>
                </p:cNvPr>
                <p:cNvSpPr txBox="1"/>
                <p:nvPr/>
              </p:nvSpPr>
              <p:spPr>
                <a:xfrm>
                  <a:off x="528230" y="2424980"/>
                  <a:ext cx="1295134" cy="523220"/>
                </a:xfrm>
                <a:prstGeom prst="rect">
                  <a:avLst/>
                </a:prstGeom>
                <a:noFill/>
              </p:spPr>
              <p:txBody>
                <a:bodyPr wrap="square" rtlCol="0" anchor="t">
                  <a:spAutoFit/>
                </a:bodyPr>
                <a:lstStyle/>
                <a:p>
                  <a:pPr algn="ctr"/>
                  <a:r>
                    <a:rPr lang="en-GB" sz="2800" b="1" dirty="0">
                      <a:solidFill>
                        <a:srgbClr val="00B0F0"/>
                      </a:solidFill>
                    </a:rPr>
                    <a:t>+10%</a:t>
                  </a:r>
                  <a:endParaRPr lang="en-US" dirty="0">
                    <a:solidFill>
                      <a:srgbClr val="00B0F0"/>
                    </a:solidFill>
                  </a:endParaRPr>
                </a:p>
              </p:txBody>
            </p:sp>
            <p:sp>
              <p:nvSpPr>
                <p:cNvPr id="45" name="Rectangle 44">
                  <a:extLst>
                    <a:ext uri="{FF2B5EF4-FFF2-40B4-BE49-F238E27FC236}">
                      <a16:creationId xmlns:a16="http://schemas.microsoft.com/office/drawing/2014/main" id="{01727256-697D-4677-8D53-3D3DB6E813EC}"/>
                    </a:ext>
                  </a:extLst>
                </p:cNvPr>
                <p:cNvSpPr/>
                <p:nvPr/>
              </p:nvSpPr>
              <p:spPr>
                <a:xfrm>
                  <a:off x="478309" y="2956050"/>
                  <a:ext cx="1394977" cy="456535"/>
                </a:xfrm>
                <a:prstGeom prst="rect">
                  <a:avLst/>
                </a:prstGeom>
              </p:spPr>
              <p:txBody>
                <a:bodyPr wrap="square" anchor="t">
                  <a:spAutoFit/>
                </a:bodyPr>
                <a:lstStyle/>
                <a:p>
                  <a:pPr algn="ctr">
                    <a:spcAft>
                      <a:spcPts val="150"/>
                    </a:spcAft>
                  </a:pPr>
                  <a:r>
                    <a:rPr lang="en-GB" sz="1100" b="1" dirty="0">
                      <a:latin typeface="Calibri" panose="020F0502020204030204" pitchFamily="34" charset="0"/>
                      <a:cs typeface="Calibri" panose="020F0502020204030204" pitchFamily="34" charset="0"/>
                    </a:rPr>
                    <a:t>Insight metric</a:t>
                  </a:r>
                </a:p>
                <a:p>
                  <a:pPr algn="ctr">
                    <a:spcAft>
                      <a:spcPts val="150"/>
                    </a:spcAft>
                  </a:pPr>
                  <a:r>
                    <a:rPr lang="en-GB" sz="1100" dirty="0">
                      <a:latin typeface="Calibri" panose="020F0502020204030204" pitchFamily="34" charset="0"/>
                      <a:cs typeface="Calibri" panose="020F0502020204030204" pitchFamily="34" charset="0"/>
                    </a:rPr>
                    <a:t>In secondary KPI</a:t>
                  </a:r>
                  <a:endParaRPr lang="en-US" dirty="0"/>
                </a:p>
              </p:txBody>
            </p:sp>
          </p:grpSp>
        </p:grpSp>
      </p:grpSp>
    </p:spTree>
    <p:extLst>
      <p:ext uri="{BB962C8B-B14F-4D97-AF65-F5344CB8AC3E}">
        <p14:creationId xmlns:p14="http://schemas.microsoft.com/office/powerpoint/2010/main" val="2133365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53730-E82B-48BC-9FEE-7165E7F29C76}"/>
              </a:ext>
            </a:extLst>
          </p:cNvPr>
          <p:cNvSpPr>
            <a:spLocks noGrp="1"/>
          </p:cNvSpPr>
          <p:nvPr>
            <p:ph type="title"/>
          </p:nvPr>
        </p:nvSpPr>
        <p:spPr/>
        <p:txBody>
          <a:bodyPr/>
          <a:lstStyle/>
          <a:p>
            <a:r>
              <a:rPr lang="en-GB"/>
              <a:t>Variant B Results</a:t>
            </a:r>
          </a:p>
        </p:txBody>
      </p:sp>
      <p:sp>
        <p:nvSpPr>
          <p:cNvPr id="17" name="Rectangle 16">
            <a:extLst>
              <a:ext uri="{FF2B5EF4-FFF2-40B4-BE49-F238E27FC236}">
                <a16:creationId xmlns:a16="http://schemas.microsoft.com/office/drawing/2014/main" id="{EFD856A2-8DA0-4DD6-BF98-46D7DC2EB409}"/>
              </a:ext>
            </a:extLst>
          </p:cNvPr>
          <p:cNvSpPr/>
          <p:nvPr/>
        </p:nvSpPr>
        <p:spPr>
          <a:xfrm>
            <a:off x="377752" y="1075173"/>
            <a:ext cx="6501030" cy="538609"/>
          </a:xfrm>
          <a:prstGeom prst="rect">
            <a:avLst/>
          </a:prstGeom>
        </p:spPr>
        <p:txBody>
          <a:bodyPr wrap="square">
            <a:spAutoFit/>
          </a:bodyPr>
          <a:lstStyle/>
          <a:p>
            <a:r>
              <a:rPr lang="en-GB" sz="1400" b="1">
                <a:solidFill>
                  <a:schemeClr val="accent2"/>
                </a:solidFill>
                <a:latin typeface="Calibri" panose="020F0502020204030204" pitchFamily="34" charset="0"/>
                <a:cs typeface="Calibri" panose="020F0502020204030204" pitchFamily="34" charset="0"/>
              </a:rPr>
              <a:t>CHANGE:</a:t>
            </a:r>
          </a:p>
          <a:p>
            <a:br>
              <a:rPr lang="en-GB" sz="400" b="1">
                <a:solidFill>
                  <a:schemeClr val="accent2"/>
                </a:solidFill>
                <a:latin typeface="Calibri" panose="020F0502020204030204" pitchFamily="34" charset="0"/>
                <a:cs typeface="Calibri" panose="020F0502020204030204" pitchFamily="34" charset="0"/>
              </a:rPr>
            </a:br>
            <a:r>
              <a:rPr lang="en-GB" sz="1100">
                <a:latin typeface="Calibri" panose="020F0502020204030204" pitchFamily="34" charset="0"/>
                <a:cs typeface="Calibri" panose="020F0502020204030204" pitchFamily="34" charset="0"/>
              </a:rPr>
              <a:t>Summary of the elements modified, added, or taken away in this variant.</a:t>
            </a:r>
            <a:endParaRPr lang="en-GB" sz="1400" b="1">
              <a:solidFill>
                <a:schemeClr val="accent2"/>
              </a:solidFill>
              <a:latin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E14A09D1-A032-4619-BC93-E0F0718E1903}"/>
              </a:ext>
            </a:extLst>
          </p:cNvPr>
          <p:cNvSpPr/>
          <p:nvPr/>
        </p:nvSpPr>
        <p:spPr>
          <a:xfrm>
            <a:off x="377752" y="4181209"/>
            <a:ext cx="6501030" cy="877163"/>
          </a:xfrm>
          <a:prstGeom prst="rect">
            <a:avLst/>
          </a:prstGeom>
        </p:spPr>
        <p:txBody>
          <a:bodyPr wrap="square">
            <a:spAutoFit/>
          </a:bodyPr>
          <a:lstStyle/>
          <a:p>
            <a:r>
              <a:rPr lang="en-GB" sz="1400" b="1" dirty="0">
                <a:solidFill>
                  <a:schemeClr val="accent2"/>
                </a:solidFill>
                <a:latin typeface="Calibri" panose="020F0502020204030204" pitchFamily="34" charset="0"/>
                <a:cs typeface="Calibri" panose="020F0502020204030204" pitchFamily="34" charset="0"/>
              </a:rPr>
              <a:t>SUMMARY:</a:t>
            </a:r>
          </a:p>
          <a:p>
            <a:br>
              <a:rPr lang="en-GB" sz="400" b="1" dirty="0">
                <a:solidFill>
                  <a:schemeClr val="accent2"/>
                </a:solidFill>
                <a:latin typeface="Calibri" panose="020F0502020204030204" pitchFamily="34" charset="0"/>
                <a:cs typeface="Calibri" panose="020F0502020204030204" pitchFamily="34" charset="0"/>
              </a:rPr>
            </a:br>
            <a:r>
              <a:rPr lang="en-GB" sz="1100" dirty="0">
                <a:latin typeface="Calibri" panose="020F0502020204030204" pitchFamily="34" charset="0"/>
                <a:cs typeface="Calibri" panose="020F0502020204030204" pitchFamily="34" charset="0"/>
              </a:rPr>
              <a:t>Describe the results and add additional metrics/insight that helps people understand the behaviour better. Describe what we have learnt from the results how that proves the hypothesis, what other learnings came from the metrics and where the results open up further questions/opportunities/research needs.</a:t>
            </a:r>
            <a:endParaRPr lang="en-GB" sz="1400" dirty="0">
              <a:latin typeface="Calibri" panose="020F0502020204030204" pitchFamily="34" charset="0"/>
              <a:cs typeface="Calibri" panose="020F0502020204030204" pitchFamily="34" charset="0"/>
            </a:endParaRPr>
          </a:p>
        </p:txBody>
      </p:sp>
      <p:sp>
        <p:nvSpPr>
          <p:cNvPr id="20" name="Rectangle 19">
            <a:extLst>
              <a:ext uri="{FF2B5EF4-FFF2-40B4-BE49-F238E27FC236}">
                <a16:creationId xmlns:a16="http://schemas.microsoft.com/office/drawing/2014/main" id="{46053F2F-88D7-4E6D-9CBE-32EF1F42AF67}"/>
              </a:ext>
            </a:extLst>
          </p:cNvPr>
          <p:cNvSpPr/>
          <p:nvPr/>
        </p:nvSpPr>
        <p:spPr>
          <a:xfrm>
            <a:off x="4724409" y="6319246"/>
            <a:ext cx="2743183" cy="215444"/>
          </a:xfrm>
          <a:prstGeom prst="rect">
            <a:avLst/>
          </a:prstGeom>
        </p:spPr>
        <p:txBody>
          <a:bodyPr wrap="square">
            <a:spAutoFit/>
          </a:bodyPr>
          <a:lstStyle/>
          <a:p>
            <a:pPr algn="ctr">
              <a:spcAft>
                <a:spcPts val="150"/>
              </a:spcAft>
            </a:pPr>
            <a:r>
              <a:rPr lang="en-GB" sz="800">
                <a:solidFill>
                  <a:schemeClr val="accent2"/>
                </a:solidFill>
                <a:latin typeface="Calibri" panose="020F0502020204030204" pitchFamily="34" charset="0"/>
                <a:cs typeface="Calibri" panose="020F0502020204030204" pitchFamily="34" charset="0"/>
              </a:rPr>
              <a:t>Experiment name | ID</a:t>
            </a:r>
          </a:p>
        </p:txBody>
      </p:sp>
      <p:sp>
        <p:nvSpPr>
          <p:cNvPr id="43" name="Rectangle 42">
            <a:extLst>
              <a:ext uri="{FF2B5EF4-FFF2-40B4-BE49-F238E27FC236}">
                <a16:creationId xmlns:a16="http://schemas.microsoft.com/office/drawing/2014/main" id="{03173388-5115-4D7D-A540-E838B246D7D0}"/>
              </a:ext>
            </a:extLst>
          </p:cNvPr>
          <p:cNvSpPr/>
          <p:nvPr/>
        </p:nvSpPr>
        <p:spPr>
          <a:xfrm>
            <a:off x="10264102" y="2808968"/>
            <a:ext cx="1844399" cy="1723549"/>
          </a:xfrm>
          <a:prstGeom prst="rect">
            <a:avLst/>
          </a:prstGeom>
        </p:spPr>
        <p:txBody>
          <a:bodyPr wrap="square">
            <a:spAutoFit/>
          </a:bodyPr>
          <a:lstStyle/>
          <a:p>
            <a:r>
              <a:rPr lang="en-GB" sz="1400" b="1">
                <a:solidFill>
                  <a:schemeClr val="accent2"/>
                </a:solidFill>
                <a:latin typeface="Calibri" panose="020F0502020204030204" pitchFamily="34" charset="0"/>
                <a:cs typeface="Calibri" panose="020F0502020204030204" pitchFamily="34" charset="0"/>
              </a:rPr>
              <a:t>TEST DATA:</a:t>
            </a:r>
          </a:p>
          <a:p>
            <a:br>
              <a:rPr lang="en-GB" sz="400" b="1">
                <a:solidFill>
                  <a:schemeClr val="accent2"/>
                </a:solidFill>
                <a:latin typeface="Calibri" panose="020F0502020204030204" pitchFamily="34" charset="0"/>
                <a:cs typeface="Calibri" panose="020F0502020204030204" pitchFamily="34" charset="0"/>
              </a:rPr>
            </a:br>
            <a:r>
              <a:rPr lang="en-GB" sz="1100" b="1">
                <a:latin typeface="Calibri" panose="020F0502020204030204" pitchFamily="34" charset="0"/>
                <a:cs typeface="Calibri" panose="020F0502020204030204" pitchFamily="34" charset="0"/>
              </a:rPr>
              <a:t>Sessions:</a:t>
            </a:r>
            <a:r>
              <a:rPr lang="en-GB" sz="1100">
                <a:latin typeface="Calibri" panose="020F0502020204030204" pitchFamily="34" charset="0"/>
                <a:cs typeface="Calibri" panose="020F0502020204030204" pitchFamily="34" charset="0"/>
              </a:rPr>
              <a:t> XXX,XXX</a:t>
            </a:r>
          </a:p>
          <a:p>
            <a:r>
              <a:rPr lang="en-GB" sz="1100" b="1">
                <a:latin typeface="Calibri" panose="020F0502020204030204" pitchFamily="34" charset="0"/>
                <a:cs typeface="Calibri" panose="020F0502020204030204" pitchFamily="34" charset="0"/>
              </a:rPr>
              <a:t>Duration:</a:t>
            </a:r>
            <a:r>
              <a:rPr lang="en-GB" sz="1100">
                <a:latin typeface="Calibri" panose="020F0502020204030204" pitchFamily="34" charset="0"/>
                <a:cs typeface="Calibri" panose="020F0502020204030204" pitchFamily="34" charset="0"/>
              </a:rPr>
              <a:t> Start date-End date (XX days)</a:t>
            </a:r>
          </a:p>
          <a:p>
            <a:r>
              <a:rPr lang="en-GB" sz="1100" b="1">
                <a:latin typeface="Calibri" panose="020F0502020204030204" pitchFamily="34" charset="0"/>
                <a:cs typeface="Calibri" panose="020F0502020204030204" pitchFamily="34" charset="0"/>
              </a:rPr>
              <a:t>Primary KPI:</a:t>
            </a:r>
            <a:r>
              <a:rPr lang="en-GB" sz="1100">
                <a:latin typeface="Calibri" panose="020F0502020204030204" pitchFamily="34" charset="0"/>
                <a:cs typeface="Calibri" panose="020F0502020204030204" pitchFamily="34" charset="0"/>
              </a:rPr>
              <a:t> XX,XXX</a:t>
            </a:r>
          </a:p>
          <a:p>
            <a:r>
              <a:rPr lang="en-GB" sz="1100" b="1">
                <a:latin typeface="Calibri" panose="020F0502020204030204" pitchFamily="34" charset="0"/>
                <a:cs typeface="Calibri" panose="020F0502020204030204" pitchFamily="34" charset="0"/>
              </a:rPr>
              <a:t>Secondary KPI:</a:t>
            </a:r>
            <a:r>
              <a:rPr lang="en-GB" sz="1100">
                <a:latin typeface="Calibri" panose="020F0502020204030204" pitchFamily="34" charset="0"/>
                <a:cs typeface="Calibri" panose="020F0502020204030204" pitchFamily="34" charset="0"/>
              </a:rPr>
              <a:t> XX,XXX</a:t>
            </a:r>
          </a:p>
          <a:p>
            <a:endParaRPr lang="en-GB" sz="1100">
              <a:latin typeface="Calibri" panose="020F0502020204030204" pitchFamily="34" charset="0"/>
              <a:cs typeface="Calibri" panose="020F0502020204030204" pitchFamily="34" charset="0"/>
            </a:endParaRPr>
          </a:p>
          <a:p>
            <a:r>
              <a:rPr lang="en-GB" sz="1100">
                <a:latin typeface="Calibri" panose="020F0502020204030204" pitchFamily="34" charset="0"/>
                <a:cs typeface="Calibri" panose="020F0502020204030204" pitchFamily="34" charset="0"/>
              </a:rPr>
              <a:t>Data Source: </a:t>
            </a:r>
            <a:r>
              <a:rPr lang="en-GB" sz="1100" u="sng">
                <a:solidFill>
                  <a:schemeClr val="accent2"/>
                </a:solidFill>
                <a:latin typeface="Calibri" panose="020F0502020204030204" pitchFamily="34" charset="0"/>
                <a:cs typeface="Calibri" panose="020F0502020204030204" pitchFamily="34" charset="0"/>
              </a:rPr>
              <a:t>Link to dashboard</a:t>
            </a:r>
            <a:endParaRPr lang="en-GB" sz="1400">
              <a:solidFill>
                <a:schemeClr val="accent2"/>
              </a:solidFill>
              <a:latin typeface="Calibri" panose="020F0502020204030204" pitchFamily="34" charset="0"/>
              <a:cs typeface="Calibri" panose="020F0502020204030204" pitchFamily="34" charset="0"/>
            </a:endParaRPr>
          </a:p>
        </p:txBody>
      </p:sp>
      <p:sp>
        <p:nvSpPr>
          <p:cNvPr id="69" name="Rectangle 68">
            <a:extLst>
              <a:ext uri="{FF2B5EF4-FFF2-40B4-BE49-F238E27FC236}">
                <a16:creationId xmlns:a16="http://schemas.microsoft.com/office/drawing/2014/main" id="{48117999-80C3-45B7-80A4-E5BA7089F060}"/>
              </a:ext>
            </a:extLst>
          </p:cNvPr>
          <p:cNvSpPr/>
          <p:nvPr/>
        </p:nvSpPr>
        <p:spPr>
          <a:xfrm>
            <a:off x="377752" y="2035123"/>
            <a:ext cx="6501030" cy="307777"/>
          </a:xfrm>
          <a:prstGeom prst="rect">
            <a:avLst/>
          </a:prstGeom>
        </p:spPr>
        <p:txBody>
          <a:bodyPr wrap="square">
            <a:spAutoFit/>
          </a:bodyPr>
          <a:lstStyle/>
          <a:p>
            <a:pPr algn="ctr"/>
            <a:r>
              <a:rPr lang="en-GB" sz="1400">
                <a:latin typeface="Calibri" panose="020F0502020204030204" pitchFamily="34" charset="0"/>
                <a:cs typeface="Calibri" panose="020F0502020204030204" pitchFamily="34" charset="0"/>
              </a:rPr>
              <a:t>The experiment </a:t>
            </a:r>
            <a:r>
              <a:rPr lang="en-GB" sz="1400" b="1">
                <a:solidFill>
                  <a:schemeClr val="accent2"/>
                </a:solidFill>
                <a:latin typeface="Calibri" panose="020F0502020204030204" pitchFamily="34" charset="0"/>
                <a:cs typeface="Calibri" panose="020F0502020204030204" pitchFamily="34" charset="0"/>
              </a:rPr>
              <a:t>met/did not meet </a:t>
            </a:r>
            <a:r>
              <a:rPr lang="en-GB" sz="1400">
                <a:latin typeface="Calibri" panose="020F0502020204030204" pitchFamily="34" charset="0"/>
                <a:cs typeface="Calibri" panose="020F0502020204030204" pitchFamily="34" charset="0"/>
              </a:rPr>
              <a:t>the hypothesis</a:t>
            </a:r>
          </a:p>
        </p:txBody>
      </p:sp>
      <p:grpSp>
        <p:nvGrpSpPr>
          <p:cNvPr id="70" name="Group 69">
            <a:extLst>
              <a:ext uri="{FF2B5EF4-FFF2-40B4-BE49-F238E27FC236}">
                <a16:creationId xmlns:a16="http://schemas.microsoft.com/office/drawing/2014/main" id="{833CC0BA-667F-493D-9C62-93586287D4AF}"/>
              </a:ext>
            </a:extLst>
          </p:cNvPr>
          <p:cNvGrpSpPr/>
          <p:nvPr/>
        </p:nvGrpSpPr>
        <p:grpSpPr>
          <a:xfrm>
            <a:off x="763629" y="2380388"/>
            <a:ext cx="5729275" cy="1310779"/>
            <a:chOff x="412387" y="2493181"/>
            <a:chExt cx="5729275" cy="1310779"/>
          </a:xfrm>
        </p:grpSpPr>
        <p:grpSp>
          <p:nvGrpSpPr>
            <p:cNvPr id="71" name="Group 70">
              <a:extLst>
                <a:ext uri="{FF2B5EF4-FFF2-40B4-BE49-F238E27FC236}">
                  <a16:creationId xmlns:a16="http://schemas.microsoft.com/office/drawing/2014/main" id="{F9641ABC-CDAF-4213-A8A6-FE4524EACFE5}"/>
                </a:ext>
              </a:extLst>
            </p:cNvPr>
            <p:cNvGrpSpPr/>
            <p:nvPr/>
          </p:nvGrpSpPr>
          <p:grpSpPr>
            <a:xfrm>
              <a:off x="412387" y="2493181"/>
              <a:ext cx="1394977" cy="1295399"/>
              <a:chOff x="478309" y="2342898"/>
              <a:chExt cx="1394977" cy="1295399"/>
            </a:xfrm>
          </p:grpSpPr>
          <p:sp>
            <p:nvSpPr>
              <p:cNvPr id="87" name="Rectangle 86">
                <a:extLst>
                  <a:ext uri="{FF2B5EF4-FFF2-40B4-BE49-F238E27FC236}">
                    <a16:creationId xmlns:a16="http://schemas.microsoft.com/office/drawing/2014/main" id="{34366857-B135-4791-A9E8-2C0819E3544F}"/>
                  </a:ext>
                </a:extLst>
              </p:cNvPr>
              <p:cNvSpPr/>
              <p:nvPr/>
            </p:nvSpPr>
            <p:spPr>
              <a:xfrm>
                <a:off x="528098" y="2342898"/>
                <a:ext cx="1295399" cy="129539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8" name="Group 87">
                <a:extLst>
                  <a:ext uri="{FF2B5EF4-FFF2-40B4-BE49-F238E27FC236}">
                    <a16:creationId xmlns:a16="http://schemas.microsoft.com/office/drawing/2014/main" id="{9910DAC6-144C-47F8-9CC8-B794D04282D3}"/>
                  </a:ext>
                </a:extLst>
              </p:cNvPr>
              <p:cNvGrpSpPr/>
              <p:nvPr/>
            </p:nvGrpSpPr>
            <p:grpSpPr>
              <a:xfrm>
                <a:off x="478309" y="2496795"/>
                <a:ext cx="1394977" cy="987605"/>
                <a:chOff x="478309" y="2424980"/>
                <a:chExt cx="1394977" cy="987605"/>
              </a:xfrm>
            </p:grpSpPr>
            <p:sp>
              <p:nvSpPr>
                <p:cNvPr id="89" name="TextBox 88">
                  <a:extLst>
                    <a:ext uri="{FF2B5EF4-FFF2-40B4-BE49-F238E27FC236}">
                      <a16:creationId xmlns:a16="http://schemas.microsoft.com/office/drawing/2014/main" id="{0BF07AE3-446F-4E7C-ACAE-D2F03F92A1ED}"/>
                    </a:ext>
                  </a:extLst>
                </p:cNvPr>
                <p:cNvSpPr txBox="1"/>
                <p:nvPr/>
              </p:nvSpPr>
              <p:spPr>
                <a:xfrm>
                  <a:off x="528230" y="2424980"/>
                  <a:ext cx="1295134" cy="523220"/>
                </a:xfrm>
                <a:prstGeom prst="rect">
                  <a:avLst/>
                </a:prstGeom>
                <a:noFill/>
              </p:spPr>
              <p:txBody>
                <a:bodyPr wrap="square" rtlCol="0" anchor="t">
                  <a:spAutoFit/>
                </a:bodyPr>
                <a:lstStyle/>
                <a:p>
                  <a:pPr algn="ctr"/>
                  <a:r>
                    <a:rPr lang="en-GB" sz="2800" b="1" dirty="0">
                      <a:solidFill>
                        <a:schemeClr val="accent6"/>
                      </a:solidFill>
                    </a:rPr>
                    <a:t>+10%</a:t>
                  </a:r>
                  <a:endParaRPr lang="en-US" dirty="0">
                    <a:solidFill>
                      <a:schemeClr val="accent6"/>
                    </a:solidFill>
                  </a:endParaRPr>
                </a:p>
              </p:txBody>
            </p:sp>
            <p:sp>
              <p:nvSpPr>
                <p:cNvPr id="90" name="Rectangle 89">
                  <a:extLst>
                    <a:ext uri="{FF2B5EF4-FFF2-40B4-BE49-F238E27FC236}">
                      <a16:creationId xmlns:a16="http://schemas.microsoft.com/office/drawing/2014/main" id="{70FF177F-9D1F-4EB8-96FB-27CE2E74FC16}"/>
                    </a:ext>
                  </a:extLst>
                </p:cNvPr>
                <p:cNvSpPr/>
                <p:nvPr/>
              </p:nvSpPr>
              <p:spPr>
                <a:xfrm>
                  <a:off x="478309" y="2956050"/>
                  <a:ext cx="1394977" cy="456535"/>
                </a:xfrm>
                <a:prstGeom prst="rect">
                  <a:avLst/>
                </a:prstGeom>
              </p:spPr>
              <p:txBody>
                <a:bodyPr wrap="square" anchor="t">
                  <a:spAutoFit/>
                </a:bodyPr>
                <a:lstStyle/>
                <a:p>
                  <a:pPr algn="ctr">
                    <a:spcAft>
                      <a:spcPts val="150"/>
                    </a:spcAft>
                  </a:pPr>
                  <a:r>
                    <a:rPr lang="en-GB" sz="1100" b="1">
                      <a:latin typeface="Calibri" panose="020F0502020204030204" pitchFamily="34" charset="0"/>
                      <a:cs typeface="Calibri" panose="020F0502020204030204" pitchFamily="34" charset="0"/>
                    </a:rPr>
                    <a:t>Significant Increase</a:t>
                  </a:r>
                </a:p>
                <a:p>
                  <a:pPr algn="ctr">
                    <a:spcAft>
                      <a:spcPts val="150"/>
                    </a:spcAft>
                  </a:pPr>
                  <a:r>
                    <a:rPr lang="en-GB" sz="1100">
                      <a:latin typeface="Calibri" panose="020F0502020204030204" pitchFamily="34" charset="0"/>
                      <a:cs typeface="Calibri" panose="020F0502020204030204" pitchFamily="34" charset="0"/>
                    </a:rPr>
                    <a:t>in primary KPI</a:t>
                  </a:r>
                  <a:endParaRPr lang="en-US"/>
                </a:p>
              </p:txBody>
            </p:sp>
          </p:grpSp>
        </p:grpSp>
        <p:grpSp>
          <p:nvGrpSpPr>
            <p:cNvPr id="72" name="Group 71">
              <a:extLst>
                <a:ext uri="{FF2B5EF4-FFF2-40B4-BE49-F238E27FC236}">
                  <a16:creationId xmlns:a16="http://schemas.microsoft.com/office/drawing/2014/main" id="{D7504EB8-03C7-4D02-90A0-2E260F4ADA8D}"/>
                </a:ext>
              </a:extLst>
            </p:cNvPr>
            <p:cNvGrpSpPr/>
            <p:nvPr/>
          </p:nvGrpSpPr>
          <p:grpSpPr>
            <a:xfrm>
              <a:off x="1857153" y="2493181"/>
              <a:ext cx="1394977" cy="1295399"/>
              <a:chOff x="478309" y="2342898"/>
              <a:chExt cx="1394977" cy="1295399"/>
            </a:xfrm>
          </p:grpSpPr>
          <p:sp>
            <p:nvSpPr>
              <p:cNvPr id="83" name="Rectangle 82">
                <a:extLst>
                  <a:ext uri="{FF2B5EF4-FFF2-40B4-BE49-F238E27FC236}">
                    <a16:creationId xmlns:a16="http://schemas.microsoft.com/office/drawing/2014/main" id="{D8118DDF-FD62-4092-B769-6600508EB6D6}"/>
                  </a:ext>
                </a:extLst>
              </p:cNvPr>
              <p:cNvSpPr/>
              <p:nvPr/>
            </p:nvSpPr>
            <p:spPr>
              <a:xfrm>
                <a:off x="528098" y="2342898"/>
                <a:ext cx="1295399" cy="129539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4" name="Group 83">
                <a:extLst>
                  <a:ext uri="{FF2B5EF4-FFF2-40B4-BE49-F238E27FC236}">
                    <a16:creationId xmlns:a16="http://schemas.microsoft.com/office/drawing/2014/main" id="{D7D01B34-2CE3-4B5D-B65E-0A93B25B399F}"/>
                  </a:ext>
                </a:extLst>
              </p:cNvPr>
              <p:cNvGrpSpPr/>
              <p:nvPr/>
            </p:nvGrpSpPr>
            <p:grpSpPr>
              <a:xfrm>
                <a:off x="478309" y="2496795"/>
                <a:ext cx="1394977" cy="987605"/>
                <a:chOff x="478309" y="2424980"/>
                <a:chExt cx="1394977" cy="987605"/>
              </a:xfrm>
            </p:grpSpPr>
            <p:sp>
              <p:nvSpPr>
                <p:cNvPr id="85" name="TextBox 84">
                  <a:extLst>
                    <a:ext uri="{FF2B5EF4-FFF2-40B4-BE49-F238E27FC236}">
                      <a16:creationId xmlns:a16="http://schemas.microsoft.com/office/drawing/2014/main" id="{ECF36E5F-8866-4144-9064-EDB2103B26F3}"/>
                    </a:ext>
                  </a:extLst>
                </p:cNvPr>
                <p:cNvSpPr txBox="1"/>
                <p:nvPr/>
              </p:nvSpPr>
              <p:spPr>
                <a:xfrm>
                  <a:off x="528230" y="2424980"/>
                  <a:ext cx="1295134" cy="523220"/>
                </a:xfrm>
                <a:prstGeom prst="rect">
                  <a:avLst/>
                </a:prstGeom>
                <a:noFill/>
              </p:spPr>
              <p:txBody>
                <a:bodyPr wrap="square" rtlCol="0" anchor="t">
                  <a:spAutoFit/>
                </a:bodyPr>
                <a:lstStyle/>
                <a:p>
                  <a:pPr algn="ctr"/>
                  <a:r>
                    <a:rPr lang="en-GB" sz="2800" b="1" dirty="0">
                      <a:solidFill>
                        <a:srgbClr val="FF0000"/>
                      </a:solidFill>
                    </a:rPr>
                    <a:t>+10%</a:t>
                  </a:r>
                  <a:endParaRPr lang="en-US" dirty="0">
                    <a:solidFill>
                      <a:srgbClr val="FF0000"/>
                    </a:solidFill>
                  </a:endParaRPr>
                </a:p>
              </p:txBody>
            </p:sp>
            <p:sp>
              <p:nvSpPr>
                <p:cNvPr id="86" name="Rectangle 85">
                  <a:extLst>
                    <a:ext uri="{FF2B5EF4-FFF2-40B4-BE49-F238E27FC236}">
                      <a16:creationId xmlns:a16="http://schemas.microsoft.com/office/drawing/2014/main" id="{EA4A6C9E-CF81-4028-B6A5-2FA66BB23F4B}"/>
                    </a:ext>
                  </a:extLst>
                </p:cNvPr>
                <p:cNvSpPr/>
                <p:nvPr/>
              </p:nvSpPr>
              <p:spPr>
                <a:xfrm>
                  <a:off x="478309" y="2956050"/>
                  <a:ext cx="1394977" cy="456535"/>
                </a:xfrm>
                <a:prstGeom prst="rect">
                  <a:avLst/>
                </a:prstGeom>
              </p:spPr>
              <p:txBody>
                <a:bodyPr wrap="square" anchor="t">
                  <a:spAutoFit/>
                </a:bodyPr>
                <a:lstStyle/>
                <a:p>
                  <a:pPr algn="ctr">
                    <a:spcAft>
                      <a:spcPts val="150"/>
                    </a:spcAft>
                  </a:pPr>
                  <a:r>
                    <a:rPr lang="en-GB" sz="1100" b="1" dirty="0">
                      <a:latin typeface="Calibri" panose="020F0502020204030204" pitchFamily="34" charset="0"/>
                      <a:cs typeface="Calibri" panose="020F0502020204030204" pitchFamily="34" charset="0"/>
                    </a:rPr>
                    <a:t>Significant Decrease</a:t>
                  </a:r>
                </a:p>
                <a:p>
                  <a:pPr algn="ctr">
                    <a:spcAft>
                      <a:spcPts val="150"/>
                    </a:spcAft>
                  </a:pPr>
                  <a:r>
                    <a:rPr lang="en-GB" sz="1100" dirty="0">
                      <a:latin typeface="Calibri" panose="020F0502020204030204" pitchFamily="34" charset="0"/>
                      <a:cs typeface="Calibri" panose="020F0502020204030204" pitchFamily="34" charset="0"/>
                    </a:rPr>
                    <a:t>in secondary KPI</a:t>
                  </a:r>
                  <a:endParaRPr lang="en-US" dirty="0"/>
                </a:p>
              </p:txBody>
            </p:sp>
          </p:grpSp>
        </p:grpSp>
        <p:grpSp>
          <p:nvGrpSpPr>
            <p:cNvPr id="73" name="Group 72">
              <a:extLst>
                <a:ext uri="{FF2B5EF4-FFF2-40B4-BE49-F238E27FC236}">
                  <a16:creationId xmlns:a16="http://schemas.microsoft.com/office/drawing/2014/main" id="{C8B73045-9F0F-49D1-9FF8-7B9A617524C4}"/>
                </a:ext>
              </a:extLst>
            </p:cNvPr>
            <p:cNvGrpSpPr/>
            <p:nvPr/>
          </p:nvGrpSpPr>
          <p:grpSpPr>
            <a:xfrm>
              <a:off x="3301919" y="2493181"/>
              <a:ext cx="1394977" cy="1310779"/>
              <a:chOff x="478309" y="2342898"/>
              <a:chExt cx="1394977" cy="1310779"/>
            </a:xfrm>
          </p:grpSpPr>
          <p:sp>
            <p:nvSpPr>
              <p:cNvPr id="79" name="Rectangle 78">
                <a:extLst>
                  <a:ext uri="{FF2B5EF4-FFF2-40B4-BE49-F238E27FC236}">
                    <a16:creationId xmlns:a16="http://schemas.microsoft.com/office/drawing/2014/main" id="{923CDDB6-C739-4A72-883B-955B802A5D15}"/>
                  </a:ext>
                </a:extLst>
              </p:cNvPr>
              <p:cNvSpPr/>
              <p:nvPr/>
            </p:nvSpPr>
            <p:spPr>
              <a:xfrm>
                <a:off x="528098" y="2342898"/>
                <a:ext cx="1295399" cy="129539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0" name="Group 79">
                <a:extLst>
                  <a:ext uri="{FF2B5EF4-FFF2-40B4-BE49-F238E27FC236}">
                    <a16:creationId xmlns:a16="http://schemas.microsoft.com/office/drawing/2014/main" id="{0FA2A9B5-695E-47EB-883D-413BBC61ED7E}"/>
                  </a:ext>
                </a:extLst>
              </p:cNvPr>
              <p:cNvGrpSpPr/>
              <p:nvPr/>
            </p:nvGrpSpPr>
            <p:grpSpPr>
              <a:xfrm>
                <a:off x="478309" y="2496795"/>
                <a:ext cx="1394977" cy="1156882"/>
                <a:chOff x="478309" y="2424980"/>
                <a:chExt cx="1394977" cy="1156882"/>
              </a:xfrm>
            </p:grpSpPr>
            <p:sp>
              <p:nvSpPr>
                <p:cNvPr id="81" name="TextBox 80">
                  <a:extLst>
                    <a:ext uri="{FF2B5EF4-FFF2-40B4-BE49-F238E27FC236}">
                      <a16:creationId xmlns:a16="http://schemas.microsoft.com/office/drawing/2014/main" id="{D3E16A6C-3F09-43F7-89F1-A56835D73F35}"/>
                    </a:ext>
                  </a:extLst>
                </p:cNvPr>
                <p:cNvSpPr txBox="1"/>
                <p:nvPr/>
              </p:nvSpPr>
              <p:spPr>
                <a:xfrm>
                  <a:off x="528230" y="2424980"/>
                  <a:ext cx="1295134" cy="523220"/>
                </a:xfrm>
                <a:prstGeom prst="rect">
                  <a:avLst/>
                </a:prstGeom>
                <a:noFill/>
              </p:spPr>
              <p:txBody>
                <a:bodyPr wrap="square" rtlCol="0" anchor="t">
                  <a:spAutoFit/>
                </a:bodyPr>
                <a:lstStyle/>
                <a:p>
                  <a:pPr algn="ctr"/>
                  <a:r>
                    <a:rPr lang="en-GB" sz="2800" b="1" dirty="0">
                      <a:solidFill>
                        <a:srgbClr val="00B0F0"/>
                      </a:solidFill>
                    </a:rPr>
                    <a:t>+10%</a:t>
                  </a:r>
                  <a:endParaRPr lang="en-US" dirty="0">
                    <a:solidFill>
                      <a:srgbClr val="00B0F0"/>
                    </a:solidFill>
                  </a:endParaRPr>
                </a:p>
              </p:txBody>
            </p:sp>
            <p:sp>
              <p:nvSpPr>
                <p:cNvPr id="82" name="Rectangle 81">
                  <a:extLst>
                    <a:ext uri="{FF2B5EF4-FFF2-40B4-BE49-F238E27FC236}">
                      <a16:creationId xmlns:a16="http://schemas.microsoft.com/office/drawing/2014/main" id="{770B7FF6-C528-4D40-B36B-167D40C39E2D}"/>
                    </a:ext>
                  </a:extLst>
                </p:cNvPr>
                <p:cNvSpPr/>
                <p:nvPr/>
              </p:nvSpPr>
              <p:spPr>
                <a:xfrm>
                  <a:off x="478309" y="2956050"/>
                  <a:ext cx="1394977" cy="625812"/>
                </a:xfrm>
                <a:prstGeom prst="rect">
                  <a:avLst/>
                </a:prstGeom>
              </p:spPr>
              <p:txBody>
                <a:bodyPr wrap="square" anchor="t">
                  <a:spAutoFit/>
                </a:bodyPr>
                <a:lstStyle/>
                <a:p>
                  <a:pPr algn="ctr">
                    <a:spcAft>
                      <a:spcPts val="150"/>
                    </a:spcAft>
                  </a:pPr>
                  <a:r>
                    <a:rPr lang="en-GB" sz="1100" b="1" dirty="0">
                      <a:latin typeface="Calibri" panose="020F0502020204030204" pitchFamily="34" charset="0"/>
                      <a:cs typeface="Calibri" panose="020F0502020204030204" pitchFamily="34" charset="0"/>
                    </a:rPr>
                    <a:t>Insignificant Increase</a:t>
                  </a:r>
                </a:p>
                <a:p>
                  <a:pPr algn="ctr">
                    <a:spcAft>
                      <a:spcPts val="150"/>
                    </a:spcAft>
                  </a:pPr>
                  <a:r>
                    <a:rPr lang="en-GB" sz="1100" dirty="0">
                      <a:latin typeface="Calibri" panose="020F0502020204030204" pitchFamily="34" charset="0"/>
                      <a:cs typeface="Calibri" panose="020F0502020204030204" pitchFamily="34" charset="0"/>
                    </a:rPr>
                    <a:t>in secondary KPI</a:t>
                  </a:r>
                  <a:endParaRPr lang="en-US" dirty="0"/>
                </a:p>
              </p:txBody>
            </p:sp>
          </p:grpSp>
        </p:grpSp>
        <p:grpSp>
          <p:nvGrpSpPr>
            <p:cNvPr id="74" name="Group 73">
              <a:extLst>
                <a:ext uri="{FF2B5EF4-FFF2-40B4-BE49-F238E27FC236}">
                  <a16:creationId xmlns:a16="http://schemas.microsoft.com/office/drawing/2014/main" id="{8EDFD78F-BC3A-4700-B859-F8BE1D375711}"/>
                </a:ext>
              </a:extLst>
            </p:cNvPr>
            <p:cNvGrpSpPr/>
            <p:nvPr/>
          </p:nvGrpSpPr>
          <p:grpSpPr>
            <a:xfrm>
              <a:off x="4746685" y="2493181"/>
              <a:ext cx="1394977" cy="1295399"/>
              <a:chOff x="478309" y="2342898"/>
              <a:chExt cx="1394977" cy="1295399"/>
            </a:xfrm>
          </p:grpSpPr>
          <p:sp>
            <p:nvSpPr>
              <p:cNvPr id="75" name="Rectangle 74">
                <a:extLst>
                  <a:ext uri="{FF2B5EF4-FFF2-40B4-BE49-F238E27FC236}">
                    <a16:creationId xmlns:a16="http://schemas.microsoft.com/office/drawing/2014/main" id="{BB4DD2A9-E1A3-43A4-A320-2CE051288F6A}"/>
                  </a:ext>
                </a:extLst>
              </p:cNvPr>
              <p:cNvSpPr/>
              <p:nvPr/>
            </p:nvSpPr>
            <p:spPr>
              <a:xfrm>
                <a:off x="528098" y="2342898"/>
                <a:ext cx="1295399" cy="129539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6" name="Group 75">
                <a:extLst>
                  <a:ext uri="{FF2B5EF4-FFF2-40B4-BE49-F238E27FC236}">
                    <a16:creationId xmlns:a16="http://schemas.microsoft.com/office/drawing/2014/main" id="{02F75899-F426-4ADB-965E-299ED98CE71A}"/>
                  </a:ext>
                </a:extLst>
              </p:cNvPr>
              <p:cNvGrpSpPr/>
              <p:nvPr/>
            </p:nvGrpSpPr>
            <p:grpSpPr>
              <a:xfrm>
                <a:off x="478309" y="2496795"/>
                <a:ext cx="1394977" cy="987605"/>
                <a:chOff x="478309" y="2424980"/>
                <a:chExt cx="1394977" cy="987605"/>
              </a:xfrm>
            </p:grpSpPr>
            <p:sp>
              <p:nvSpPr>
                <p:cNvPr id="77" name="TextBox 76">
                  <a:extLst>
                    <a:ext uri="{FF2B5EF4-FFF2-40B4-BE49-F238E27FC236}">
                      <a16:creationId xmlns:a16="http://schemas.microsoft.com/office/drawing/2014/main" id="{AC89C4C4-D72C-4951-848A-E26C29F5ED5C}"/>
                    </a:ext>
                  </a:extLst>
                </p:cNvPr>
                <p:cNvSpPr txBox="1"/>
                <p:nvPr/>
              </p:nvSpPr>
              <p:spPr>
                <a:xfrm>
                  <a:off x="528230" y="2424980"/>
                  <a:ext cx="1295134" cy="523220"/>
                </a:xfrm>
                <a:prstGeom prst="rect">
                  <a:avLst/>
                </a:prstGeom>
                <a:noFill/>
              </p:spPr>
              <p:txBody>
                <a:bodyPr wrap="square" rtlCol="0" anchor="t">
                  <a:spAutoFit/>
                </a:bodyPr>
                <a:lstStyle/>
                <a:p>
                  <a:pPr algn="ctr"/>
                  <a:r>
                    <a:rPr lang="en-GB" sz="2800" b="1" dirty="0">
                      <a:solidFill>
                        <a:srgbClr val="00B0F0"/>
                      </a:solidFill>
                    </a:rPr>
                    <a:t>+10%</a:t>
                  </a:r>
                  <a:endParaRPr lang="en-US" dirty="0">
                    <a:solidFill>
                      <a:srgbClr val="00B0F0"/>
                    </a:solidFill>
                  </a:endParaRPr>
                </a:p>
              </p:txBody>
            </p:sp>
            <p:sp>
              <p:nvSpPr>
                <p:cNvPr id="78" name="Rectangle 77">
                  <a:extLst>
                    <a:ext uri="{FF2B5EF4-FFF2-40B4-BE49-F238E27FC236}">
                      <a16:creationId xmlns:a16="http://schemas.microsoft.com/office/drawing/2014/main" id="{0AA53E5A-2959-4F68-A621-6A5AA08F0896}"/>
                    </a:ext>
                  </a:extLst>
                </p:cNvPr>
                <p:cNvSpPr/>
                <p:nvPr/>
              </p:nvSpPr>
              <p:spPr>
                <a:xfrm>
                  <a:off x="478309" y="2956050"/>
                  <a:ext cx="1394977" cy="456535"/>
                </a:xfrm>
                <a:prstGeom prst="rect">
                  <a:avLst/>
                </a:prstGeom>
              </p:spPr>
              <p:txBody>
                <a:bodyPr wrap="square" anchor="t">
                  <a:spAutoFit/>
                </a:bodyPr>
                <a:lstStyle/>
                <a:p>
                  <a:pPr algn="ctr">
                    <a:spcAft>
                      <a:spcPts val="150"/>
                    </a:spcAft>
                  </a:pPr>
                  <a:r>
                    <a:rPr lang="en-GB" sz="1100" b="1" dirty="0">
                      <a:latin typeface="Calibri" panose="020F0502020204030204" pitchFamily="34" charset="0"/>
                      <a:cs typeface="Calibri" panose="020F0502020204030204" pitchFamily="34" charset="0"/>
                    </a:rPr>
                    <a:t>Insight metric</a:t>
                  </a:r>
                </a:p>
                <a:p>
                  <a:pPr algn="ctr">
                    <a:spcAft>
                      <a:spcPts val="150"/>
                    </a:spcAft>
                  </a:pPr>
                  <a:r>
                    <a:rPr lang="en-GB" sz="1100" dirty="0">
                      <a:latin typeface="Calibri" panose="020F0502020204030204" pitchFamily="34" charset="0"/>
                      <a:cs typeface="Calibri" panose="020F0502020204030204" pitchFamily="34" charset="0"/>
                    </a:rPr>
                    <a:t>In secondary KPI</a:t>
                  </a:r>
                  <a:endParaRPr lang="en-US" dirty="0"/>
                </a:p>
              </p:txBody>
            </p:sp>
          </p:grpSp>
        </p:grpSp>
      </p:grpSp>
      <p:pic>
        <p:nvPicPr>
          <p:cNvPr id="8" name="Picture 45" descr="A close up of a logo&#10;&#10;Description generated with high confidence">
            <a:extLst>
              <a:ext uri="{FF2B5EF4-FFF2-40B4-BE49-F238E27FC236}">
                <a16:creationId xmlns:a16="http://schemas.microsoft.com/office/drawing/2014/main" id="{3782D5B9-D2CE-4AD1-8D2E-57C80E8DF60D}"/>
              </a:ext>
            </a:extLst>
          </p:cNvPr>
          <p:cNvPicPr>
            <a:picLocks noChangeAspect="1"/>
          </p:cNvPicPr>
          <p:nvPr/>
        </p:nvPicPr>
        <p:blipFill>
          <a:blip r:embed="rId3"/>
          <a:stretch>
            <a:fillRect/>
          </a:stretch>
        </p:blipFill>
        <p:spPr>
          <a:xfrm>
            <a:off x="10578558" y="189338"/>
            <a:ext cx="714375" cy="724830"/>
          </a:xfrm>
          <a:prstGeom prst="rect">
            <a:avLst/>
          </a:prstGeom>
        </p:spPr>
      </p:pic>
      <p:pic>
        <p:nvPicPr>
          <p:cNvPr id="3" name="Picture 9" descr="A picture containing monitor, green, phone, drawing&#10;&#10;Description generated with very high confidence">
            <a:extLst>
              <a:ext uri="{FF2B5EF4-FFF2-40B4-BE49-F238E27FC236}">
                <a16:creationId xmlns:a16="http://schemas.microsoft.com/office/drawing/2014/main" id="{19C0DCE2-02C1-4CED-B18D-61C71628A0E7}"/>
              </a:ext>
            </a:extLst>
          </p:cNvPr>
          <p:cNvPicPr>
            <a:picLocks noChangeAspect="1"/>
          </p:cNvPicPr>
          <p:nvPr/>
        </p:nvPicPr>
        <p:blipFill rotWithShape="1">
          <a:blip r:embed="rId4"/>
          <a:srcRect l="28358" t="7444" r="30597" b="9926"/>
          <a:stretch/>
        </p:blipFill>
        <p:spPr>
          <a:xfrm>
            <a:off x="7906871" y="1331260"/>
            <a:ext cx="2316574" cy="4688546"/>
          </a:xfrm>
          <a:prstGeom prst="rect">
            <a:avLst/>
          </a:prstGeom>
        </p:spPr>
      </p:pic>
    </p:spTree>
    <p:extLst>
      <p:ext uri="{BB962C8B-B14F-4D97-AF65-F5344CB8AC3E}">
        <p14:creationId xmlns:p14="http://schemas.microsoft.com/office/powerpoint/2010/main" val="2354345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F521C-492A-4E7B-9D0F-99C51373628E}"/>
              </a:ext>
            </a:extLst>
          </p:cNvPr>
          <p:cNvSpPr>
            <a:spLocks noGrp="1"/>
          </p:cNvSpPr>
          <p:nvPr>
            <p:ph type="title"/>
          </p:nvPr>
        </p:nvSpPr>
        <p:spPr/>
        <p:txBody>
          <a:bodyPr/>
          <a:lstStyle/>
          <a:p>
            <a:r>
              <a:rPr lang="en-GB"/>
              <a:t>Learnings &amp; Next Steps</a:t>
            </a:r>
          </a:p>
        </p:txBody>
      </p:sp>
      <p:sp>
        <p:nvSpPr>
          <p:cNvPr id="3" name="Rectangle 2">
            <a:extLst>
              <a:ext uri="{FF2B5EF4-FFF2-40B4-BE49-F238E27FC236}">
                <a16:creationId xmlns:a16="http://schemas.microsoft.com/office/drawing/2014/main" id="{314C4F67-F102-4B6B-AAC9-459213026426}"/>
              </a:ext>
            </a:extLst>
          </p:cNvPr>
          <p:cNvSpPr/>
          <p:nvPr/>
        </p:nvSpPr>
        <p:spPr>
          <a:xfrm>
            <a:off x="4724409" y="6319246"/>
            <a:ext cx="2743183" cy="215444"/>
          </a:xfrm>
          <a:prstGeom prst="rect">
            <a:avLst/>
          </a:prstGeom>
        </p:spPr>
        <p:txBody>
          <a:bodyPr wrap="square">
            <a:spAutoFit/>
          </a:bodyPr>
          <a:lstStyle/>
          <a:p>
            <a:pPr algn="ctr">
              <a:spcAft>
                <a:spcPts val="150"/>
              </a:spcAft>
            </a:pPr>
            <a:r>
              <a:rPr lang="en-GB" sz="800">
                <a:solidFill>
                  <a:schemeClr val="accent2"/>
                </a:solidFill>
                <a:latin typeface="Calibri" panose="020F0502020204030204" pitchFamily="34" charset="0"/>
                <a:cs typeface="Calibri" panose="020F0502020204030204" pitchFamily="34" charset="0"/>
              </a:rPr>
              <a:t>Experiment name | ID</a:t>
            </a:r>
          </a:p>
        </p:txBody>
      </p:sp>
      <p:sp>
        <p:nvSpPr>
          <p:cNvPr id="4" name="Rectangle 3">
            <a:extLst>
              <a:ext uri="{FF2B5EF4-FFF2-40B4-BE49-F238E27FC236}">
                <a16:creationId xmlns:a16="http://schemas.microsoft.com/office/drawing/2014/main" id="{0201763A-B68B-4A08-B70B-DE45652677B4}"/>
              </a:ext>
            </a:extLst>
          </p:cNvPr>
          <p:cNvSpPr/>
          <p:nvPr/>
        </p:nvSpPr>
        <p:spPr>
          <a:xfrm>
            <a:off x="377752" y="1075173"/>
            <a:ext cx="6438684" cy="3816429"/>
          </a:xfrm>
          <a:prstGeom prst="rect">
            <a:avLst/>
          </a:prstGeom>
        </p:spPr>
        <p:txBody>
          <a:bodyPr wrap="square">
            <a:spAutoFit/>
          </a:bodyPr>
          <a:lstStyle/>
          <a:p>
            <a:r>
              <a:rPr lang="en-GB" sz="1400" b="1">
                <a:solidFill>
                  <a:schemeClr val="accent2"/>
                </a:solidFill>
                <a:latin typeface="Calibri" panose="020F0502020204030204" pitchFamily="34" charset="0"/>
                <a:cs typeface="Calibri" panose="020F0502020204030204" pitchFamily="34" charset="0"/>
              </a:rPr>
              <a:t>LEARNINGS:</a:t>
            </a:r>
          </a:p>
          <a:p>
            <a:br>
              <a:rPr lang="en-GB" sz="400" b="1">
                <a:solidFill>
                  <a:schemeClr val="accent2"/>
                </a:solidFill>
                <a:latin typeface="Calibri" panose="020F0502020204030204" pitchFamily="34" charset="0"/>
                <a:cs typeface="Calibri" panose="020F0502020204030204" pitchFamily="34" charset="0"/>
              </a:rPr>
            </a:br>
            <a:r>
              <a:rPr lang="en-GB" sz="1100">
                <a:latin typeface="Calibri" panose="020F0502020204030204" pitchFamily="34" charset="0"/>
                <a:cs typeface="Calibri" panose="020F0502020204030204" pitchFamily="34" charset="0"/>
              </a:rPr>
              <a:t>Expanded commentary of what we have learnt from the results how that proves the hypothesis, what other learnings came from the metrics and where the results open up further questions / opportunities / research needs.</a:t>
            </a:r>
          </a:p>
          <a:p>
            <a:endParaRPr lang="en-GB" sz="1400">
              <a:latin typeface="Calibri" panose="020F0502020204030204" pitchFamily="34" charset="0"/>
              <a:cs typeface="Calibri" panose="020F0502020204030204" pitchFamily="34" charset="0"/>
            </a:endParaRPr>
          </a:p>
          <a:p>
            <a:endParaRPr lang="en-GB" sz="1400">
              <a:latin typeface="Calibri" panose="020F0502020204030204" pitchFamily="34" charset="0"/>
              <a:cs typeface="Calibri" panose="020F0502020204030204" pitchFamily="34" charset="0"/>
            </a:endParaRPr>
          </a:p>
          <a:p>
            <a:r>
              <a:rPr lang="en-GB" sz="1400" b="1">
                <a:solidFill>
                  <a:schemeClr val="accent2"/>
                </a:solidFill>
                <a:latin typeface="Calibri" panose="020F0502020204030204" pitchFamily="34" charset="0"/>
                <a:cs typeface="Calibri" panose="020F0502020204030204" pitchFamily="34" charset="0"/>
              </a:rPr>
              <a:t>POTENTIAL RETURN:</a:t>
            </a:r>
          </a:p>
          <a:p>
            <a:br>
              <a:rPr lang="en-GB" sz="400" b="1">
                <a:solidFill>
                  <a:schemeClr val="accent2"/>
                </a:solidFill>
                <a:latin typeface="Calibri" panose="020F0502020204030204" pitchFamily="34" charset="0"/>
                <a:cs typeface="Calibri" panose="020F0502020204030204" pitchFamily="34" charset="0"/>
              </a:rPr>
            </a:br>
            <a:r>
              <a:rPr lang="en-GB" sz="3600" b="1">
                <a:solidFill>
                  <a:schemeClr val="accent2"/>
                </a:solidFill>
                <a:latin typeface="Calibri" panose="020F0502020204030204" pitchFamily="34" charset="0"/>
                <a:cs typeface="Calibri" panose="020F0502020204030204" pitchFamily="34" charset="0"/>
              </a:rPr>
              <a:t>+100k*</a:t>
            </a:r>
            <a:endParaRPr lang="en-GB" sz="400">
              <a:latin typeface="Calibri" panose="020F0502020204030204" pitchFamily="34" charset="0"/>
              <a:cs typeface="Calibri" panose="020F0502020204030204" pitchFamily="34" charset="0"/>
            </a:endParaRPr>
          </a:p>
          <a:p>
            <a:r>
              <a:rPr lang="en-GB" sz="1100">
                <a:latin typeface="Calibri" panose="020F0502020204030204" pitchFamily="34" charset="0"/>
                <a:cs typeface="Calibri" panose="020F0502020204030204" pitchFamily="34" charset="0"/>
              </a:rPr>
              <a:t>Annual incremental benefit, describe how this number was calculated using which metric(s).</a:t>
            </a:r>
          </a:p>
          <a:p>
            <a:endParaRPr lang="en-GB" sz="1100" i="1">
              <a:latin typeface="Calibri" panose="020F0502020204030204" pitchFamily="34" charset="0"/>
              <a:cs typeface="Calibri" panose="020F0502020204030204" pitchFamily="34" charset="0"/>
            </a:endParaRPr>
          </a:p>
          <a:p>
            <a:r>
              <a:rPr lang="en-GB" sz="800" i="1">
                <a:latin typeface="Calibri" panose="020F0502020204030204" pitchFamily="34" charset="0"/>
                <a:cs typeface="Calibri" panose="020F0502020204030204" pitchFamily="34" charset="0"/>
              </a:rPr>
              <a:t>*Projections based on data during the experiment period. Performance is liable to change over 12 months.</a:t>
            </a:r>
          </a:p>
          <a:p>
            <a:endParaRPr lang="en-GB" sz="1400">
              <a:latin typeface="Calibri" panose="020F0502020204030204" pitchFamily="34" charset="0"/>
              <a:cs typeface="Calibri" panose="020F0502020204030204" pitchFamily="34" charset="0"/>
            </a:endParaRPr>
          </a:p>
          <a:p>
            <a:endParaRPr lang="en-GB" sz="1400">
              <a:latin typeface="Calibri" panose="020F0502020204030204" pitchFamily="34" charset="0"/>
              <a:cs typeface="Calibri" panose="020F0502020204030204" pitchFamily="34" charset="0"/>
            </a:endParaRPr>
          </a:p>
          <a:p>
            <a:r>
              <a:rPr lang="en-GB" sz="1400" b="1">
                <a:solidFill>
                  <a:schemeClr val="accent2"/>
                </a:solidFill>
                <a:latin typeface="Calibri" panose="020F0502020204030204" pitchFamily="34" charset="0"/>
                <a:cs typeface="Calibri" panose="020F0502020204030204" pitchFamily="34" charset="0"/>
              </a:rPr>
              <a:t>RECOMMENDATIONS:</a:t>
            </a:r>
          </a:p>
          <a:p>
            <a:endParaRPr lang="en-GB" sz="400">
              <a:latin typeface="Calibri" panose="020F0502020204030204" pitchFamily="34" charset="0"/>
              <a:cs typeface="Calibri" panose="020F0502020204030204" pitchFamily="34" charset="0"/>
            </a:endParaRPr>
          </a:p>
          <a:p>
            <a:r>
              <a:rPr lang="en-GB" sz="1100">
                <a:latin typeface="Calibri" panose="020F0502020204030204" pitchFamily="34" charset="0"/>
                <a:cs typeface="Calibri" panose="020F0502020204030204" pitchFamily="34" charset="0"/>
              </a:rPr>
              <a:t>Expanded commentary of what we will / suggest happens next to best see the ROI opportunity above. This could be development, other brand testing on other brands, iterative testing, further research, describe recommendations for brand optimisation to enhance via iterative testing and personalisation.</a:t>
            </a:r>
          </a:p>
        </p:txBody>
      </p:sp>
    </p:spTree>
    <p:extLst>
      <p:ext uri="{BB962C8B-B14F-4D97-AF65-F5344CB8AC3E}">
        <p14:creationId xmlns:p14="http://schemas.microsoft.com/office/powerpoint/2010/main" val="2353713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0"/>
          </a:stretch>
        </a:blipFill>
        <a:effectLst/>
      </p:bgPr>
    </p:bg>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7D5B885A-DC76-441A-BEBC-47E9517AA000}"/>
              </a:ext>
            </a:extLst>
          </p:cNvPr>
          <p:cNvPicPr>
            <a:picLocks noChangeAspect="1"/>
          </p:cNvPicPr>
          <p:nvPr/>
        </p:nvPicPr>
        <p:blipFill rotWithShape="1">
          <a:blip r:embed="rId4"/>
          <a:srcRect l="12388" t="7692"/>
          <a:stretch/>
        </p:blipFill>
        <p:spPr>
          <a:xfrm>
            <a:off x="421191" y="3712776"/>
            <a:ext cx="268993" cy="261610"/>
          </a:xfrm>
          <a:prstGeom prst="rect">
            <a:avLst/>
          </a:prstGeom>
        </p:spPr>
      </p:pic>
      <p:sp>
        <p:nvSpPr>
          <p:cNvPr id="2" name="Title 1">
            <a:extLst>
              <a:ext uri="{FF2B5EF4-FFF2-40B4-BE49-F238E27FC236}">
                <a16:creationId xmlns:a16="http://schemas.microsoft.com/office/drawing/2014/main" id="{F2F53730-E82B-48BC-9FEE-7165E7F29C76}"/>
              </a:ext>
            </a:extLst>
          </p:cNvPr>
          <p:cNvSpPr>
            <a:spLocks noGrp="1"/>
          </p:cNvSpPr>
          <p:nvPr>
            <p:ph type="title"/>
          </p:nvPr>
        </p:nvSpPr>
        <p:spPr/>
        <p:txBody>
          <a:bodyPr/>
          <a:lstStyle/>
          <a:p>
            <a:r>
              <a:rPr lang="en-GB" dirty="0"/>
              <a:t>Appendix</a:t>
            </a:r>
          </a:p>
        </p:txBody>
      </p:sp>
      <p:sp>
        <p:nvSpPr>
          <p:cNvPr id="17" name="Rectangle 16">
            <a:extLst>
              <a:ext uri="{FF2B5EF4-FFF2-40B4-BE49-F238E27FC236}">
                <a16:creationId xmlns:a16="http://schemas.microsoft.com/office/drawing/2014/main" id="{EFD856A2-8DA0-4DD6-BF98-46D7DC2EB409}"/>
              </a:ext>
            </a:extLst>
          </p:cNvPr>
          <p:cNvSpPr/>
          <p:nvPr/>
        </p:nvSpPr>
        <p:spPr>
          <a:xfrm>
            <a:off x="377752" y="1075173"/>
            <a:ext cx="6501030" cy="307777"/>
          </a:xfrm>
          <a:prstGeom prst="rect">
            <a:avLst/>
          </a:prstGeom>
        </p:spPr>
        <p:txBody>
          <a:bodyPr wrap="square">
            <a:spAutoFit/>
          </a:bodyPr>
          <a:lstStyle/>
          <a:p>
            <a:r>
              <a:rPr lang="en-GB" sz="1400" b="1" dirty="0">
                <a:solidFill>
                  <a:schemeClr val="accent2"/>
                </a:solidFill>
                <a:latin typeface="Calibri" panose="020F0502020204030204" pitchFamily="34" charset="0"/>
                <a:cs typeface="Calibri" panose="020F0502020204030204" pitchFamily="34" charset="0"/>
              </a:rPr>
              <a:t>REFERENCES:</a:t>
            </a:r>
          </a:p>
        </p:txBody>
      </p:sp>
      <p:sp>
        <p:nvSpPr>
          <p:cNvPr id="18" name="Rectangle 17">
            <a:extLst>
              <a:ext uri="{FF2B5EF4-FFF2-40B4-BE49-F238E27FC236}">
                <a16:creationId xmlns:a16="http://schemas.microsoft.com/office/drawing/2014/main" id="{E14A09D1-A032-4619-BC93-E0F0718E1903}"/>
              </a:ext>
            </a:extLst>
          </p:cNvPr>
          <p:cNvSpPr/>
          <p:nvPr/>
        </p:nvSpPr>
        <p:spPr>
          <a:xfrm>
            <a:off x="377752" y="4399405"/>
            <a:ext cx="6501030" cy="1046440"/>
          </a:xfrm>
          <a:prstGeom prst="rect">
            <a:avLst/>
          </a:prstGeom>
        </p:spPr>
        <p:txBody>
          <a:bodyPr wrap="square">
            <a:spAutoFit/>
          </a:bodyPr>
          <a:lstStyle/>
          <a:p>
            <a:r>
              <a:rPr lang="en-GB" sz="1400" b="1" dirty="0">
                <a:solidFill>
                  <a:schemeClr val="accent2"/>
                </a:solidFill>
                <a:latin typeface="Calibri" panose="020F0502020204030204" pitchFamily="34" charset="0"/>
                <a:cs typeface="Calibri" panose="020F0502020204030204" pitchFamily="34" charset="0"/>
              </a:rPr>
              <a:t>GLOSSARY:</a:t>
            </a:r>
          </a:p>
          <a:p>
            <a:br>
              <a:rPr lang="en-GB" sz="400" b="1">
                <a:solidFill>
                  <a:schemeClr val="accent2"/>
                </a:solidFill>
                <a:latin typeface="Calibri" panose="020F0502020204030204" pitchFamily="34" charset="0"/>
                <a:cs typeface="Calibri" panose="020F0502020204030204" pitchFamily="34" charset="0"/>
              </a:rPr>
            </a:br>
            <a:r>
              <a:rPr lang="en-GB" sz="1100" b="1" dirty="0">
                <a:latin typeface="Calibri" panose="020F0502020204030204" pitchFamily="34" charset="0"/>
                <a:cs typeface="Calibri" panose="020F0502020204030204" pitchFamily="34" charset="0"/>
              </a:rPr>
              <a:t>Acronym/CRO Term/UX Law</a:t>
            </a:r>
            <a:r>
              <a:rPr lang="en-GB" sz="1100" dirty="0">
                <a:latin typeface="Calibri" panose="020F0502020204030204" pitchFamily="34" charset="0"/>
                <a:cs typeface="Calibri" panose="020F0502020204030204" pitchFamily="34" charset="0"/>
              </a:rPr>
              <a:t> Description</a:t>
            </a:r>
          </a:p>
          <a:p>
            <a:r>
              <a:rPr lang="en-GB" sz="1100" b="1" dirty="0">
                <a:latin typeface="Calibri" panose="020F0502020204030204" pitchFamily="34" charset="0"/>
                <a:cs typeface="Calibri" panose="020F0502020204030204" pitchFamily="34" charset="0"/>
              </a:rPr>
              <a:t>Acronym/CRO Term/UX Law</a:t>
            </a:r>
            <a:r>
              <a:rPr lang="en-GB" sz="1100" dirty="0">
                <a:latin typeface="Calibri" panose="020F0502020204030204" pitchFamily="34" charset="0"/>
                <a:cs typeface="Calibri" panose="020F0502020204030204" pitchFamily="34" charset="0"/>
              </a:rPr>
              <a:t> Description</a:t>
            </a:r>
          </a:p>
          <a:p>
            <a:r>
              <a:rPr lang="en-GB" sz="1100" b="1" dirty="0">
                <a:latin typeface="Calibri" panose="020F0502020204030204" pitchFamily="34" charset="0"/>
                <a:cs typeface="Calibri" panose="020F0502020204030204" pitchFamily="34" charset="0"/>
              </a:rPr>
              <a:t>Acronym/CRO Term/UX Law</a:t>
            </a:r>
            <a:r>
              <a:rPr lang="en-GB" sz="1100" dirty="0">
                <a:latin typeface="Calibri" panose="020F0502020204030204" pitchFamily="34" charset="0"/>
                <a:cs typeface="Calibri" panose="020F0502020204030204" pitchFamily="34" charset="0"/>
              </a:rPr>
              <a:t> Description</a:t>
            </a:r>
          </a:p>
          <a:p>
            <a:r>
              <a:rPr lang="en-GB" sz="1100" b="1" dirty="0">
                <a:latin typeface="Calibri" panose="020F0502020204030204" pitchFamily="34" charset="0"/>
                <a:cs typeface="Calibri" panose="020F0502020204030204" pitchFamily="34" charset="0"/>
              </a:rPr>
              <a:t>Acronym/CRO Term/UX Law</a:t>
            </a:r>
            <a:r>
              <a:rPr lang="en-GB" sz="1100" dirty="0">
                <a:latin typeface="Calibri" panose="020F0502020204030204" pitchFamily="34" charset="0"/>
                <a:cs typeface="Calibri" panose="020F0502020204030204" pitchFamily="34" charset="0"/>
              </a:rPr>
              <a:t> Description</a:t>
            </a:r>
          </a:p>
        </p:txBody>
      </p:sp>
      <p:sp>
        <p:nvSpPr>
          <p:cNvPr id="20" name="Rectangle 19">
            <a:extLst>
              <a:ext uri="{FF2B5EF4-FFF2-40B4-BE49-F238E27FC236}">
                <a16:creationId xmlns:a16="http://schemas.microsoft.com/office/drawing/2014/main" id="{46053F2F-88D7-4E6D-9CBE-32EF1F42AF67}"/>
              </a:ext>
            </a:extLst>
          </p:cNvPr>
          <p:cNvSpPr/>
          <p:nvPr/>
        </p:nvSpPr>
        <p:spPr>
          <a:xfrm>
            <a:off x="4724409" y="6319246"/>
            <a:ext cx="2743183" cy="215444"/>
          </a:xfrm>
          <a:prstGeom prst="rect">
            <a:avLst/>
          </a:prstGeom>
        </p:spPr>
        <p:txBody>
          <a:bodyPr wrap="square">
            <a:spAutoFit/>
          </a:bodyPr>
          <a:lstStyle/>
          <a:p>
            <a:pPr algn="ctr">
              <a:spcAft>
                <a:spcPts val="150"/>
              </a:spcAft>
            </a:pPr>
            <a:r>
              <a:rPr lang="en-GB" sz="800" dirty="0">
                <a:solidFill>
                  <a:schemeClr val="accent2"/>
                </a:solidFill>
                <a:latin typeface="Calibri" panose="020F0502020204030204" pitchFamily="34" charset="0"/>
                <a:cs typeface="Calibri" panose="020F0502020204030204" pitchFamily="34" charset="0"/>
              </a:rPr>
              <a:t>Experiment name | ID</a:t>
            </a:r>
          </a:p>
        </p:txBody>
      </p:sp>
      <p:pic>
        <p:nvPicPr>
          <p:cNvPr id="35" name="Picture 34">
            <a:extLst>
              <a:ext uri="{FF2B5EF4-FFF2-40B4-BE49-F238E27FC236}">
                <a16:creationId xmlns:a16="http://schemas.microsoft.com/office/drawing/2014/main" id="{AF618B7F-4944-4F3C-9C17-E7703263B86F}"/>
              </a:ext>
            </a:extLst>
          </p:cNvPr>
          <p:cNvPicPr>
            <a:picLocks noChangeAspect="1"/>
          </p:cNvPicPr>
          <p:nvPr/>
        </p:nvPicPr>
        <p:blipFill>
          <a:blip r:embed="rId5"/>
          <a:stretch>
            <a:fillRect/>
          </a:stretch>
        </p:blipFill>
        <p:spPr>
          <a:xfrm>
            <a:off x="426052" y="1367567"/>
            <a:ext cx="307027" cy="245622"/>
          </a:xfrm>
          <a:prstGeom prst="rect">
            <a:avLst/>
          </a:prstGeom>
        </p:spPr>
      </p:pic>
      <p:sp>
        <p:nvSpPr>
          <p:cNvPr id="36" name="Rectangle 35">
            <a:extLst>
              <a:ext uri="{FF2B5EF4-FFF2-40B4-BE49-F238E27FC236}">
                <a16:creationId xmlns:a16="http://schemas.microsoft.com/office/drawing/2014/main" id="{7F7600DC-A548-4DA7-9C27-78C214998380}"/>
              </a:ext>
            </a:extLst>
          </p:cNvPr>
          <p:cNvSpPr/>
          <p:nvPr/>
        </p:nvSpPr>
        <p:spPr>
          <a:xfrm>
            <a:off x="703331" y="1338344"/>
            <a:ext cx="6501030" cy="2631490"/>
          </a:xfrm>
          <a:prstGeom prst="rect">
            <a:avLst/>
          </a:prstGeom>
        </p:spPr>
        <p:txBody>
          <a:bodyPr wrap="square">
            <a:spAutoFit/>
          </a:bodyPr>
          <a:lstStyle/>
          <a:p>
            <a:r>
              <a:rPr lang="en-GB" sz="1100" dirty="0">
                <a:latin typeface="Calibri" panose="020F0502020204030204" pitchFamily="34" charset="0"/>
                <a:cs typeface="Calibri" panose="020F0502020204030204" pitchFamily="34" charset="0"/>
              </a:rPr>
              <a:t>Test Resources</a:t>
            </a:r>
          </a:p>
          <a:p>
            <a:endParaRPr lang="en-GB" sz="1100">
              <a:latin typeface="Calibri" panose="020F0502020204030204" pitchFamily="34" charset="0"/>
              <a:cs typeface="Calibri" panose="020F0502020204030204" pitchFamily="34" charset="0"/>
            </a:endParaRPr>
          </a:p>
          <a:p>
            <a:endParaRPr lang="en-GB" sz="1100">
              <a:latin typeface="Calibri" panose="020F0502020204030204" pitchFamily="34" charset="0"/>
              <a:cs typeface="Calibri" panose="020F0502020204030204" pitchFamily="34" charset="0"/>
            </a:endParaRPr>
          </a:p>
          <a:p>
            <a:r>
              <a:rPr lang="en-GB" sz="1100" b="1" dirty="0">
                <a:latin typeface="Calibri" panose="020F0502020204030204" pitchFamily="34" charset="0"/>
                <a:cs typeface="Calibri" panose="020F0502020204030204" pitchFamily="34" charset="0"/>
              </a:rPr>
              <a:t>Mobile Experience</a:t>
            </a:r>
          </a:p>
          <a:p>
            <a:r>
              <a:rPr lang="en-GB" sz="1100" dirty="0">
                <a:latin typeface="Calibri" panose="020F0502020204030204" pitchFamily="34" charset="0"/>
                <a:cs typeface="Calibri" panose="020F0502020204030204" pitchFamily="34" charset="0"/>
              </a:rPr>
              <a:t>Variant A Preview</a:t>
            </a:r>
          </a:p>
          <a:p>
            <a:r>
              <a:rPr lang="en-GB" sz="1100" dirty="0">
                <a:latin typeface="Calibri" panose="020F0502020204030204" pitchFamily="34" charset="0"/>
                <a:cs typeface="Calibri" panose="020F0502020204030204" pitchFamily="34" charset="0"/>
              </a:rPr>
              <a:t>Variant B Preview</a:t>
            </a:r>
          </a:p>
          <a:p>
            <a:r>
              <a:rPr lang="en-GB" sz="1100" dirty="0">
                <a:latin typeface="Calibri" panose="020F0502020204030204" pitchFamily="34" charset="0"/>
                <a:cs typeface="Calibri" panose="020F0502020204030204" pitchFamily="34" charset="0"/>
              </a:rPr>
              <a:t>Experience Link</a:t>
            </a:r>
          </a:p>
          <a:p>
            <a:endParaRPr lang="en-GB" sz="1100">
              <a:latin typeface="Calibri" panose="020F0502020204030204" pitchFamily="34" charset="0"/>
              <a:cs typeface="Calibri" panose="020F0502020204030204" pitchFamily="34" charset="0"/>
            </a:endParaRPr>
          </a:p>
          <a:p>
            <a:r>
              <a:rPr lang="en-GB" sz="1100" b="1" dirty="0">
                <a:latin typeface="Calibri" panose="020F0502020204030204" pitchFamily="34" charset="0"/>
                <a:cs typeface="Calibri" panose="020F0502020204030204" pitchFamily="34" charset="0"/>
              </a:rPr>
              <a:t>Desktop/Tablet Experience</a:t>
            </a:r>
          </a:p>
          <a:p>
            <a:r>
              <a:rPr lang="en-GB" sz="1100" dirty="0">
                <a:latin typeface="Calibri" panose="020F0502020204030204" pitchFamily="34" charset="0"/>
                <a:cs typeface="Calibri" panose="020F0502020204030204" pitchFamily="34" charset="0"/>
              </a:rPr>
              <a:t>Variant A Preview</a:t>
            </a:r>
          </a:p>
          <a:p>
            <a:r>
              <a:rPr lang="en-GB" sz="1100" dirty="0">
                <a:latin typeface="Calibri" panose="020F0502020204030204" pitchFamily="34" charset="0"/>
                <a:cs typeface="Calibri" panose="020F0502020204030204" pitchFamily="34" charset="0"/>
              </a:rPr>
              <a:t>Variant B Preview</a:t>
            </a:r>
          </a:p>
          <a:p>
            <a:r>
              <a:rPr lang="en-GB" sz="1100" dirty="0">
                <a:latin typeface="Calibri" panose="020F0502020204030204" pitchFamily="34" charset="0"/>
                <a:cs typeface="Calibri" panose="020F0502020204030204" pitchFamily="34" charset="0"/>
              </a:rPr>
              <a:t>Experience Link</a:t>
            </a:r>
          </a:p>
          <a:p>
            <a:endParaRPr lang="en-GB" sz="1100">
              <a:latin typeface="Calibri" panose="020F0502020204030204" pitchFamily="34" charset="0"/>
              <a:cs typeface="Calibri" panose="020F0502020204030204" pitchFamily="34" charset="0"/>
            </a:endParaRPr>
          </a:p>
          <a:p>
            <a:endParaRPr lang="en-GB" sz="1100">
              <a:latin typeface="Calibri" panose="020F0502020204030204" pitchFamily="34" charset="0"/>
              <a:cs typeface="Calibri" panose="020F0502020204030204" pitchFamily="34" charset="0"/>
            </a:endParaRPr>
          </a:p>
          <a:p>
            <a:r>
              <a:rPr lang="en-GB" sz="1100" dirty="0">
                <a:latin typeface="Calibri" panose="020F0502020204030204" pitchFamily="34" charset="0"/>
                <a:cs typeface="Calibri" panose="020F0502020204030204" pitchFamily="34" charset="0"/>
              </a:rPr>
              <a:t>Jira Issue</a:t>
            </a:r>
          </a:p>
        </p:txBody>
      </p:sp>
      <p:pic>
        <p:nvPicPr>
          <p:cNvPr id="37" name="Picture 2" descr="A picture containing clipart&#10;&#10;Description generated with high confidence">
            <a:extLst>
              <a:ext uri="{FF2B5EF4-FFF2-40B4-BE49-F238E27FC236}">
                <a16:creationId xmlns:a16="http://schemas.microsoft.com/office/drawing/2014/main" id="{30FCB1A1-B44E-426E-92E4-111D0653B919}"/>
              </a:ext>
            </a:extLst>
          </p:cNvPr>
          <p:cNvPicPr>
            <a:picLocks noChangeAspect="1"/>
          </p:cNvPicPr>
          <p:nvPr/>
        </p:nvPicPr>
        <p:blipFill>
          <a:blip r:embed="rId6"/>
          <a:stretch>
            <a:fillRect/>
          </a:stretch>
        </p:blipFill>
        <p:spPr>
          <a:xfrm>
            <a:off x="460263" y="1880541"/>
            <a:ext cx="241980" cy="174019"/>
          </a:xfrm>
          <a:prstGeom prst="rect">
            <a:avLst/>
          </a:prstGeom>
        </p:spPr>
      </p:pic>
      <p:sp>
        <p:nvSpPr>
          <p:cNvPr id="48" name="TextBox 47">
            <a:extLst>
              <a:ext uri="{FF2B5EF4-FFF2-40B4-BE49-F238E27FC236}">
                <a16:creationId xmlns:a16="http://schemas.microsoft.com/office/drawing/2014/main" id="{0EF35711-BEAB-430D-9D90-2E763B124BC9}"/>
              </a:ext>
            </a:extLst>
          </p:cNvPr>
          <p:cNvSpPr txBox="1"/>
          <p:nvPr/>
        </p:nvSpPr>
        <p:spPr>
          <a:xfrm>
            <a:off x="7329055" y="2892413"/>
            <a:ext cx="4862945" cy="584775"/>
          </a:xfrm>
          <a:prstGeom prst="rect">
            <a:avLst/>
          </a:prstGeom>
          <a:noFill/>
        </p:spPr>
        <p:txBody>
          <a:bodyPr wrap="square" rtlCol="0">
            <a:spAutoFit/>
          </a:bodyPr>
          <a:lstStyle/>
          <a:p>
            <a:pPr algn="ctr"/>
            <a:r>
              <a:rPr lang="en-GB" sz="3200" dirty="0"/>
              <a:t>Thank you</a:t>
            </a:r>
          </a:p>
        </p:txBody>
      </p:sp>
      <p:sp>
        <p:nvSpPr>
          <p:cNvPr id="49" name="Rectangle 48">
            <a:extLst>
              <a:ext uri="{FF2B5EF4-FFF2-40B4-BE49-F238E27FC236}">
                <a16:creationId xmlns:a16="http://schemas.microsoft.com/office/drawing/2014/main" id="{2218CC74-9A45-4626-A14B-B1BA667CEF03}"/>
              </a:ext>
            </a:extLst>
          </p:cNvPr>
          <p:cNvSpPr/>
          <p:nvPr/>
        </p:nvSpPr>
        <p:spPr>
          <a:xfrm>
            <a:off x="8465128" y="3665598"/>
            <a:ext cx="2590799" cy="877163"/>
          </a:xfrm>
          <a:prstGeom prst="rect">
            <a:avLst/>
          </a:prstGeom>
        </p:spPr>
        <p:txBody>
          <a:bodyPr wrap="square" anchor="t">
            <a:spAutoFit/>
          </a:bodyPr>
          <a:lstStyle/>
          <a:p>
            <a:r>
              <a:rPr lang="en-GB" sz="1400" b="1" dirty="0">
                <a:solidFill>
                  <a:schemeClr val="accent2"/>
                </a:solidFill>
                <a:latin typeface="Calibri" panose="020F0502020204030204" pitchFamily="34" charset="0"/>
                <a:cs typeface="Calibri" panose="020F0502020204030204" pitchFamily="34" charset="0"/>
              </a:rPr>
              <a:t>CONTACTS:</a:t>
            </a:r>
          </a:p>
          <a:p>
            <a:br>
              <a:rPr lang="en-GB" sz="400" b="1">
                <a:solidFill>
                  <a:schemeClr val="accent2"/>
                </a:solidFill>
                <a:latin typeface="Calibri" panose="020F0502020204030204" pitchFamily="34" charset="0"/>
                <a:cs typeface="Calibri" panose="020F0502020204030204" pitchFamily="34" charset="0"/>
              </a:rPr>
            </a:br>
            <a:r>
              <a:rPr lang="en-GB" sz="1100" b="1" dirty="0">
                <a:latin typeface="Calibri" panose="020F0502020204030204" pitchFamily="34" charset="0"/>
                <a:cs typeface="Calibri" panose="020F0502020204030204" pitchFamily="34" charset="0"/>
              </a:rPr>
              <a:t>CRO</a:t>
            </a:r>
            <a:r>
              <a:rPr lang="en-GB" sz="1100" dirty="0">
                <a:latin typeface="Calibri" panose="020F0502020204030204" pitchFamily="34" charset="0"/>
                <a:cs typeface="Calibri" panose="020F0502020204030204" pitchFamily="34" charset="0"/>
              </a:rPr>
              <a:t> Name</a:t>
            </a:r>
          </a:p>
          <a:p>
            <a:r>
              <a:rPr lang="en-GB" sz="1100" b="1" dirty="0">
                <a:latin typeface="Calibri" panose="020F0502020204030204" pitchFamily="34" charset="0"/>
                <a:cs typeface="Calibri" panose="020F0502020204030204" pitchFamily="34" charset="0"/>
              </a:rPr>
              <a:t>Analyst</a:t>
            </a:r>
            <a:r>
              <a:rPr lang="en-GB" sz="1100" dirty="0">
                <a:latin typeface="Calibri" panose="020F0502020204030204" pitchFamily="34" charset="0"/>
                <a:cs typeface="Calibri" panose="020F0502020204030204" pitchFamily="34" charset="0"/>
              </a:rPr>
              <a:t> Name (if involved)</a:t>
            </a:r>
          </a:p>
          <a:p>
            <a:r>
              <a:rPr lang="en-GB" sz="1100" b="1" dirty="0">
                <a:latin typeface="Calibri"/>
                <a:cs typeface="Calibri"/>
              </a:rPr>
              <a:t>UX Designer</a:t>
            </a:r>
            <a:r>
              <a:rPr lang="en-GB" sz="1100" dirty="0">
                <a:latin typeface="Calibri"/>
                <a:cs typeface="Calibri"/>
              </a:rPr>
              <a:t> Name (if involved)</a:t>
            </a:r>
          </a:p>
        </p:txBody>
      </p:sp>
      <p:pic>
        <p:nvPicPr>
          <p:cNvPr id="8" name="Picture 45" descr="A close up of a logo&#10;&#10;Description generated with high confidence">
            <a:extLst>
              <a:ext uri="{FF2B5EF4-FFF2-40B4-BE49-F238E27FC236}">
                <a16:creationId xmlns:a16="http://schemas.microsoft.com/office/drawing/2014/main" id="{15D2FD9C-A333-4A03-8653-CBD305C4DD12}"/>
              </a:ext>
            </a:extLst>
          </p:cNvPr>
          <p:cNvPicPr>
            <a:picLocks noChangeAspect="1"/>
          </p:cNvPicPr>
          <p:nvPr/>
        </p:nvPicPr>
        <p:blipFill>
          <a:blip r:embed="rId7"/>
          <a:stretch>
            <a:fillRect/>
          </a:stretch>
        </p:blipFill>
        <p:spPr>
          <a:xfrm>
            <a:off x="10578558" y="189338"/>
            <a:ext cx="714375" cy="724830"/>
          </a:xfrm>
          <a:prstGeom prst="rect">
            <a:avLst/>
          </a:prstGeom>
        </p:spPr>
      </p:pic>
    </p:spTree>
    <p:extLst>
      <p:ext uri="{BB962C8B-B14F-4D97-AF65-F5344CB8AC3E}">
        <p14:creationId xmlns:p14="http://schemas.microsoft.com/office/powerpoint/2010/main" val="3359117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B9925-CF36-4392-86E5-D4ADE0BBDE35}"/>
              </a:ext>
            </a:extLst>
          </p:cNvPr>
          <p:cNvSpPr>
            <a:spLocks noGrp="1"/>
          </p:cNvSpPr>
          <p:nvPr>
            <p:ph type="title"/>
          </p:nvPr>
        </p:nvSpPr>
        <p:spPr/>
        <p:txBody>
          <a:bodyPr/>
          <a:lstStyle/>
          <a:p>
            <a:r>
              <a:rPr lang="en-GB"/>
              <a:t>Summary</a:t>
            </a:r>
          </a:p>
        </p:txBody>
      </p:sp>
      <p:sp>
        <p:nvSpPr>
          <p:cNvPr id="3" name="Rectangle 2">
            <a:extLst>
              <a:ext uri="{FF2B5EF4-FFF2-40B4-BE49-F238E27FC236}">
                <a16:creationId xmlns:a16="http://schemas.microsoft.com/office/drawing/2014/main" id="{4CCE66F9-9DE9-4CC7-B88B-34BE4572CCAB}"/>
              </a:ext>
            </a:extLst>
          </p:cNvPr>
          <p:cNvSpPr/>
          <p:nvPr/>
        </p:nvSpPr>
        <p:spPr>
          <a:xfrm>
            <a:off x="4724409" y="6319246"/>
            <a:ext cx="2743183" cy="215444"/>
          </a:xfrm>
          <a:prstGeom prst="rect">
            <a:avLst/>
          </a:prstGeom>
        </p:spPr>
        <p:txBody>
          <a:bodyPr wrap="square">
            <a:spAutoFit/>
          </a:bodyPr>
          <a:lstStyle/>
          <a:p>
            <a:pPr algn="ctr">
              <a:spcAft>
                <a:spcPts val="150"/>
              </a:spcAft>
            </a:pPr>
            <a:r>
              <a:rPr lang="en-GB" sz="800" dirty="0">
                <a:solidFill>
                  <a:schemeClr val="accent2"/>
                </a:solidFill>
                <a:latin typeface="Calibri" panose="020F0502020204030204" pitchFamily="34" charset="0"/>
                <a:cs typeface="Calibri" panose="020F0502020204030204" pitchFamily="34" charset="0"/>
              </a:rPr>
              <a:t>Experiment name | ID</a:t>
            </a:r>
          </a:p>
        </p:txBody>
      </p:sp>
      <p:sp>
        <p:nvSpPr>
          <p:cNvPr id="12" name="Rectangle 11">
            <a:extLst>
              <a:ext uri="{FF2B5EF4-FFF2-40B4-BE49-F238E27FC236}">
                <a16:creationId xmlns:a16="http://schemas.microsoft.com/office/drawing/2014/main" id="{B57039A9-4E26-401D-92F0-B20D0C108414}"/>
              </a:ext>
            </a:extLst>
          </p:cNvPr>
          <p:cNvSpPr/>
          <p:nvPr/>
        </p:nvSpPr>
        <p:spPr>
          <a:xfrm>
            <a:off x="377752" y="1075173"/>
            <a:ext cx="4644522" cy="5493812"/>
          </a:xfrm>
          <a:prstGeom prst="rect">
            <a:avLst/>
          </a:prstGeom>
        </p:spPr>
        <p:txBody>
          <a:bodyPr wrap="square">
            <a:spAutoFit/>
          </a:bodyPr>
          <a:lstStyle/>
          <a:p>
            <a:r>
              <a:rPr lang="en-GB" sz="1400" b="1" dirty="0">
                <a:solidFill>
                  <a:schemeClr val="accent2"/>
                </a:solidFill>
                <a:latin typeface="Calibri" panose="020F0502020204030204" pitchFamily="34" charset="0"/>
                <a:cs typeface="Calibri" panose="020F0502020204030204" pitchFamily="34" charset="0"/>
              </a:rPr>
              <a:t>OPPORTUNITY:</a:t>
            </a:r>
          </a:p>
          <a:p>
            <a:br>
              <a:rPr lang="en-GB" sz="400" b="1" dirty="0">
                <a:solidFill>
                  <a:schemeClr val="accent2"/>
                </a:solidFill>
                <a:latin typeface="Calibri" panose="020F0502020204030204" pitchFamily="34" charset="0"/>
                <a:cs typeface="Calibri" panose="020F0502020204030204" pitchFamily="34" charset="0"/>
              </a:rPr>
            </a:br>
            <a:r>
              <a:rPr lang="en-GB" sz="1100" dirty="0">
                <a:latin typeface="Calibri" panose="020F0502020204030204" pitchFamily="34" charset="0"/>
                <a:cs typeface="Calibri" panose="020F0502020204030204" pitchFamily="34" charset="0"/>
              </a:rPr>
              <a:t>Background to why we are proposing this experiment, what opportunity the experiment is designed to help improve, demonstrate we are focussing on the right things aligned to business goals.</a:t>
            </a:r>
          </a:p>
          <a:p>
            <a:endParaRPr lang="en-GB" sz="1400" dirty="0">
              <a:latin typeface="Calibri" panose="020F0502020204030204" pitchFamily="34" charset="0"/>
              <a:cs typeface="Calibri" panose="020F0502020204030204" pitchFamily="34" charset="0"/>
            </a:endParaRPr>
          </a:p>
          <a:p>
            <a:endParaRPr lang="en-GB" sz="1400" dirty="0">
              <a:latin typeface="Calibri" panose="020F0502020204030204" pitchFamily="34" charset="0"/>
              <a:cs typeface="Calibri" panose="020F0502020204030204" pitchFamily="34" charset="0"/>
            </a:endParaRPr>
          </a:p>
          <a:p>
            <a:r>
              <a:rPr lang="en-GB" sz="1400" b="1" dirty="0">
                <a:solidFill>
                  <a:schemeClr val="accent2"/>
                </a:solidFill>
                <a:latin typeface="Calibri" panose="020F0502020204030204" pitchFamily="34" charset="0"/>
                <a:cs typeface="Calibri" panose="020F0502020204030204" pitchFamily="34" charset="0"/>
              </a:rPr>
              <a:t>HYPOTHESIS:</a:t>
            </a:r>
          </a:p>
          <a:p>
            <a:br>
              <a:rPr lang="en-GB" sz="400" b="1" dirty="0">
                <a:solidFill>
                  <a:schemeClr val="accent2"/>
                </a:solidFill>
                <a:latin typeface="Calibri" panose="020F0502020204030204" pitchFamily="34" charset="0"/>
                <a:cs typeface="Calibri" panose="020F0502020204030204" pitchFamily="34" charset="0"/>
              </a:rPr>
            </a:br>
            <a:r>
              <a:rPr lang="en-GB" sz="1100" b="1" dirty="0">
                <a:latin typeface="Calibri" panose="020F0502020204030204" pitchFamily="34" charset="0"/>
                <a:cs typeface="Calibri" panose="020F0502020204030204" pitchFamily="34" charset="0"/>
              </a:rPr>
              <a:t>If…</a:t>
            </a:r>
            <a:r>
              <a:rPr lang="en-GB" sz="1100" dirty="0">
                <a:latin typeface="Calibri" panose="020F0502020204030204" pitchFamily="34" charset="0"/>
                <a:cs typeface="Calibri" panose="020F0502020204030204" pitchFamily="34" charset="0"/>
              </a:rPr>
              <a:t> a website element that can be modified, added, or taken away to produce a desired outcome.</a:t>
            </a:r>
            <a:br>
              <a:rPr lang="en-GB" sz="1100" dirty="0">
                <a:latin typeface="Calibri" panose="020F0502020204030204" pitchFamily="34" charset="0"/>
                <a:cs typeface="Calibri" panose="020F0502020204030204" pitchFamily="34" charset="0"/>
              </a:rPr>
            </a:br>
            <a:endParaRPr lang="en-GB" sz="400" dirty="0">
              <a:latin typeface="Calibri" panose="020F0502020204030204" pitchFamily="34" charset="0"/>
              <a:cs typeface="Calibri" panose="020F0502020204030204" pitchFamily="34" charset="0"/>
            </a:endParaRPr>
          </a:p>
          <a:p>
            <a:r>
              <a:rPr lang="en-GB" sz="1100" b="1" dirty="0">
                <a:latin typeface="Calibri" panose="020F0502020204030204" pitchFamily="34" charset="0"/>
                <a:cs typeface="Calibri" panose="020F0502020204030204" pitchFamily="34" charset="0"/>
              </a:rPr>
              <a:t>Then… </a:t>
            </a:r>
            <a:r>
              <a:rPr lang="en-GB" sz="1100" dirty="0">
                <a:latin typeface="Calibri" panose="020F0502020204030204" pitchFamily="34" charset="0"/>
                <a:cs typeface="Calibri" panose="020F0502020204030204" pitchFamily="34" charset="0"/>
              </a:rPr>
              <a:t>the predicted outcome. More sign ups, clicks on a call-to-action or another type of behaviour.</a:t>
            </a:r>
            <a:br>
              <a:rPr lang="en-GB" sz="1100" dirty="0">
                <a:latin typeface="Calibri" panose="020F0502020204030204" pitchFamily="34" charset="0"/>
                <a:cs typeface="Calibri" panose="020F0502020204030204" pitchFamily="34" charset="0"/>
              </a:rPr>
            </a:br>
            <a:endParaRPr lang="en-GB" sz="400" dirty="0">
              <a:latin typeface="Calibri" panose="020F0502020204030204" pitchFamily="34" charset="0"/>
              <a:cs typeface="Calibri" panose="020F0502020204030204" pitchFamily="34" charset="0"/>
            </a:endParaRPr>
          </a:p>
          <a:p>
            <a:r>
              <a:rPr lang="en-GB" sz="1100" b="1" dirty="0">
                <a:latin typeface="Calibri" panose="020F0502020204030204" pitchFamily="34" charset="0"/>
                <a:cs typeface="Calibri" panose="020F0502020204030204" pitchFamily="34" charset="0"/>
              </a:rPr>
              <a:t>Due to…</a:t>
            </a:r>
            <a:r>
              <a:rPr lang="en-GB" sz="1100" dirty="0">
                <a:latin typeface="Calibri" panose="020F0502020204030204" pitchFamily="34" charset="0"/>
                <a:cs typeface="Calibri" panose="020F0502020204030204" pitchFamily="34" charset="0"/>
              </a:rPr>
              <a:t> demonstrate that you have informed your hypothesis with research. What do you know about your visitors from your qualitative and quantitative research that indicates your hypothesis is correct?</a:t>
            </a:r>
          </a:p>
          <a:p>
            <a:endParaRPr lang="en-GB" sz="1400" dirty="0">
              <a:latin typeface="Calibri" panose="020F0502020204030204" pitchFamily="34" charset="0"/>
              <a:cs typeface="Calibri" panose="020F0502020204030204" pitchFamily="34" charset="0"/>
            </a:endParaRPr>
          </a:p>
          <a:p>
            <a:endParaRPr lang="en-GB" sz="1400" dirty="0">
              <a:latin typeface="Calibri" panose="020F0502020204030204" pitchFamily="34" charset="0"/>
              <a:cs typeface="Calibri" panose="020F0502020204030204" pitchFamily="34" charset="0"/>
            </a:endParaRPr>
          </a:p>
          <a:p>
            <a:r>
              <a:rPr lang="en-GB" sz="1400" b="1" dirty="0">
                <a:solidFill>
                  <a:schemeClr val="accent2"/>
                </a:solidFill>
                <a:latin typeface="Calibri" panose="020F0502020204030204" pitchFamily="34" charset="0"/>
                <a:cs typeface="Calibri" panose="020F0502020204030204" pitchFamily="34" charset="0"/>
              </a:rPr>
              <a:t>SETUP:</a:t>
            </a:r>
          </a:p>
          <a:p>
            <a:endParaRPr lang="en-GB" sz="400" dirty="0">
              <a:latin typeface="Calibri" panose="020F0502020204030204" pitchFamily="34" charset="0"/>
              <a:cs typeface="Calibri" panose="020F0502020204030204" pitchFamily="34" charset="0"/>
            </a:endParaRPr>
          </a:p>
          <a:p>
            <a:r>
              <a:rPr lang="en-GB" sz="1100" b="1" dirty="0">
                <a:latin typeface="Calibri" panose="020F0502020204030204" pitchFamily="34" charset="0"/>
                <a:cs typeface="Calibri" panose="020F0502020204030204" pitchFamily="34" charset="0"/>
              </a:rPr>
              <a:t>Brand(s):</a:t>
            </a:r>
            <a:r>
              <a:rPr lang="en-GB" sz="1100" dirty="0">
                <a:latin typeface="Calibri" panose="020F0502020204030204" pitchFamily="34" charset="0"/>
                <a:cs typeface="Calibri" panose="020F0502020204030204" pitchFamily="34" charset="0"/>
              </a:rPr>
              <a:t> Text</a:t>
            </a:r>
          </a:p>
          <a:p>
            <a:r>
              <a:rPr lang="en-GB" sz="1100" b="1" dirty="0">
                <a:latin typeface="Calibri" panose="020F0502020204030204" pitchFamily="34" charset="0"/>
                <a:cs typeface="Calibri" panose="020F0502020204030204" pitchFamily="34" charset="0"/>
              </a:rPr>
              <a:t>Device(s)</a:t>
            </a:r>
            <a:r>
              <a:rPr lang="en-GB" sz="1100" dirty="0">
                <a:latin typeface="Calibri" panose="020F0502020204030204" pitchFamily="34" charset="0"/>
                <a:cs typeface="Calibri" panose="020F0502020204030204" pitchFamily="34" charset="0"/>
              </a:rPr>
              <a:t>: Text</a:t>
            </a:r>
          </a:p>
          <a:p>
            <a:r>
              <a:rPr lang="en-GB" sz="1100" b="1" dirty="0">
                <a:latin typeface="Calibri" panose="020F0502020204030204" pitchFamily="34" charset="0"/>
                <a:cs typeface="Calibri" panose="020F0502020204030204" pitchFamily="34" charset="0"/>
              </a:rPr>
              <a:t>Area:</a:t>
            </a:r>
            <a:r>
              <a:rPr lang="en-GB" sz="1100" dirty="0">
                <a:latin typeface="Calibri" panose="020F0502020204030204" pitchFamily="34" charset="0"/>
                <a:cs typeface="Calibri" panose="020F0502020204030204" pitchFamily="34" charset="0"/>
              </a:rPr>
              <a:t> Page name or page flow</a:t>
            </a:r>
          </a:p>
          <a:p>
            <a:r>
              <a:rPr lang="en-GB" sz="1100" b="1" dirty="0">
                <a:latin typeface="Calibri" panose="020F0502020204030204" pitchFamily="34" charset="0"/>
                <a:cs typeface="Calibri" panose="020F0502020204030204" pitchFamily="34" charset="0"/>
              </a:rPr>
              <a:t>Variants:</a:t>
            </a:r>
            <a:r>
              <a:rPr lang="en-GB" sz="1100" dirty="0">
                <a:latin typeface="Calibri" panose="020F0502020204030204" pitchFamily="34" charset="0"/>
                <a:cs typeface="Calibri" panose="020F0502020204030204" pitchFamily="34" charset="0"/>
              </a:rPr>
              <a:t> A/B/C</a:t>
            </a:r>
          </a:p>
          <a:p>
            <a:r>
              <a:rPr lang="en-GB" sz="1100" b="1" dirty="0">
                <a:latin typeface="Calibri" panose="020F0502020204030204" pitchFamily="34" charset="0"/>
                <a:cs typeface="Calibri" panose="020F0502020204030204" pitchFamily="34" charset="0"/>
              </a:rPr>
              <a:t>Primary Metrics:</a:t>
            </a:r>
            <a:r>
              <a:rPr lang="en-GB" sz="1100" dirty="0">
                <a:latin typeface="Calibri" panose="020F0502020204030204" pitchFamily="34" charset="0"/>
                <a:cs typeface="Calibri" panose="020F0502020204030204" pitchFamily="34" charset="0"/>
              </a:rPr>
              <a:t> Be descriptive don’t use acronyms on a summary page</a:t>
            </a:r>
          </a:p>
          <a:p>
            <a:r>
              <a:rPr lang="en-GB" sz="1100" b="1" dirty="0">
                <a:latin typeface="Calibri" panose="020F0502020204030204" pitchFamily="34" charset="0"/>
                <a:cs typeface="Calibri" panose="020F0502020204030204" pitchFamily="34" charset="0"/>
              </a:rPr>
              <a:t>Secondary Metrics:</a:t>
            </a:r>
            <a:r>
              <a:rPr lang="en-GB" sz="1100" dirty="0">
                <a:latin typeface="Calibri" panose="020F0502020204030204" pitchFamily="34" charset="0"/>
                <a:cs typeface="Calibri" panose="020F0502020204030204" pitchFamily="34" charset="0"/>
              </a:rPr>
              <a:t> Text</a:t>
            </a:r>
          </a:p>
          <a:p>
            <a:endParaRPr lang="en-GB" sz="1100" dirty="0">
              <a:latin typeface="Calibri" panose="020F0502020204030204" pitchFamily="34" charset="0"/>
              <a:cs typeface="Calibri" panose="020F0502020204030204" pitchFamily="34" charset="0"/>
            </a:endParaRPr>
          </a:p>
          <a:p>
            <a:endParaRPr lang="en-GB" sz="1100" dirty="0">
              <a:latin typeface="Calibri" panose="020F0502020204030204" pitchFamily="34" charset="0"/>
              <a:cs typeface="Calibri" panose="020F0502020204030204" pitchFamily="34" charset="0"/>
            </a:endParaRPr>
          </a:p>
          <a:p>
            <a:endParaRPr lang="en-GB" sz="1100" dirty="0">
              <a:latin typeface="Calibri" panose="020F0502020204030204" pitchFamily="34" charset="0"/>
              <a:cs typeface="Calibri" panose="020F0502020204030204" pitchFamily="34" charset="0"/>
            </a:endParaRPr>
          </a:p>
          <a:p>
            <a:endParaRPr lang="en-GB" sz="1400" b="1" dirty="0">
              <a:solidFill>
                <a:schemeClr val="accent2"/>
              </a:solidFill>
              <a:latin typeface="Calibri" panose="020F0502020204030204" pitchFamily="34" charset="0"/>
              <a:cs typeface="Calibri" panose="020F0502020204030204" pitchFamily="34" charset="0"/>
            </a:endParaRPr>
          </a:p>
        </p:txBody>
      </p:sp>
      <p:pic>
        <p:nvPicPr>
          <p:cNvPr id="7" name="Picture 9" descr="A picture containing monitor, green, phone, drawing&#10;&#10;Description generated with very high confidence">
            <a:extLst>
              <a:ext uri="{FF2B5EF4-FFF2-40B4-BE49-F238E27FC236}">
                <a16:creationId xmlns:a16="http://schemas.microsoft.com/office/drawing/2014/main" id="{74FD5CA8-7A3A-41D9-8E80-7AD8CAB055CE}"/>
              </a:ext>
            </a:extLst>
          </p:cNvPr>
          <p:cNvPicPr>
            <a:picLocks noChangeAspect="1"/>
          </p:cNvPicPr>
          <p:nvPr/>
        </p:nvPicPr>
        <p:blipFill rotWithShape="1">
          <a:blip r:embed="rId3"/>
          <a:srcRect l="28358" t="7444" r="30597" b="9926"/>
          <a:stretch/>
        </p:blipFill>
        <p:spPr>
          <a:xfrm>
            <a:off x="7709647" y="1071283"/>
            <a:ext cx="2316574" cy="4688546"/>
          </a:xfrm>
          <a:prstGeom prst="rect">
            <a:avLst/>
          </a:prstGeom>
        </p:spPr>
      </p:pic>
    </p:spTree>
    <p:extLst>
      <p:ext uri="{BB962C8B-B14F-4D97-AF65-F5344CB8AC3E}">
        <p14:creationId xmlns:p14="http://schemas.microsoft.com/office/powerpoint/2010/main" val="124385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2075F-D8FF-428D-8186-2D2C3EFEF5DC}"/>
              </a:ext>
            </a:extLst>
          </p:cNvPr>
          <p:cNvSpPr>
            <a:spLocks noGrp="1"/>
          </p:cNvSpPr>
          <p:nvPr>
            <p:ph type="title"/>
          </p:nvPr>
        </p:nvSpPr>
        <p:spPr/>
        <p:txBody>
          <a:bodyPr/>
          <a:lstStyle/>
          <a:p>
            <a:r>
              <a:rPr lang="en-GB"/>
              <a:t>Why?</a:t>
            </a:r>
          </a:p>
        </p:txBody>
      </p:sp>
      <p:sp>
        <p:nvSpPr>
          <p:cNvPr id="4" name="Rectangle 3">
            <a:extLst>
              <a:ext uri="{FF2B5EF4-FFF2-40B4-BE49-F238E27FC236}">
                <a16:creationId xmlns:a16="http://schemas.microsoft.com/office/drawing/2014/main" id="{C56D0B4D-7B06-414E-A8FB-D1A97956F082}"/>
              </a:ext>
            </a:extLst>
          </p:cNvPr>
          <p:cNvSpPr/>
          <p:nvPr/>
        </p:nvSpPr>
        <p:spPr>
          <a:xfrm>
            <a:off x="386716" y="1075173"/>
            <a:ext cx="5760220" cy="4708981"/>
          </a:xfrm>
          <a:prstGeom prst="rect">
            <a:avLst/>
          </a:prstGeom>
        </p:spPr>
        <p:txBody>
          <a:bodyPr wrap="square">
            <a:spAutoFit/>
          </a:bodyPr>
          <a:lstStyle/>
          <a:p>
            <a:r>
              <a:rPr lang="en-GB" sz="1400" b="1">
                <a:solidFill>
                  <a:schemeClr val="accent2"/>
                </a:solidFill>
                <a:latin typeface="Calibri" panose="020F0502020204030204" pitchFamily="34" charset="0"/>
                <a:cs typeface="Calibri" panose="020F0502020204030204" pitchFamily="34" charset="0"/>
              </a:rPr>
              <a:t>OBJECTIVE:</a:t>
            </a:r>
          </a:p>
          <a:p>
            <a:br>
              <a:rPr lang="en-GB" sz="400" b="1">
                <a:solidFill>
                  <a:schemeClr val="accent2"/>
                </a:solidFill>
                <a:latin typeface="Calibri" panose="020F0502020204030204" pitchFamily="34" charset="0"/>
                <a:cs typeface="Calibri" panose="020F0502020204030204" pitchFamily="34" charset="0"/>
              </a:rPr>
            </a:br>
            <a:r>
              <a:rPr lang="en-GB" sz="1100">
                <a:latin typeface="Calibri" panose="020F0502020204030204" pitchFamily="34" charset="0"/>
                <a:cs typeface="Calibri" panose="020F0502020204030204" pitchFamily="34" charset="0"/>
              </a:rPr>
              <a:t>Expand from the summary page on what the opportunity area so it really clear on how this experiment aligns​ to our objectives. Demonstrate the size and importance of the opportunity. Does the opportunity does support offsite KPIs (media efficiency, returns rate) if so describe how. </a:t>
            </a:r>
          </a:p>
          <a:p>
            <a:endParaRPr lang="en-GB" sz="1400">
              <a:latin typeface="Calibri" panose="020F0502020204030204" pitchFamily="34" charset="0"/>
              <a:cs typeface="Calibri" panose="020F0502020204030204" pitchFamily="34" charset="0"/>
            </a:endParaRPr>
          </a:p>
          <a:p>
            <a:endParaRPr lang="en-GB" sz="1400">
              <a:latin typeface="Calibri" panose="020F0502020204030204" pitchFamily="34" charset="0"/>
              <a:cs typeface="Calibri" panose="020F0502020204030204" pitchFamily="34" charset="0"/>
            </a:endParaRPr>
          </a:p>
          <a:p>
            <a:r>
              <a:rPr lang="en-GB" sz="1400" b="1">
                <a:solidFill>
                  <a:schemeClr val="accent2"/>
                </a:solidFill>
                <a:latin typeface="Calibri" panose="020F0502020204030204" pitchFamily="34" charset="0"/>
                <a:cs typeface="Calibri" panose="020F0502020204030204" pitchFamily="34" charset="0"/>
              </a:rPr>
              <a:t>EVIDENCE:</a:t>
            </a:r>
          </a:p>
          <a:p>
            <a:endParaRPr lang="en-GB" sz="400" b="1">
              <a:solidFill>
                <a:schemeClr val="accent2"/>
              </a:solidFill>
              <a:latin typeface="Calibri" panose="020F0502020204030204" pitchFamily="34" charset="0"/>
              <a:cs typeface="Calibri" panose="020F0502020204030204" pitchFamily="34" charset="0"/>
            </a:endParaRPr>
          </a:p>
          <a:p>
            <a:r>
              <a:rPr lang="en-GB" sz="1100">
                <a:latin typeface="Calibri" panose="020F0502020204030204" pitchFamily="34" charset="0"/>
                <a:cs typeface="Calibri" panose="020F0502020204030204" pitchFamily="34" charset="0"/>
              </a:rPr>
              <a:t>Expand on the hypothesis by bringing evidence to the table, what data and insight demonstrate why this experiment was prioritised as a solution to the customer problem?</a:t>
            </a:r>
          </a:p>
          <a:p>
            <a:r>
              <a:rPr lang="en-GB" sz="1100">
                <a:latin typeface="Calibri" panose="020F0502020204030204" pitchFamily="34" charset="0"/>
                <a:cs typeface="Calibri" panose="020F0502020204030204" pitchFamily="34" charset="0"/>
              </a:rPr>
              <a:t>Use qualitive and quantitative data </a:t>
            </a:r>
          </a:p>
          <a:p>
            <a:r>
              <a:rPr lang="en-GB" sz="1100">
                <a:latin typeface="Calibri" panose="020F0502020204030204" pitchFamily="34" charset="0"/>
                <a:cs typeface="Calibri" panose="020F0502020204030204" pitchFamily="34" charset="0"/>
              </a:rPr>
              <a:t>Is it addressing an issue discovered via user testing, qualitative feedback (surveys, polls)? Is the hypothesis supported by mouse tracking, heat maps or session replays? Is it addressing insights found via Google analytics?</a:t>
            </a:r>
          </a:p>
          <a:p>
            <a:r>
              <a:rPr lang="en-GB" sz="1100">
                <a:latin typeface="Calibri" panose="020F0502020204030204" pitchFamily="34" charset="0"/>
                <a:cs typeface="Calibri" panose="020F0502020204030204" pitchFamily="34" charset="0"/>
              </a:rPr>
              <a:t>Include links / stats chart / laws of design graphic / rationale materials if required to help visualise</a:t>
            </a:r>
          </a:p>
          <a:p>
            <a:endParaRPr lang="en-GB" sz="1400">
              <a:latin typeface="Calibri" panose="020F0502020204030204" pitchFamily="34" charset="0"/>
              <a:cs typeface="Calibri" panose="020F0502020204030204" pitchFamily="34" charset="0"/>
            </a:endParaRPr>
          </a:p>
          <a:p>
            <a:endParaRPr lang="en-GB" sz="1400">
              <a:latin typeface="Calibri" panose="020F0502020204030204" pitchFamily="34" charset="0"/>
              <a:cs typeface="Calibri" panose="020F0502020204030204" pitchFamily="34" charset="0"/>
            </a:endParaRPr>
          </a:p>
          <a:p>
            <a:r>
              <a:rPr lang="en-GB" sz="1400" b="1">
                <a:solidFill>
                  <a:schemeClr val="accent2"/>
                </a:solidFill>
                <a:latin typeface="Calibri" panose="020F0502020204030204" pitchFamily="34" charset="0"/>
                <a:cs typeface="Calibri" panose="020F0502020204030204" pitchFamily="34" charset="0"/>
              </a:rPr>
              <a:t>UX DESIGN SPRINT:</a:t>
            </a:r>
          </a:p>
          <a:p>
            <a:endParaRPr lang="en-GB" sz="400">
              <a:latin typeface="Calibri" panose="020F0502020204030204" pitchFamily="34" charset="0"/>
              <a:cs typeface="Calibri" panose="020F0502020204030204" pitchFamily="34" charset="0"/>
            </a:endParaRPr>
          </a:p>
          <a:p>
            <a:r>
              <a:rPr lang="en-GB" sz="1100">
                <a:latin typeface="Calibri" panose="020F0502020204030204" pitchFamily="34" charset="0"/>
                <a:cs typeface="Calibri" panose="020F0502020204030204" pitchFamily="34" charset="0"/>
              </a:rPr>
              <a:t>If the experiment is the output/following UX/UI design project work, describe what work has been conducted (design sprint, remote testing, lab etc.) and a summary of its findings (take this from the projects UX lean canvas). Describe enough information to sets the scene for the experiment changes described in the following slides.</a:t>
            </a:r>
          </a:p>
          <a:p>
            <a:endParaRPr lang="en-GB" sz="1100">
              <a:latin typeface="Calibri" panose="020F0502020204030204" pitchFamily="34" charset="0"/>
              <a:cs typeface="Calibri" panose="020F0502020204030204" pitchFamily="34" charset="0"/>
            </a:endParaRPr>
          </a:p>
          <a:p>
            <a:endParaRPr lang="en-GB" sz="1100">
              <a:latin typeface="Calibri" panose="020F0502020204030204" pitchFamily="34" charset="0"/>
              <a:cs typeface="Calibri" panose="020F0502020204030204" pitchFamily="34" charset="0"/>
            </a:endParaRPr>
          </a:p>
          <a:p>
            <a:endParaRPr lang="en-GB" sz="1400" b="1">
              <a:solidFill>
                <a:schemeClr val="accent2"/>
              </a:solidFill>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00300F8D-D087-4011-9DDB-9FCACB09BADA}"/>
              </a:ext>
            </a:extLst>
          </p:cNvPr>
          <p:cNvSpPr/>
          <p:nvPr/>
        </p:nvSpPr>
        <p:spPr>
          <a:xfrm>
            <a:off x="4724409" y="6319246"/>
            <a:ext cx="2743183" cy="215444"/>
          </a:xfrm>
          <a:prstGeom prst="rect">
            <a:avLst/>
          </a:prstGeom>
        </p:spPr>
        <p:txBody>
          <a:bodyPr wrap="square">
            <a:spAutoFit/>
          </a:bodyPr>
          <a:lstStyle/>
          <a:p>
            <a:pPr algn="ctr">
              <a:spcAft>
                <a:spcPts val="150"/>
              </a:spcAft>
            </a:pPr>
            <a:r>
              <a:rPr lang="en-GB" sz="800">
                <a:solidFill>
                  <a:schemeClr val="accent2"/>
                </a:solidFill>
                <a:latin typeface="Calibri" panose="020F0502020204030204" pitchFamily="34" charset="0"/>
                <a:cs typeface="Calibri" panose="020F0502020204030204" pitchFamily="34" charset="0"/>
              </a:rPr>
              <a:t>Experiment name | ID</a:t>
            </a:r>
          </a:p>
        </p:txBody>
      </p:sp>
    </p:spTree>
    <p:extLst>
      <p:ext uri="{BB962C8B-B14F-4D97-AF65-F5344CB8AC3E}">
        <p14:creationId xmlns:p14="http://schemas.microsoft.com/office/powerpoint/2010/main" val="65021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A258-507D-4BE3-B9FF-B43FA7341A0B}"/>
              </a:ext>
            </a:extLst>
          </p:cNvPr>
          <p:cNvSpPr>
            <a:spLocks noGrp="1"/>
          </p:cNvSpPr>
          <p:nvPr>
            <p:ph type="title"/>
          </p:nvPr>
        </p:nvSpPr>
        <p:spPr/>
        <p:txBody>
          <a:bodyPr/>
          <a:lstStyle/>
          <a:p>
            <a:r>
              <a:rPr lang="en-GB"/>
              <a:t>Experiment Overview</a:t>
            </a:r>
          </a:p>
        </p:txBody>
      </p:sp>
      <p:sp>
        <p:nvSpPr>
          <p:cNvPr id="15" name="Rectangle 14">
            <a:extLst>
              <a:ext uri="{FF2B5EF4-FFF2-40B4-BE49-F238E27FC236}">
                <a16:creationId xmlns:a16="http://schemas.microsoft.com/office/drawing/2014/main" id="{414402A2-008B-48A4-BFF6-B46047B25149}"/>
              </a:ext>
            </a:extLst>
          </p:cNvPr>
          <p:cNvSpPr/>
          <p:nvPr/>
        </p:nvSpPr>
        <p:spPr>
          <a:xfrm>
            <a:off x="377752" y="1075173"/>
            <a:ext cx="4131903" cy="3185487"/>
          </a:xfrm>
          <a:prstGeom prst="rect">
            <a:avLst/>
          </a:prstGeom>
        </p:spPr>
        <p:txBody>
          <a:bodyPr wrap="square">
            <a:spAutoFit/>
          </a:bodyPr>
          <a:lstStyle/>
          <a:p>
            <a:r>
              <a:rPr lang="en-GB" sz="1400" b="1">
                <a:solidFill>
                  <a:schemeClr val="accent2"/>
                </a:solidFill>
                <a:latin typeface="Calibri" panose="020F0502020204030204" pitchFamily="34" charset="0"/>
                <a:cs typeface="Calibri" panose="020F0502020204030204" pitchFamily="34" charset="0"/>
              </a:rPr>
              <a:t>WHAT ARE WE CHANGING:</a:t>
            </a:r>
          </a:p>
          <a:p>
            <a:br>
              <a:rPr lang="en-GB" sz="400" b="1">
                <a:solidFill>
                  <a:schemeClr val="accent2"/>
                </a:solidFill>
                <a:latin typeface="Calibri" panose="020F0502020204030204" pitchFamily="34" charset="0"/>
                <a:cs typeface="Calibri" panose="020F0502020204030204" pitchFamily="34" charset="0"/>
              </a:rPr>
            </a:br>
            <a:r>
              <a:rPr lang="en-GB" sz="1100">
                <a:latin typeface="Calibri" panose="020F0502020204030204" pitchFamily="34" charset="0"/>
                <a:cs typeface="Calibri" panose="020F0502020204030204" pitchFamily="34" charset="0"/>
              </a:rPr>
              <a:t>Describe the experience today (control) and overview a website element that are being modified, added, or taken away to produce a desired outcome.</a:t>
            </a:r>
          </a:p>
          <a:p>
            <a:endParaRPr lang="en-GB" sz="1400">
              <a:latin typeface="Calibri" panose="020F0502020204030204" pitchFamily="34" charset="0"/>
              <a:cs typeface="Calibri" panose="020F0502020204030204" pitchFamily="34" charset="0"/>
            </a:endParaRPr>
          </a:p>
          <a:p>
            <a:endParaRPr lang="en-GB" sz="1400">
              <a:latin typeface="Calibri" panose="020F0502020204030204" pitchFamily="34" charset="0"/>
              <a:cs typeface="Calibri" panose="020F0502020204030204" pitchFamily="34" charset="0"/>
            </a:endParaRPr>
          </a:p>
          <a:p>
            <a:r>
              <a:rPr lang="en-GB" sz="1400" b="1">
                <a:solidFill>
                  <a:schemeClr val="accent2"/>
                </a:solidFill>
                <a:latin typeface="Calibri" panose="020F0502020204030204" pitchFamily="34" charset="0"/>
                <a:cs typeface="Calibri" panose="020F0502020204030204" pitchFamily="34" charset="0"/>
              </a:rPr>
              <a:t>VARIANT A:</a:t>
            </a:r>
          </a:p>
          <a:p>
            <a:endParaRPr lang="en-GB" sz="400" b="1">
              <a:solidFill>
                <a:schemeClr val="accent2"/>
              </a:solidFill>
              <a:latin typeface="Calibri" panose="020F0502020204030204" pitchFamily="34" charset="0"/>
              <a:cs typeface="Calibri" panose="020F0502020204030204" pitchFamily="34" charset="0"/>
            </a:endParaRPr>
          </a:p>
          <a:p>
            <a:r>
              <a:rPr lang="en-GB" sz="1100">
                <a:latin typeface="Calibri" panose="020F0502020204030204" pitchFamily="34" charset="0"/>
                <a:cs typeface="Calibri" panose="020F0502020204030204" pitchFamily="34" charset="0"/>
              </a:rPr>
              <a:t>A summary of the changes applied in the test variant.</a:t>
            </a:r>
          </a:p>
          <a:p>
            <a:endParaRPr lang="en-GB" sz="1400">
              <a:latin typeface="Calibri" panose="020F0502020204030204" pitchFamily="34" charset="0"/>
              <a:cs typeface="Calibri" panose="020F0502020204030204" pitchFamily="34" charset="0"/>
            </a:endParaRPr>
          </a:p>
          <a:p>
            <a:endParaRPr lang="en-GB" sz="1400">
              <a:latin typeface="Calibri" panose="020F0502020204030204" pitchFamily="34" charset="0"/>
              <a:cs typeface="Calibri" panose="020F0502020204030204" pitchFamily="34" charset="0"/>
            </a:endParaRPr>
          </a:p>
          <a:p>
            <a:r>
              <a:rPr lang="en-GB" sz="1400" b="1">
                <a:solidFill>
                  <a:schemeClr val="accent2"/>
                </a:solidFill>
                <a:latin typeface="Calibri" panose="020F0502020204030204" pitchFamily="34" charset="0"/>
                <a:cs typeface="Calibri" panose="020F0502020204030204" pitchFamily="34" charset="0"/>
              </a:rPr>
              <a:t>VARIANT B:</a:t>
            </a:r>
          </a:p>
          <a:p>
            <a:endParaRPr lang="en-GB" sz="400">
              <a:latin typeface="Calibri" panose="020F0502020204030204" pitchFamily="34" charset="0"/>
              <a:cs typeface="Calibri" panose="020F0502020204030204" pitchFamily="34" charset="0"/>
            </a:endParaRPr>
          </a:p>
          <a:p>
            <a:r>
              <a:rPr lang="en-GB" sz="1100">
                <a:latin typeface="Calibri" panose="020F0502020204030204" pitchFamily="34" charset="0"/>
                <a:cs typeface="Calibri" panose="020F0502020204030204" pitchFamily="34" charset="0"/>
              </a:rPr>
              <a:t>A summary of the changes applied in the test variant.</a:t>
            </a:r>
          </a:p>
          <a:p>
            <a:endParaRPr lang="en-GB" sz="1100">
              <a:latin typeface="Calibri" panose="020F0502020204030204" pitchFamily="34" charset="0"/>
              <a:cs typeface="Calibri" panose="020F0502020204030204" pitchFamily="34" charset="0"/>
            </a:endParaRPr>
          </a:p>
          <a:p>
            <a:endParaRPr lang="en-GB" sz="1100">
              <a:latin typeface="Calibri" panose="020F0502020204030204" pitchFamily="34" charset="0"/>
              <a:cs typeface="Calibri" panose="020F0502020204030204" pitchFamily="34" charset="0"/>
            </a:endParaRPr>
          </a:p>
          <a:p>
            <a:endParaRPr lang="en-GB" sz="1400" b="1">
              <a:solidFill>
                <a:schemeClr val="accent2"/>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86C7A4E5-A624-4D65-B5CF-D96B8EF79689}"/>
              </a:ext>
            </a:extLst>
          </p:cNvPr>
          <p:cNvSpPr/>
          <p:nvPr/>
        </p:nvSpPr>
        <p:spPr>
          <a:xfrm>
            <a:off x="4724409" y="6319246"/>
            <a:ext cx="2743183" cy="215444"/>
          </a:xfrm>
          <a:prstGeom prst="rect">
            <a:avLst/>
          </a:prstGeom>
        </p:spPr>
        <p:txBody>
          <a:bodyPr wrap="square">
            <a:spAutoFit/>
          </a:bodyPr>
          <a:lstStyle/>
          <a:p>
            <a:pPr algn="ctr">
              <a:spcAft>
                <a:spcPts val="150"/>
              </a:spcAft>
            </a:pPr>
            <a:r>
              <a:rPr lang="en-GB" sz="800">
                <a:solidFill>
                  <a:schemeClr val="accent2"/>
                </a:solidFill>
                <a:latin typeface="Calibri" panose="020F0502020204030204" pitchFamily="34" charset="0"/>
                <a:cs typeface="Calibri" panose="020F0502020204030204" pitchFamily="34" charset="0"/>
              </a:rPr>
              <a:t>Experiment name | ID</a:t>
            </a:r>
          </a:p>
        </p:txBody>
      </p:sp>
      <p:pic>
        <p:nvPicPr>
          <p:cNvPr id="3" name="Picture 9" descr="A picture containing monitor, green, phone, drawing&#10;&#10;Description generated with very high confidence">
            <a:extLst>
              <a:ext uri="{FF2B5EF4-FFF2-40B4-BE49-F238E27FC236}">
                <a16:creationId xmlns:a16="http://schemas.microsoft.com/office/drawing/2014/main" id="{61F7FC9A-0D58-4BB9-AF1A-1F1FDE62548E}"/>
              </a:ext>
            </a:extLst>
          </p:cNvPr>
          <p:cNvPicPr>
            <a:picLocks noChangeAspect="1"/>
          </p:cNvPicPr>
          <p:nvPr/>
        </p:nvPicPr>
        <p:blipFill rotWithShape="1">
          <a:blip r:embed="rId3"/>
          <a:srcRect l="28358" t="7444" r="30597" b="9926"/>
          <a:stretch/>
        </p:blipFill>
        <p:spPr>
          <a:xfrm>
            <a:off x="7404846" y="1071283"/>
            <a:ext cx="2316574" cy="4688546"/>
          </a:xfrm>
          <a:prstGeom prst="rect">
            <a:avLst/>
          </a:prstGeom>
        </p:spPr>
      </p:pic>
      <p:pic>
        <p:nvPicPr>
          <p:cNvPr id="4" name="Picture 9" descr="A picture containing monitor, green, phone, drawing&#10;&#10;Description generated with very high confidence">
            <a:extLst>
              <a:ext uri="{FF2B5EF4-FFF2-40B4-BE49-F238E27FC236}">
                <a16:creationId xmlns:a16="http://schemas.microsoft.com/office/drawing/2014/main" id="{919C59C6-7F10-4A23-9681-4687D9F74789}"/>
              </a:ext>
            </a:extLst>
          </p:cNvPr>
          <p:cNvPicPr>
            <a:picLocks noChangeAspect="1"/>
          </p:cNvPicPr>
          <p:nvPr/>
        </p:nvPicPr>
        <p:blipFill rotWithShape="1">
          <a:blip r:embed="rId3"/>
          <a:srcRect l="28358" t="7444" r="30597" b="9926"/>
          <a:stretch/>
        </p:blipFill>
        <p:spPr>
          <a:xfrm>
            <a:off x="5011271" y="1080248"/>
            <a:ext cx="2316574" cy="4688546"/>
          </a:xfrm>
          <a:prstGeom prst="rect">
            <a:avLst/>
          </a:prstGeom>
        </p:spPr>
      </p:pic>
      <p:pic>
        <p:nvPicPr>
          <p:cNvPr id="6" name="Picture 9" descr="A picture containing monitor, green, phone, drawing&#10;&#10;Description generated with very high confidence">
            <a:extLst>
              <a:ext uri="{FF2B5EF4-FFF2-40B4-BE49-F238E27FC236}">
                <a16:creationId xmlns:a16="http://schemas.microsoft.com/office/drawing/2014/main" id="{DDC5CAF4-ADEE-430D-A0EB-F728DB1C1658}"/>
              </a:ext>
            </a:extLst>
          </p:cNvPr>
          <p:cNvPicPr>
            <a:picLocks noChangeAspect="1"/>
          </p:cNvPicPr>
          <p:nvPr/>
        </p:nvPicPr>
        <p:blipFill rotWithShape="1">
          <a:blip r:embed="rId3"/>
          <a:srcRect l="28358" t="7444" r="30597" b="9926"/>
          <a:stretch/>
        </p:blipFill>
        <p:spPr>
          <a:xfrm>
            <a:off x="9798423" y="1071283"/>
            <a:ext cx="2316574" cy="4688546"/>
          </a:xfrm>
          <a:prstGeom prst="rect">
            <a:avLst/>
          </a:prstGeom>
        </p:spPr>
      </p:pic>
      <p:sp>
        <p:nvSpPr>
          <p:cNvPr id="8" name="TextBox 7">
            <a:extLst>
              <a:ext uri="{FF2B5EF4-FFF2-40B4-BE49-F238E27FC236}">
                <a16:creationId xmlns:a16="http://schemas.microsoft.com/office/drawing/2014/main" id="{B300B73C-4A40-4C21-B726-C418AAC67A2E}"/>
              </a:ext>
            </a:extLst>
          </p:cNvPr>
          <p:cNvSpPr txBox="1"/>
          <p:nvPr/>
        </p:nvSpPr>
        <p:spPr>
          <a:xfrm>
            <a:off x="5862918" y="5764306"/>
            <a:ext cx="61856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Control</a:t>
            </a:r>
          </a:p>
        </p:txBody>
      </p:sp>
      <p:sp>
        <p:nvSpPr>
          <p:cNvPr id="12" name="TextBox 11">
            <a:extLst>
              <a:ext uri="{FF2B5EF4-FFF2-40B4-BE49-F238E27FC236}">
                <a16:creationId xmlns:a16="http://schemas.microsoft.com/office/drawing/2014/main" id="{1C088B58-3201-4430-B11D-78ADD988E29B}"/>
              </a:ext>
            </a:extLst>
          </p:cNvPr>
          <p:cNvSpPr txBox="1"/>
          <p:nvPr/>
        </p:nvSpPr>
        <p:spPr>
          <a:xfrm>
            <a:off x="8202707" y="5773271"/>
            <a:ext cx="79785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Variant A</a:t>
            </a:r>
          </a:p>
        </p:txBody>
      </p:sp>
      <p:sp>
        <p:nvSpPr>
          <p:cNvPr id="13" name="TextBox 12">
            <a:extLst>
              <a:ext uri="{FF2B5EF4-FFF2-40B4-BE49-F238E27FC236}">
                <a16:creationId xmlns:a16="http://schemas.microsoft.com/office/drawing/2014/main" id="{8480612D-F26D-4F62-8459-3AA297A42AFA}"/>
              </a:ext>
            </a:extLst>
          </p:cNvPr>
          <p:cNvSpPr txBox="1"/>
          <p:nvPr/>
        </p:nvSpPr>
        <p:spPr>
          <a:xfrm>
            <a:off x="10605248" y="5764306"/>
            <a:ext cx="79785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Variant B</a:t>
            </a:r>
          </a:p>
        </p:txBody>
      </p:sp>
    </p:spTree>
    <p:extLst>
      <p:ext uri="{BB962C8B-B14F-4D97-AF65-F5344CB8AC3E}">
        <p14:creationId xmlns:p14="http://schemas.microsoft.com/office/powerpoint/2010/main" val="3460044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0"/>
          </a:stretch>
        </a:blipFill>
        <a:effectLst/>
      </p:bgPr>
    </p:bg>
    <p:spTree>
      <p:nvGrpSpPr>
        <p:cNvPr id="1" name=""/>
        <p:cNvGrpSpPr/>
        <p:nvPr/>
      </p:nvGrpSpPr>
      <p:grpSpPr>
        <a:xfrm>
          <a:off x="0" y="0"/>
          <a:ext cx="0" cy="0"/>
          <a:chOff x="0" y="0"/>
          <a:chExt cx="0" cy="0"/>
        </a:xfrm>
      </p:grpSpPr>
      <p:pic>
        <p:nvPicPr>
          <p:cNvPr id="3" name="Picture 9" descr="A picture containing monitor, green, phone, drawing&#10;&#10;Description generated with very high confidence">
            <a:extLst>
              <a:ext uri="{FF2B5EF4-FFF2-40B4-BE49-F238E27FC236}">
                <a16:creationId xmlns:a16="http://schemas.microsoft.com/office/drawing/2014/main" id="{D754D3F0-A6C7-40CA-AD3D-2A9BD85DF4B9}"/>
              </a:ext>
            </a:extLst>
          </p:cNvPr>
          <p:cNvPicPr>
            <a:picLocks noChangeAspect="1"/>
          </p:cNvPicPr>
          <p:nvPr/>
        </p:nvPicPr>
        <p:blipFill rotWithShape="1">
          <a:blip r:embed="rId3"/>
          <a:srcRect l="28358" t="7444" r="30597" b="9926"/>
          <a:stretch/>
        </p:blipFill>
        <p:spPr>
          <a:xfrm>
            <a:off x="6490448" y="1125071"/>
            <a:ext cx="2316574" cy="4688546"/>
          </a:xfrm>
          <a:prstGeom prst="rect">
            <a:avLst/>
          </a:prstGeom>
        </p:spPr>
      </p:pic>
      <p:sp>
        <p:nvSpPr>
          <p:cNvPr id="2" name="Title 1">
            <a:extLst>
              <a:ext uri="{FF2B5EF4-FFF2-40B4-BE49-F238E27FC236}">
                <a16:creationId xmlns:a16="http://schemas.microsoft.com/office/drawing/2014/main" id="{05B8B0C9-B22D-4B1C-8FA5-01689A730AA6}"/>
              </a:ext>
            </a:extLst>
          </p:cNvPr>
          <p:cNvSpPr>
            <a:spLocks noGrp="1"/>
          </p:cNvSpPr>
          <p:nvPr>
            <p:ph type="title"/>
          </p:nvPr>
        </p:nvSpPr>
        <p:spPr/>
        <p:txBody>
          <a:bodyPr/>
          <a:lstStyle/>
          <a:p>
            <a:r>
              <a:rPr lang="en-GB"/>
              <a:t>Challenger/Variant A</a:t>
            </a:r>
          </a:p>
        </p:txBody>
      </p:sp>
      <p:sp>
        <p:nvSpPr>
          <p:cNvPr id="7" name="Rectangle 6">
            <a:extLst>
              <a:ext uri="{FF2B5EF4-FFF2-40B4-BE49-F238E27FC236}">
                <a16:creationId xmlns:a16="http://schemas.microsoft.com/office/drawing/2014/main" id="{4390FC7A-F960-4B12-8889-52F2B6FE22BE}"/>
              </a:ext>
            </a:extLst>
          </p:cNvPr>
          <p:cNvSpPr/>
          <p:nvPr/>
        </p:nvSpPr>
        <p:spPr>
          <a:xfrm>
            <a:off x="377752" y="1075173"/>
            <a:ext cx="4131903" cy="4231928"/>
          </a:xfrm>
          <a:prstGeom prst="rect">
            <a:avLst/>
          </a:prstGeom>
        </p:spPr>
        <p:txBody>
          <a:bodyPr wrap="square">
            <a:spAutoFit/>
          </a:bodyPr>
          <a:lstStyle/>
          <a:p>
            <a:r>
              <a:rPr lang="en-GB" sz="1400" b="1">
                <a:solidFill>
                  <a:srgbClr val="00B0F0"/>
                </a:solidFill>
                <a:latin typeface="Calibri" panose="020F0502020204030204" pitchFamily="34" charset="0"/>
                <a:cs typeface="Calibri" panose="020F0502020204030204" pitchFamily="34" charset="0"/>
              </a:rPr>
              <a:t>CHANGE HEADER:</a:t>
            </a:r>
          </a:p>
          <a:p>
            <a:br>
              <a:rPr lang="en-GB" sz="400" b="1">
                <a:solidFill>
                  <a:schemeClr val="accent2"/>
                </a:solidFill>
                <a:latin typeface="Calibri" panose="020F0502020204030204" pitchFamily="34" charset="0"/>
                <a:cs typeface="Calibri" panose="020F0502020204030204" pitchFamily="34" charset="0"/>
              </a:rPr>
            </a:br>
            <a:r>
              <a:rPr lang="en-GB" sz="1100">
                <a:latin typeface="Calibri" panose="020F0502020204030204" pitchFamily="34" charset="0"/>
                <a:cs typeface="Calibri" panose="020F0502020204030204" pitchFamily="34" charset="0"/>
              </a:rPr>
              <a:t>Describe what we are changing. If applicable please reference design principles / other materials on why the change looks like it does.</a:t>
            </a:r>
          </a:p>
          <a:p>
            <a:endParaRPr lang="en-GB" sz="1400">
              <a:latin typeface="Calibri" panose="020F0502020204030204" pitchFamily="34" charset="0"/>
              <a:cs typeface="Calibri" panose="020F0502020204030204" pitchFamily="34" charset="0"/>
            </a:endParaRPr>
          </a:p>
          <a:p>
            <a:endParaRPr lang="en-GB" sz="1400">
              <a:latin typeface="Calibri" panose="020F0502020204030204" pitchFamily="34" charset="0"/>
              <a:cs typeface="Calibri" panose="020F0502020204030204" pitchFamily="34" charset="0"/>
            </a:endParaRPr>
          </a:p>
          <a:p>
            <a:r>
              <a:rPr lang="en-GB" sz="1400" b="1">
                <a:solidFill>
                  <a:schemeClr val="accent4"/>
                </a:solidFill>
                <a:latin typeface="Calibri" panose="020F0502020204030204" pitchFamily="34" charset="0"/>
                <a:cs typeface="Calibri" panose="020F0502020204030204" pitchFamily="34" charset="0"/>
              </a:rPr>
              <a:t>CHANGE HEADER:</a:t>
            </a:r>
          </a:p>
          <a:p>
            <a:endParaRPr lang="en-GB" sz="400" b="1">
              <a:solidFill>
                <a:schemeClr val="accent2"/>
              </a:solidFill>
              <a:latin typeface="Calibri" panose="020F0502020204030204" pitchFamily="34" charset="0"/>
              <a:cs typeface="Calibri" panose="020F0502020204030204" pitchFamily="34" charset="0"/>
            </a:endParaRPr>
          </a:p>
          <a:p>
            <a:r>
              <a:rPr lang="en-GB" sz="1100">
                <a:latin typeface="Calibri" panose="020F0502020204030204" pitchFamily="34" charset="0"/>
                <a:cs typeface="Calibri" panose="020F0502020204030204" pitchFamily="34" charset="0"/>
              </a:rPr>
              <a:t>Describe what we are changing. If applicable please reference design principles / other materials on why the change looks like it does.</a:t>
            </a:r>
          </a:p>
          <a:p>
            <a:endParaRPr lang="en-GB" sz="1400">
              <a:latin typeface="Calibri" panose="020F0502020204030204" pitchFamily="34" charset="0"/>
              <a:cs typeface="Calibri" panose="020F0502020204030204" pitchFamily="34" charset="0"/>
            </a:endParaRPr>
          </a:p>
          <a:p>
            <a:endParaRPr lang="en-GB" sz="1400">
              <a:latin typeface="Calibri" panose="020F0502020204030204" pitchFamily="34" charset="0"/>
              <a:cs typeface="Calibri" panose="020F0502020204030204" pitchFamily="34" charset="0"/>
            </a:endParaRPr>
          </a:p>
          <a:p>
            <a:r>
              <a:rPr lang="en-GB" sz="1400" b="1">
                <a:solidFill>
                  <a:schemeClr val="accent6"/>
                </a:solidFill>
                <a:latin typeface="Calibri" panose="020F0502020204030204" pitchFamily="34" charset="0"/>
                <a:cs typeface="Calibri" panose="020F0502020204030204" pitchFamily="34" charset="0"/>
              </a:rPr>
              <a:t>CHANGE HEADER:</a:t>
            </a:r>
          </a:p>
          <a:p>
            <a:endParaRPr lang="en-GB" sz="400">
              <a:latin typeface="Calibri" panose="020F0502020204030204" pitchFamily="34" charset="0"/>
              <a:cs typeface="Calibri" panose="020F0502020204030204" pitchFamily="34" charset="0"/>
            </a:endParaRPr>
          </a:p>
          <a:p>
            <a:r>
              <a:rPr lang="en-GB" sz="1100">
                <a:latin typeface="Calibri" panose="020F0502020204030204" pitchFamily="34" charset="0"/>
                <a:cs typeface="Calibri" panose="020F0502020204030204" pitchFamily="34" charset="0"/>
              </a:rPr>
              <a:t>Describe what we are changing. If applicable please reference design principles / other materials on why the change looks like it does.</a:t>
            </a:r>
          </a:p>
          <a:p>
            <a:endParaRPr lang="en-GB" sz="1400">
              <a:latin typeface="Calibri" panose="020F0502020204030204" pitchFamily="34" charset="0"/>
              <a:cs typeface="Calibri" panose="020F0502020204030204" pitchFamily="34" charset="0"/>
            </a:endParaRPr>
          </a:p>
          <a:p>
            <a:endParaRPr lang="en-GB" sz="1400">
              <a:latin typeface="Calibri" panose="020F0502020204030204" pitchFamily="34" charset="0"/>
              <a:cs typeface="Calibri" panose="020F0502020204030204" pitchFamily="34" charset="0"/>
            </a:endParaRPr>
          </a:p>
          <a:p>
            <a:r>
              <a:rPr lang="en-GB" sz="1400" b="1">
                <a:solidFill>
                  <a:srgbClr val="E709C7"/>
                </a:solidFill>
                <a:latin typeface="Calibri" panose="020F0502020204030204" pitchFamily="34" charset="0"/>
                <a:cs typeface="Calibri" panose="020F0502020204030204" pitchFamily="34" charset="0"/>
              </a:rPr>
              <a:t>CHANGE HEADER:</a:t>
            </a:r>
          </a:p>
          <a:p>
            <a:endParaRPr lang="en-GB" sz="400">
              <a:latin typeface="Calibri" panose="020F0502020204030204" pitchFamily="34" charset="0"/>
              <a:cs typeface="Calibri" panose="020F0502020204030204" pitchFamily="34" charset="0"/>
            </a:endParaRPr>
          </a:p>
          <a:p>
            <a:r>
              <a:rPr lang="en-GB" sz="1100">
                <a:latin typeface="Calibri" panose="020F0502020204030204" pitchFamily="34" charset="0"/>
                <a:cs typeface="Calibri" panose="020F0502020204030204" pitchFamily="34" charset="0"/>
              </a:rPr>
              <a:t>Describe what we are changing. If applicable please reference design principles / other materials on why the change looks like it does.</a:t>
            </a:r>
          </a:p>
          <a:p>
            <a:endParaRPr lang="en-GB" sz="1100">
              <a:latin typeface="Calibri" panose="020F0502020204030204" pitchFamily="34" charset="0"/>
              <a:cs typeface="Calibri" panose="020F0502020204030204" pitchFamily="34" charset="0"/>
            </a:endParaRPr>
          </a:p>
          <a:p>
            <a:endParaRPr lang="en-GB" sz="1400" b="1">
              <a:solidFill>
                <a:schemeClr val="accent2"/>
              </a:solidFill>
              <a:latin typeface="Calibri" panose="020F0502020204030204" pitchFamily="34" charset="0"/>
              <a:cs typeface="Calibri" panose="020F0502020204030204" pitchFamily="34" charset="0"/>
            </a:endParaRPr>
          </a:p>
        </p:txBody>
      </p:sp>
      <p:cxnSp>
        <p:nvCxnSpPr>
          <p:cNvPr id="8" name="Straight Connector 7">
            <a:extLst>
              <a:ext uri="{FF2B5EF4-FFF2-40B4-BE49-F238E27FC236}">
                <a16:creationId xmlns:a16="http://schemas.microsoft.com/office/drawing/2014/main" id="{9E658632-A28F-4D59-97DD-1D80598D3F18}"/>
              </a:ext>
            </a:extLst>
          </p:cNvPr>
          <p:cNvCxnSpPr>
            <a:cxnSpLocks/>
          </p:cNvCxnSpPr>
          <p:nvPr/>
        </p:nvCxnSpPr>
        <p:spPr>
          <a:xfrm>
            <a:off x="4627418" y="1537686"/>
            <a:ext cx="3060492" cy="1316024"/>
          </a:xfrm>
          <a:prstGeom prst="line">
            <a:avLst/>
          </a:prstGeom>
          <a:ln>
            <a:solidFill>
              <a:srgbClr val="00B0F0"/>
            </a:solidFill>
            <a:headEnd type="oval" w="sm" len="sm"/>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8AD4704-E9C8-4FE6-9AAB-24DCEDF46AA8}"/>
              </a:ext>
            </a:extLst>
          </p:cNvPr>
          <p:cNvCxnSpPr>
            <a:cxnSpLocks/>
          </p:cNvCxnSpPr>
          <p:nvPr/>
        </p:nvCxnSpPr>
        <p:spPr>
          <a:xfrm flipV="1">
            <a:off x="4627418" y="4495800"/>
            <a:ext cx="2389909" cy="117764"/>
          </a:xfrm>
          <a:prstGeom prst="line">
            <a:avLst/>
          </a:prstGeom>
          <a:ln>
            <a:solidFill>
              <a:srgbClr val="F61ED7"/>
            </a:solidFill>
            <a:headEnd type="oval" w="sm" len="sm"/>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7EB29B4-E7C1-4AC8-A3CB-7A4A47789A05}"/>
              </a:ext>
            </a:extLst>
          </p:cNvPr>
          <p:cNvCxnSpPr>
            <a:cxnSpLocks/>
          </p:cNvCxnSpPr>
          <p:nvPr/>
        </p:nvCxnSpPr>
        <p:spPr>
          <a:xfrm>
            <a:off x="4627418" y="2556164"/>
            <a:ext cx="2660073" cy="782781"/>
          </a:xfrm>
          <a:prstGeom prst="line">
            <a:avLst/>
          </a:prstGeom>
          <a:ln>
            <a:solidFill>
              <a:schemeClr val="accent4"/>
            </a:solidFill>
            <a:headEnd type="oval" w="sm" len="sm"/>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5EDE8EA-CC70-4DC9-BEB5-C9E9444F577B}"/>
              </a:ext>
            </a:extLst>
          </p:cNvPr>
          <p:cNvCxnSpPr>
            <a:cxnSpLocks/>
          </p:cNvCxnSpPr>
          <p:nvPr/>
        </p:nvCxnSpPr>
        <p:spPr>
          <a:xfrm>
            <a:off x="4627418" y="3592991"/>
            <a:ext cx="2964873" cy="524228"/>
          </a:xfrm>
          <a:prstGeom prst="line">
            <a:avLst/>
          </a:prstGeom>
          <a:ln>
            <a:solidFill>
              <a:srgbClr val="00B050"/>
            </a:solidFill>
            <a:headEnd type="oval" w="sm" len="sm"/>
            <a:tailEnd type="ova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5864BD4B-0DBB-468C-9C8D-EB4B9E55FD83}"/>
              </a:ext>
            </a:extLst>
          </p:cNvPr>
          <p:cNvSpPr/>
          <p:nvPr/>
        </p:nvSpPr>
        <p:spPr>
          <a:xfrm>
            <a:off x="8956962" y="1553156"/>
            <a:ext cx="2292929" cy="1554272"/>
          </a:xfrm>
          <a:prstGeom prst="rect">
            <a:avLst/>
          </a:prstGeom>
        </p:spPr>
        <p:txBody>
          <a:bodyPr wrap="square">
            <a:spAutoFit/>
          </a:bodyPr>
          <a:lstStyle/>
          <a:p>
            <a:r>
              <a:rPr lang="en-GB" sz="1400" b="1">
                <a:solidFill>
                  <a:schemeClr val="accent2"/>
                </a:solidFill>
                <a:latin typeface="Calibri" panose="020F0502020204030204" pitchFamily="34" charset="0"/>
                <a:cs typeface="Calibri" panose="020F0502020204030204" pitchFamily="34" charset="0"/>
              </a:rPr>
              <a:t>KEY METRICS:</a:t>
            </a:r>
          </a:p>
          <a:p>
            <a:br>
              <a:rPr lang="en-GB" sz="400" b="1">
                <a:solidFill>
                  <a:schemeClr val="accent2"/>
                </a:solidFill>
                <a:latin typeface="Calibri" panose="020F0502020204030204" pitchFamily="34" charset="0"/>
                <a:cs typeface="Calibri" panose="020F0502020204030204" pitchFamily="34" charset="0"/>
              </a:rPr>
            </a:br>
            <a:r>
              <a:rPr lang="en-GB" sz="1100" b="1">
                <a:latin typeface="Calibri" panose="020F0502020204030204" pitchFamily="34" charset="0"/>
                <a:cs typeface="Calibri" panose="020F0502020204030204" pitchFamily="34" charset="0"/>
              </a:rPr>
              <a:t>Primary Metric </a:t>
            </a:r>
            <a:r>
              <a:rPr lang="en-GB" sz="1100">
                <a:latin typeface="Calibri" panose="020F0502020204030204" pitchFamily="34" charset="0"/>
                <a:cs typeface="Calibri" panose="020F0502020204030204" pitchFamily="34" charset="0"/>
              </a:rPr>
              <a:t>Text</a:t>
            </a:r>
          </a:p>
          <a:p>
            <a:r>
              <a:rPr lang="en-GB" sz="1100" b="1">
                <a:latin typeface="Calibri" panose="020F0502020204030204" pitchFamily="34" charset="0"/>
                <a:cs typeface="Calibri" panose="020F0502020204030204" pitchFamily="34" charset="0"/>
              </a:rPr>
              <a:t>Secondary Metrics</a:t>
            </a:r>
            <a:r>
              <a:rPr lang="en-GB" sz="1100">
                <a:latin typeface="Calibri" panose="020F0502020204030204" pitchFamily="34" charset="0"/>
                <a:cs typeface="Calibri" panose="020F0502020204030204" pitchFamily="34" charset="0"/>
              </a:rPr>
              <a:t> Text</a:t>
            </a:r>
          </a:p>
          <a:p>
            <a:endParaRPr lang="en-GB" sz="1100">
              <a:latin typeface="Calibri" panose="020F0502020204030204" pitchFamily="34" charset="0"/>
              <a:cs typeface="Calibri" panose="020F0502020204030204" pitchFamily="34" charset="0"/>
            </a:endParaRPr>
          </a:p>
          <a:p>
            <a:r>
              <a:rPr lang="en-GB" sz="1100" b="1">
                <a:latin typeface="Calibri" panose="020F0502020204030204" pitchFamily="34" charset="0"/>
                <a:cs typeface="Calibri" panose="020F0502020204030204" pitchFamily="34" charset="0"/>
              </a:rPr>
              <a:t>Insight Metrics</a:t>
            </a:r>
            <a:r>
              <a:rPr lang="en-GB" sz="1100">
                <a:latin typeface="Calibri" panose="020F0502020204030204" pitchFamily="34" charset="0"/>
                <a:cs typeface="Calibri" panose="020F0502020204030204" pitchFamily="34" charset="0"/>
              </a:rPr>
              <a:t> These are the behaviour metrics to understand user behaviour but are not measures of success.</a:t>
            </a:r>
            <a:endParaRPr lang="en-GB" sz="1400" b="1">
              <a:solidFill>
                <a:schemeClr val="accent2"/>
              </a:solidFill>
              <a:latin typeface="Calibri" panose="020F0502020204030204" pitchFamily="34" charset="0"/>
              <a:cs typeface="Calibri" panose="020F0502020204030204" pitchFamily="34" charset="0"/>
            </a:endParaRPr>
          </a:p>
        </p:txBody>
      </p:sp>
      <p:sp>
        <p:nvSpPr>
          <p:cNvPr id="23" name="Rectangle 22">
            <a:extLst>
              <a:ext uri="{FF2B5EF4-FFF2-40B4-BE49-F238E27FC236}">
                <a16:creationId xmlns:a16="http://schemas.microsoft.com/office/drawing/2014/main" id="{33DF764D-50D5-42C5-B720-683E38A8BDEC}"/>
              </a:ext>
            </a:extLst>
          </p:cNvPr>
          <p:cNvSpPr/>
          <p:nvPr/>
        </p:nvSpPr>
        <p:spPr>
          <a:xfrm>
            <a:off x="4724409" y="6319246"/>
            <a:ext cx="2743183" cy="215444"/>
          </a:xfrm>
          <a:prstGeom prst="rect">
            <a:avLst/>
          </a:prstGeom>
        </p:spPr>
        <p:txBody>
          <a:bodyPr wrap="square">
            <a:spAutoFit/>
          </a:bodyPr>
          <a:lstStyle/>
          <a:p>
            <a:pPr algn="ctr">
              <a:spcAft>
                <a:spcPts val="150"/>
              </a:spcAft>
            </a:pPr>
            <a:r>
              <a:rPr lang="en-GB" sz="800">
                <a:solidFill>
                  <a:schemeClr val="accent2"/>
                </a:solidFill>
                <a:latin typeface="Calibri" panose="020F0502020204030204" pitchFamily="34" charset="0"/>
                <a:cs typeface="Calibri" panose="020F0502020204030204" pitchFamily="34" charset="0"/>
              </a:rPr>
              <a:t>Experiment name | ID</a:t>
            </a:r>
          </a:p>
        </p:txBody>
      </p:sp>
    </p:spTree>
    <p:extLst>
      <p:ext uri="{BB962C8B-B14F-4D97-AF65-F5344CB8AC3E}">
        <p14:creationId xmlns:p14="http://schemas.microsoft.com/office/powerpoint/2010/main" val="853372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0"/>
          </a:stretch>
        </a:blipFill>
        <a:effectLst/>
      </p:bgPr>
    </p:bg>
    <p:spTree>
      <p:nvGrpSpPr>
        <p:cNvPr id="1" name=""/>
        <p:cNvGrpSpPr/>
        <p:nvPr/>
      </p:nvGrpSpPr>
      <p:grpSpPr>
        <a:xfrm>
          <a:off x="0" y="0"/>
          <a:ext cx="0" cy="0"/>
          <a:chOff x="0" y="0"/>
          <a:chExt cx="0" cy="0"/>
        </a:xfrm>
      </p:grpSpPr>
      <p:pic>
        <p:nvPicPr>
          <p:cNvPr id="3" name="Picture 9" descr="A picture containing monitor, green, phone, drawing&#10;&#10;Description generated with very high confidence">
            <a:extLst>
              <a:ext uri="{FF2B5EF4-FFF2-40B4-BE49-F238E27FC236}">
                <a16:creationId xmlns:a16="http://schemas.microsoft.com/office/drawing/2014/main" id="{EB036693-2BE0-4D0E-94AE-4E1CDB7EDCFD}"/>
              </a:ext>
            </a:extLst>
          </p:cNvPr>
          <p:cNvPicPr>
            <a:picLocks noChangeAspect="1"/>
          </p:cNvPicPr>
          <p:nvPr/>
        </p:nvPicPr>
        <p:blipFill rotWithShape="1">
          <a:blip r:embed="rId3"/>
          <a:srcRect l="28358" t="7444" r="30597" b="9926"/>
          <a:stretch/>
        </p:blipFill>
        <p:spPr>
          <a:xfrm>
            <a:off x="6490448" y="1125071"/>
            <a:ext cx="2316574" cy="4688546"/>
          </a:xfrm>
          <a:prstGeom prst="rect">
            <a:avLst/>
          </a:prstGeom>
        </p:spPr>
      </p:pic>
      <p:sp>
        <p:nvSpPr>
          <p:cNvPr id="2" name="Title 1">
            <a:extLst>
              <a:ext uri="{FF2B5EF4-FFF2-40B4-BE49-F238E27FC236}">
                <a16:creationId xmlns:a16="http://schemas.microsoft.com/office/drawing/2014/main" id="{05B8B0C9-B22D-4B1C-8FA5-01689A730AA6}"/>
              </a:ext>
            </a:extLst>
          </p:cNvPr>
          <p:cNvSpPr>
            <a:spLocks noGrp="1"/>
          </p:cNvSpPr>
          <p:nvPr>
            <p:ph type="title"/>
          </p:nvPr>
        </p:nvSpPr>
        <p:spPr/>
        <p:txBody>
          <a:bodyPr/>
          <a:lstStyle/>
          <a:p>
            <a:r>
              <a:rPr lang="en-GB"/>
              <a:t>Variant B</a:t>
            </a:r>
          </a:p>
        </p:txBody>
      </p:sp>
      <p:sp>
        <p:nvSpPr>
          <p:cNvPr id="7" name="Rectangle 6">
            <a:extLst>
              <a:ext uri="{FF2B5EF4-FFF2-40B4-BE49-F238E27FC236}">
                <a16:creationId xmlns:a16="http://schemas.microsoft.com/office/drawing/2014/main" id="{4390FC7A-F960-4B12-8889-52F2B6FE22BE}"/>
              </a:ext>
            </a:extLst>
          </p:cNvPr>
          <p:cNvSpPr/>
          <p:nvPr/>
        </p:nvSpPr>
        <p:spPr>
          <a:xfrm>
            <a:off x="377752" y="1075173"/>
            <a:ext cx="4131903" cy="4231928"/>
          </a:xfrm>
          <a:prstGeom prst="rect">
            <a:avLst/>
          </a:prstGeom>
        </p:spPr>
        <p:txBody>
          <a:bodyPr wrap="square">
            <a:spAutoFit/>
          </a:bodyPr>
          <a:lstStyle/>
          <a:p>
            <a:r>
              <a:rPr lang="en-GB" sz="1400" b="1">
                <a:solidFill>
                  <a:srgbClr val="00B0F0"/>
                </a:solidFill>
                <a:latin typeface="Calibri" panose="020F0502020204030204" pitchFamily="34" charset="0"/>
                <a:cs typeface="Calibri" panose="020F0502020204030204" pitchFamily="34" charset="0"/>
              </a:rPr>
              <a:t>CHANGE HEADER:</a:t>
            </a:r>
          </a:p>
          <a:p>
            <a:br>
              <a:rPr lang="en-GB" sz="400" b="1">
                <a:solidFill>
                  <a:schemeClr val="accent2"/>
                </a:solidFill>
                <a:latin typeface="Calibri" panose="020F0502020204030204" pitchFamily="34" charset="0"/>
                <a:cs typeface="Calibri" panose="020F0502020204030204" pitchFamily="34" charset="0"/>
              </a:rPr>
            </a:br>
            <a:r>
              <a:rPr lang="en-GB" sz="1100">
                <a:latin typeface="Calibri" panose="020F0502020204030204" pitchFamily="34" charset="0"/>
                <a:cs typeface="Calibri" panose="020F0502020204030204" pitchFamily="34" charset="0"/>
              </a:rPr>
              <a:t>Describe what we are changing. If applicable please reference design principles / other materials on why the change looks like it does.</a:t>
            </a:r>
          </a:p>
          <a:p>
            <a:endParaRPr lang="en-GB" sz="1400">
              <a:latin typeface="Calibri" panose="020F0502020204030204" pitchFamily="34" charset="0"/>
              <a:cs typeface="Calibri" panose="020F0502020204030204" pitchFamily="34" charset="0"/>
            </a:endParaRPr>
          </a:p>
          <a:p>
            <a:endParaRPr lang="en-GB" sz="1400">
              <a:latin typeface="Calibri" panose="020F0502020204030204" pitchFamily="34" charset="0"/>
              <a:cs typeface="Calibri" panose="020F0502020204030204" pitchFamily="34" charset="0"/>
            </a:endParaRPr>
          </a:p>
          <a:p>
            <a:r>
              <a:rPr lang="en-GB" sz="1400" b="1">
                <a:solidFill>
                  <a:schemeClr val="accent4"/>
                </a:solidFill>
                <a:latin typeface="Calibri" panose="020F0502020204030204" pitchFamily="34" charset="0"/>
                <a:cs typeface="Calibri" panose="020F0502020204030204" pitchFamily="34" charset="0"/>
              </a:rPr>
              <a:t>CHANGE HEADER:</a:t>
            </a:r>
          </a:p>
          <a:p>
            <a:endParaRPr lang="en-GB" sz="400" b="1">
              <a:solidFill>
                <a:schemeClr val="accent2"/>
              </a:solidFill>
              <a:latin typeface="Calibri" panose="020F0502020204030204" pitchFamily="34" charset="0"/>
              <a:cs typeface="Calibri" panose="020F0502020204030204" pitchFamily="34" charset="0"/>
            </a:endParaRPr>
          </a:p>
          <a:p>
            <a:r>
              <a:rPr lang="en-GB" sz="1100">
                <a:latin typeface="Calibri" panose="020F0502020204030204" pitchFamily="34" charset="0"/>
                <a:cs typeface="Calibri" panose="020F0502020204030204" pitchFamily="34" charset="0"/>
              </a:rPr>
              <a:t>Describe what we are changing. If applicable please reference design principles / other materials on why the change looks like it does.</a:t>
            </a:r>
          </a:p>
          <a:p>
            <a:endParaRPr lang="en-GB" sz="1400">
              <a:latin typeface="Calibri" panose="020F0502020204030204" pitchFamily="34" charset="0"/>
              <a:cs typeface="Calibri" panose="020F0502020204030204" pitchFamily="34" charset="0"/>
            </a:endParaRPr>
          </a:p>
          <a:p>
            <a:endParaRPr lang="en-GB" sz="1400">
              <a:latin typeface="Calibri" panose="020F0502020204030204" pitchFamily="34" charset="0"/>
              <a:cs typeface="Calibri" panose="020F0502020204030204" pitchFamily="34" charset="0"/>
            </a:endParaRPr>
          </a:p>
          <a:p>
            <a:r>
              <a:rPr lang="en-GB" sz="1400" b="1">
                <a:solidFill>
                  <a:schemeClr val="accent6"/>
                </a:solidFill>
                <a:latin typeface="Calibri" panose="020F0502020204030204" pitchFamily="34" charset="0"/>
                <a:cs typeface="Calibri" panose="020F0502020204030204" pitchFamily="34" charset="0"/>
              </a:rPr>
              <a:t>CHANGE HEADER:</a:t>
            </a:r>
          </a:p>
          <a:p>
            <a:endParaRPr lang="en-GB" sz="400">
              <a:latin typeface="Calibri" panose="020F0502020204030204" pitchFamily="34" charset="0"/>
              <a:cs typeface="Calibri" panose="020F0502020204030204" pitchFamily="34" charset="0"/>
            </a:endParaRPr>
          </a:p>
          <a:p>
            <a:r>
              <a:rPr lang="en-GB" sz="1100">
                <a:latin typeface="Calibri" panose="020F0502020204030204" pitchFamily="34" charset="0"/>
                <a:cs typeface="Calibri" panose="020F0502020204030204" pitchFamily="34" charset="0"/>
              </a:rPr>
              <a:t>Describe what we are changing. If applicable please reference design principles / other materials on why the change looks like it does.</a:t>
            </a:r>
          </a:p>
          <a:p>
            <a:endParaRPr lang="en-GB" sz="1400">
              <a:latin typeface="Calibri" panose="020F0502020204030204" pitchFamily="34" charset="0"/>
              <a:cs typeface="Calibri" panose="020F0502020204030204" pitchFamily="34" charset="0"/>
            </a:endParaRPr>
          </a:p>
          <a:p>
            <a:endParaRPr lang="en-GB" sz="1400">
              <a:latin typeface="Calibri" panose="020F0502020204030204" pitchFamily="34" charset="0"/>
              <a:cs typeface="Calibri" panose="020F0502020204030204" pitchFamily="34" charset="0"/>
            </a:endParaRPr>
          </a:p>
          <a:p>
            <a:r>
              <a:rPr lang="en-GB" sz="1400" b="1">
                <a:solidFill>
                  <a:srgbClr val="E709C7"/>
                </a:solidFill>
                <a:latin typeface="Calibri" panose="020F0502020204030204" pitchFamily="34" charset="0"/>
                <a:cs typeface="Calibri" panose="020F0502020204030204" pitchFamily="34" charset="0"/>
              </a:rPr>
              <a:t>CHANGE HEADER:</a:t>
            </a:r>
          </a:p>
          <a:p>
            <a:endParaRPr lang="en-GB" sz="400">
              <a:latin typeface="Calibri" panose="020F0502020204030204" pitchFamily="34" charset="0"/>
              <a:cs typeface="Calibri" panose="020F0502020204030204" pitchFamily="34" charset="0"/>
            </a:endParaRPr>
          </a:p>
          <a:p>
            <a:r>
              <a:rPr lang="en-GB" sz="1100">
                <a:latin typeface="Calibri" panose="020F0502020204030204" pitchFamily="34" charset="0"/>
                <a:cs typeface="Calibri" panose="020F0502020204030204" pitchFamily="34" charset="0"/>
              </a:rPr>
              <a:t>Describe what we are changing. If applicable please reference design principles / other materials on why the change looks like it does.</a:t>
            </a:r>
          </a:p>
          <a:p>
            <a:endParaRPr lang="en-GB" sz="1100">
              <a:latin typeface="Calibri" panose="020F0502020204030204" pitchFamily="34" charset="0"/>
              <a:cs typeface="Calibri" panose="020F0502020204030204" pitchFamily="34" charset="0"/>
            </a:endParaRPr>
          </a:p>
          <a:p>
            <a:endParaRPr lang="en-GB" sz="1400" b="1">
              <a:solidFill>
                <a:schemeClr val="accent2"/>
              </a:solidFill>
              <a:latin typeface="Calibri" panose="020F0502020204030204" pitchFamily="34" charset="0"/>
              <a:cs typeface="Calibri" panose="020F0502020204030204" pitchFamily="34" charset="0"/>
            </a:endParaRPr>
          </a:p>
        </p:txBody>
      </p:sp>
      <p:cxnSp>
        <p:nvCxnSpPr>
          <p:cNvPr id="8" name="Straight Connector 7">
            <a:extLst>
              <a:ext uri="{FF2B5EF4-FFF2-40B4-BE49-F238E27FC236}">
                <a16:creationId xmlns:a16="http://schemas.microsoft.com/office/drawing/2014/main" id="{9E658632-A28F-4D59-97DD-1D80598D3F18}"/>
              </a:ext>
            </a:extLst>
          </p:cNvPr>
          <p:cNvCxnSpPr>
            <a:cxnSpLocks/>
          </p:cNvCxnSpPr>
          <p:nvPr/>
        </p:nvCxnSpPr>
        <p:spPr>
          <a:xfrm>
            <a:off x="4627418" y="1537686"/>
            <a:ext cx="3060492" cy="1316024"/>
          </a:xfrm>
          <a:prstGeom prst="line">
            <a:avLst/>
          </a:prstGeom>
          <a:ln>
            <a:solidFill>
              <a:srgbClr val="00B0F0"/>
            </a:solidFill>
            <a:headEnd type="oval" w="sm" len="sm"/>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8AD4704-E9C8-4FE6-9AAB-24DCEDF46AA8}"/>
              </a:ext>
            </a:extLst>
          </p:cNvPr>
          <p:cNvCxnSpPr>
            <a:cxnSpLocks/>
          </p:cNvCxnSpPr>
          <p:nvPr/>
        </p:nvCxnSpPr>
        <p:spPr>
          <a:xfrm flipV="1">
            <a:off x="4627418" y="4495800"/>
            <a:ext cx="2389909" cy="117764"/>
          </a:xfrm>
          <a:prstGeom prst="line">
            <a:avLst/>
          </a:prstGeom>
          <a:ln>
            <a:solidFill>
              <a:srgbClr val="F61ED7"/>
            </a:solidFill>
            <a:headEnd type="oval" w="sm" len="sm"/>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7EB29B4-E7C1-4AC8-A3CB-7A4A47789A05}"/>
              </a:ext>
            </a:extLst>
          </p:cNvPr>
          <p:cNvCxnSpPr>
            <a:cxnSpLocks/>
          </p:cNvCxnSpPr>
          <p:nvPr/>
        </p:nvCxnSpPr>
        <p:spPr>
          <a:xfrm>
            <a:off x="4627418" y="2556164"/>
            <a:ext cx="2660073" cy="782781"/>
          </a:xfrm>
          <a:prstGeom prst="line">
            <a:avLst/>
          </a:prstGeom>
          <a:ln>
            <a:solidFill>
              <a:schemeClr val="accent4"/>
            </a:solidFill>
            <a:headEnd type="oval" w="sm" len="sm"/>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5EDE8EA-CC70-4DC9-BEB5-C9E9444F577B}"/>
              </a:ext>
            </a:extLst>
          </p:cNvPr>
          <p:cNvCxnSpPr>
            <a:cxnSpLocks/>
          </p:cNvCxnSpPr>
          <p:nvPr/>
        </p:nvCxnSpPr>
        <p:spPr>
          <a:xfrm>
            <a:off x="4627418" y="3592991"/>
            <a:ext cx="2964873" cy="524228"/>
          </a:xfrm>
          <a:prstGeom prst="line">
            <a:avLst/>
          </a:prstGeom>
          <a:ln>
            <a:solidFill>
              <a:srgbClr val="00B050"/>
            </a:solidFill>
            <a:headEnd type="oval" w="sm" len="sm"/>
            <a:tailEnd type="ova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5864BD4B-0DBB-468C-9C8D-EB4B9E55FD83}"/>
              </a:ext>
            </a:extLst>
          </p:cNvPr>
          <p:cNvSpPr/>
          <p:nvPr/>
        </p:nvSpPr>
        <p:spPr>
          <a:xfrm>
            <a:off x="8956962" y="1553156"/>
            <a:ext cx="2292929" cy="1554272"/>
          </a:xfrm>
          <a:prstGeom prst="rect">
            <a:avLst/>
          </a:prstGeom>
        </p:spPr>
        <p:txBody>
          <a:bodyPr wrap="square">
            <a:spAutoFit/>
          </a:bodyPr>
          <a:lstStyle/>
          <a:p>
            <a:r>
              <a:rPr lang="en-GB" sz="1400" b="1">
                <a:solidFill>
                  <a:schemeClr val="accent2"/>
                </a:solidFill>
                <a:latin typeface="Calibri" panose="020F0502020204030204" pitchFamily="34" charset="0"/>
                <a:cs typeface="Calibri" panose="020F0502020204030204" pitchFamily="34" charset="0"/>
              </a:rPr>
              <a:t>KEY METRICS:</a:t>
            </a:r>
          </a:p>
          <a:p>
            <a:br>
              <a:rPr lang="en-GB" sz="400" b="1">
                <a:solidFill>
                  <a:schemeClr val="accent2"/>
                </a:solidFill>
                <a:latin typeface="Calibri" panose="020F0502020204030204" pitchFamily="34" charset="0"/>
                <a:cs typeface="Calibri" panose="020F0502020204030204" pitchFamily="34" charset="0"/>
              </a:rPr>
            </a:br>
            <a:r>
              <a:rPr lang="en-GB" sz="1100" b="1">
                <a:latin typeface="Calibri" panose="020F0502020204030204" pitchFamily="34" charset="0"/>
                <a:cs typeface="Calibri" panose="020F0502020204030204" pitchFamily="34" charset="0"/>
              </a:rPr>
              <a:t>Primary Metric </a:t>
            </a:r>
            <a:r>
              <a:rPr lang="en-GB" sz="1100">
                <a:latin typeface="Calibri" panose="020F0502020204030204" pitchFamily="34" charset="0"/>
                <a:cs typeface="Calibri" panose="020F0502020204030204" pitchFamily="34" charset="0"/>
              </a:rPr>
              <a:t>Text</a:t>
            </a:r>
          </a:p>
          <a:p>
            <a:r>
              <a:rPr lang="en-GB" sz="1100" b="1">
                <a:latin typeface="Calibri" panose="020F0502020204030204" pitchFamily="34" charset="0"/>
                <a:cs typeface="Calibri" panose="020F0502020204030204" pitchFamily="34" charset="0"/>
              </a:rPr>
              <a:t>Secondary Metrics</a:t>
            </a:r>
            <a:r>
              <a:rPr lang="en-GB" sz="1100">
                <a:latin typeface="Calibri" panose="020F0502020204030204" pitchFamily="34" charset="0"/>
                <a:cs typeface="Calibri" panose="020F0502020204030204" pitchFamily="34" charset="0"/>
              </a:rPr>
              <a:t> Text</a:t>
            </a:r>
          </a:p>
          <a:p>
            <a:endParaRPr lang="en-GB" sz="1100">
              <a:latin typeface="Calibri" panose="020F0502020204030204" pitchFamily="34" charset="0"/>
              <a:cs typeface="Calibri" panose="020F0502020204030204" pitchFamily="34" charset="0"/>
            </a:endParaRPr>
          </a:p>
          <a:p>
            <a:r>
              <a:rPr lang="en-GB" sz="1100" b="1">
                <a:latin typeface="Calibri" panose="020F0502020204030204" pitchFamily="34" charset="0"/>
                <a:cs typeface="Calibri" panose="020F0502020204030204" pitchFamily="34" charset="0"/>
              </a:rPr>
              <a:t>Insight Metrics</a:t>
            </a:r>
            <a:r>
              <a:rPr lang="en-GB" sz="1100">
                <a:latin typeface="Calibri" panose="020F0502020204030204" pitchFamily="34" charset="0"/>
                <a:cs typeface="Calibri" panose="020F0502020204030204" pitchFamily="34" charset="0"/>
              </a:rPr>
              <a:t> These are the behaviour metrics to understand user behaviour but are not measures of success.</a:t>
            </a:r>
            <a:endParaRPr lang="en-GB" sz="1400" b="1">
              <a:solidFill>
                <a:schemeClr val="accent2"/>
              </a:solidFill>
              <a:latin typeface="Calibri" panose="020F0502020204030204" pitchFamily="34" charset="0"/>
              <a:cs typeface="Calibri" panose="020F0502020204030204" pitchFamily="34" charset="0"/>
            </a:endParaRPr>
          </a:p>
        </p:txBody>
      </p:sp>
      <p:sp>
        <p:nvSpPr>
          <p:cNvPr id="23" name="Rectangle 22">
            <a:extLst>
              <a:ext uri="{FF2B5EF4-FFF2-40B4-BE49-F238E27FC236}">
                <a16:creationId xmlns:a16="http://schemas.microsoft.com/office/drawing/2014/main" id="{33DF764D-50D5-42C5-B720-683E38A8BDEC}"/>
              </a:ext>
            </a:extLst>
          </p:cNvPr>
          <p:cNvSpPr/>
          <p:nvPr/>
        </p:nvSpPr>
        <p:spPr>
          <a:xfrm>
            <a:off x="4724409" y="6319246"/>
            <a:ext cx="2743183" cy="215444"/>
          </a:xfrm>
          <a:prstGeom prst="rect">
            <a:avLst/>
          </a:prstGeom>
        </p:spPr>
        <p:txBody>
          <a:bodyPr wrap="square">
            <a:spAutoFit/>
          </a:bodyPr>
          <a:lstStyle/>
          <a:p>
            <a:pPr algn="ctr">
              <a:spcAft>
                <a:spcPts val="150"/>
              </a:spcAft>
            </a:pPr>
            <a:r>
              <a:rPr lang="en-GB" sz="800">
                <a:solidFill>
                  <a:schemeClr val="accent2"/>
                </a:solidFill>
                <a:latin typeface="Calibri" panose="020F0502020204030204" pitchFamily="34" charset="0"/>
                <a:cs typeface="Calibri" panose="020F0502020204030204" pitchFamily="34" charset="0"/>
              </a:rPr>
              <a:t>Experiment name | ID</a:t>
            </a:r>
          </a:p>
        </p:txBody>
      </p:sp>
    </p:spTree>
    <p:extLst>
      <p:ext uri="{BB962C8B-B14F-4D97-AF65-F5344CB8AC3E}">
        <p14:creationId xmlns:p14="http://schemas.microsoft.com/office/powerpoint/2010/main" val="1424645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C180-442B-4DA1-9373-FB77F41F6C32}"/>
              </a:ext>
            </a:extLst>
          </p:cNvPr>
          <p:cNvSpPr>
            <a:spLocks noGrp="1"/>
          </p:cNvSpPr>
          <p:nvPr>
            <p:ph type="title"/>
          </p:nvPr>
        </p:nvSpPr>
        <p:spPr/>
        <p:txBody>
          <a:bodyPr/>
          <a:lstStyle/>
          <a:p>
            <a:r>
              <a:rPr lang="en-GB"/>
              <a:t>Setup</a:t>
            </a:r>
          </a:p>
        </p:txBody>
      </p:sp>
      <p:sp>
        <p:nvSpPr>
          <p:cNvPr id="3" name="Rectangle 2">
            <a:extLst>
              <a:ext uri="{FF2B5EF4-FFF2-40B4-BE49-F238E27FC236}">
                <a16:creationId xmlns:a16="http://schemas.microsoft.com/office/drawing/2014/main" id="{C4EBA42E-D59B-41A0-B6C8-2DE09FBFF964}"/>
              </a:ext>
            </a:extLst>
          </p:cNvPr>
          <p:cNvSpPr/>
          <p:nvPr/>
        </p:nvSpPr>
        <p:spPr>
          <a:xfrm>
            <a:off x="4724409" y="6319246"/>
            <a:ext cx="2743183" cy="215444"/>
          </a:xfrm>
          <a:prstGeom prst="rect">
            <a:avLst/>
          </a:prstGeom>
        </p:spPr>
        <p:txBody>
          <a:bodyPr wrap="square">
            <a:spAutoFit/>
          </a:bodyPr>
          <a:lstStyle/>
          <a:p>
            <a:pPr algn="ctr">
              <a:spcAft>
                <a:spcPts val="150"/>
              </a:spcAft>
            </a:pPr>
            <a:r>
              <a:rPr lang="en-GB" sz="800">
                <a:solidFill>
                  <a:schemeClr val="accent2"/>
                </a:solidFill>
                <a:latin typeface="Calibri" panose="020F0502020204030204" pitchFamily="34" charset="0"/>
                <a:cs typeface="Calibri" panose="020F0502020204030204" pitchFamily="34" charset="0"/>
              </a:rPr>
              <a:t>Experiment name | ID</a:t>
            </a:r>
          </a:p>
        </p:txBody>
      </p:sp>
      <p:sp>
        <p:nvSpPr>
          <p:cNvPr id="4" name="Rectangle 3">
            <a:extLst>
              <a:ext uri="{FF2B5EF4-FFF2-40B4-BE49-F238E27FC236}">
                <a16:creationId xmlns:a16="http://schemas.microsoft.com/office/drawing/2014/main" id="{4D402F03-7456-48FE-A457-5FA6547D88A8}"/>
              </a:ext>
            </a:extLst>
          </p:cNvPr>
          <p:cNvSpPr/>
          <p:nvPr/>
        </p:nvSpPr>
        <p:spPr>
          <a:xfrm>
            <a:off x="377752" y="2058844"/>
            <a:ext cx="4131903" cy="307777"/>
          </a:xfrm>
          <a:prstGeom prst="rect">
            <a:avLst/>
          </a:prstGeom>
        </p:spPr>
        <p:txBody>
          <a:bodyPr wrap="square">
            <a:spAutoFit/>
          </a:bodyPr>
          <a:lstStyle/>
          <a:p>
            <a:r>
              <a:rPr lang="en-GB" sz="1400" b="1">
                <a:solidFill>
                  <a:schemeClr val="accent2"/>
                </a:solidFill>
                <a:latin typeface="Calibri" panose="020F0502020204030204" pitchFamily="34" charset="0"/>
                <a:cs typeface="Calibri" panose="020F0502020204030204" pitchFamily="34" charset="0"/>
              </a:rPr>
              <a:t>DEVICES:</a:t>
            </a:r>
          </a:p>
        </p:txBody>
      </p:sp>
      <p:sp>
        <p:nvSpPr>
          <p:cNvPr id="5" name="Rectangle 4">
            <a:extLst>
              <a:ext uri="{FF2B5EF4-FFF2-40B4-BE49-F238E27FC236}">
                <a16:creationId xmlns:a16="http://schemas.microsoft.com/office/drawing/2014/main" id="{77EB1E36-3516-4EF8-A430-FF04AD7E1044}"/>
              </a:ext>
            </a:extLst>
          </p:cNvPr>
          <p:cNvSpPr/>
          <p:nvPr/>
        </p:nvSpPr>
        <p:spPr>
          <a:xfrm>
            <a:off x="377751" y="3369774"/>
            <a:ext cx="4131903" cy="2585323"/>
          </a:xfrm>
          <a:prstGeom prst="rect">
            <a:avLst/>
          </a:prstGeom>
        </p:spPr>
        <p:txBody>
          <a:bodyPr wrap="square" anchor="t">
            <a:spAutoFit/>
          </a:bodyPr>
          <a:lstStyle/>
          <a:p>
            <a:r>
              <a:rPr lang="en-GB" sz="1400" b="1" dirty="0">
                <a:solidFill>
                  <a:schemeClr val="accent2"/>
                </a:solidFill>
                <a:latin typeface="Calibri"/>
                <a:cs typeface="Calibri"/>
              </a:rPr>
              <a:t>PAGE(S):</a:t>
            </a:r>
          </a:p>
          <a:p>
            <a:br>
              <a:rPr lang="en-GB" sz="400" b="1" dirty="0">
                <a:latin typeface="Calibri" panose="020F0502020204030204" pitchFamily="34" charset="0"/>
                <a:cs typeface="Calibri" panose="020F0502020204030204" pitchFamily="34" charset="0"/>
              </a:rPr>
            </a:br>
            <a:r>
              <a:rPr lang="en-GB" sz="1100" dirty="0">
                <a:latin typeface="Calibri"/>
                <a:cs typeface="Calibri"/>
              </a:rPr>
              <a:t>Page</a:t>
            </a:r>
          </a:p>
          <a:p>
            <a:endParaRPr lang="en-GB" sz="1400">
              <a:latin typeface="Calibri" panose="020F0502020204030204" pitchFamily="34" charset="0"/>
              <a:cs typeface="Calibri" panose="020F0502020204030204" pitchFamily="34" charset="0"/>
            </a:endParaRPr>
          </a:p>
          <a:p>
            <a:r>
              <a:rPr lang="en-GB" sz="1400" b="1" dirty="0">
                <a:solidFill>
                  <a:schemeClr val="accent2"/>
                </a:solidFill>
                <a:latin typeface="Calibri"/>
                <a:cs typeface="Calibri"/>
              </a:rPr>
              <a:t>DURATION:</a:t>
            </a:r>
          </a:p>
          <a:p>
            <a:endParaRPr lang="en-GB" sz="400" b="1">
              <a:solidFill>
                <a:schemeClr val="accent2"/>
              </a:solidFill>
              <a:latin typeface="Calibri" panose="020F0502020204030204" pitchFamily="34" charset="0"/>
              <a:cs typeface="Calibri" panose="020F0502020204030204" pitchFamily="34" charset="0"/>
            </a:endParaRPr>
          </a:p>
          <a:p>
            <a:r>
              <a:rPr lang="en-GB" sz="1100" dirty="0">
                <a:latin typeface="Calibri"/>
                <a:cs typeface="Calibri"/>
              </a:rPr>
              <a:t>State the duration and describe any monitoring considerations.</a:t>
            </a:r>
          </a:p>
          <a:p>
            <a:endParaRPr lang="en-GB" sz="1400">
              <a:latin typeface="Calibri" panose="020F0502020204030204" pitchFamily="34" charset="0"/>
              <a:cs typeface="Calibri" panose="020F0502020204030204" pitchFamily="34" charset="0"/>
            </a:endParaRPr>
          </a:p>
          <a:p>
            <a:r>
              <a:rPr lang="en-GB" sz="1400" b="1" dirty="0">
                <a:solidFill>
                  <a:schemeClr val="accent2"/>
                </a:solidFill>
                <a:latin typeface="Calibri"/>
                <a:cs typeface="Calibri"/>
              </a:rPr>
              <a:t>TARGETING:</a:t>
            </a:r>
          </a:p>
          <a:p>
            <a:endParaRPr lang="en-GB" sz="400">
              <a:latin typeface="Calibri" panose="020F0502020204030204" pitchFamily="34" charset="0"/>
              <a:cs typeface="Calibri" panose="020F0502020204030204" pitchFamily="34" charset="0"/>
            </a:endParaRPr>
          </a:p>
          <a:p>
            <a:endParaRPr lang="en-GB" sz="400">
              <a:latin typeface="Calibri" panose="020F0502020204030204" pitchFamily="34" charset="0"/>
              <a:cs typeface="Calibri" panose="020F0502020204030204" pitchFamily="34" charset="0"/>
            </a:endParaRPr>
          </a:p>
          <a:p>
            <a:r>
              <a:rPr lang="en-GB" sz="1100" dirty="0">
                <a:latin typeface="Calibri"/>
                <a:cs typeface="Calibri"/>
              </a:rPr>
              <a:t>If applicable, describe any behaviour / segment targeting.</a:t>
            </a:r>
            <a:endParaRPr lang="en-GB" sz="1400" dirty="0">
              <a:latin typeface="Calibri"/>
              <a:cs typeface="Calibri"/>
            </a:endParaRPr>
          </a:p>
          <a:p>
            <a:endParaRPr lang="en-GB" sz="1400">
              <a:latin typeface="Calibri" panose="020F0502020204030204" pitchFamily="34" charset="0"/>
              <a:cs typeface="Calibri" panose="020F0502020204030204" pitchFamily="34" charset="0"/>
            </a:endParaRPr>
          </a:p>
          <a:p>
            <a:r>
              <a:rPr lang="en-GB" sz="1400" b="1" dirty="0">
                <a:solidFill>
                  <a:schemeClr val="accent2"/>
                </a:solidFill>
                <a:latin typeface="Calibri"/>
                <a:cs typeface="Calibri"/>
              </a:rPr>
              <a:t>IDs:</a:t>
            </a:r>
          </a:p>
          <a:p>
            <a:endParaRPr lang="en-GB" sz="400">
              <a:latin typeface="Calibri" panose="020F0502020204030204" pitchFamily="34" charset="0"/>
              <a:cs typeface="Calibri" panose="020F0502020204030204" pitchFamily="34" charset="0"/>
            </a:endParaRPr>
          </a:p>
          <a:p>
            <a:r>
              <a:rPr lang="en-GB" sz="1100" dirty="0">
                <a:latin typeface="Calibri"/>
                <a:cs typeface="Calibri"/>
              </a:rPr>
              <a:t>Experiment IDs. Link(s) to </a:t>
            </a:r>
            <a:r>
              <a:rPr lang="en-GB" sz="1100" dirty="0" err="1">
                <a:latin typeface="Calibri"/>
                <a:cs typeface="Calibri"/>
              </a:rPr>
              <a:t>Monetate</a:t>
            </a:r>
            <a:r>
              <a:rPr lang="en-GB" sz="1100" dirty="0">
                <a:latin typeface="Calibri"/>
                <a:cs typeface="Calibri"/>
              </a:rPr>
              <a:t> experience.</a:t>
            </a:r>
            <a:endParaRPr lang="en-GB" sz="1100" dirty="0">
              <a:latin typeface="Calibri" panose="020F0502020204030204" pitchFamily="34" charset="0"/>
              <a:cs typeface="Calibri" panose="020F0502020204030204" pitchFamily="34" charset="0"/>
            </a:endParaRPr>
          </a:p>
        </p:txBody>
      </p:sp>
      <p:pic>
        <p:nvPicPr>
          <p:cNvPr id="28" name="Picture 27">
            <a:extLst>
              <a:ext uri="{FF2B5EF4-FFF2-40B4-BE49-F238E27FC236}">
                <a16:creationId xmlns:a16="http://schemas.microsoft.com/office/drawing/2014/main" id="{20320920-548B-474B-9C8F-B87FA7EA069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6673" y="1153412"/>
            <a:ext cx="750088" cy="750088"/>
          </a:xfrm>
          <a:prstGeom prst="rect">
            <a:avLst/>
          </a:prstGeom>
        </p:spPr>
      </p:pic>
      <p:grpSp>
        <p:nvGrpSpPr>
          <p:cNvPr id="19" name="Group 18">
            <a:extLst>
              <a:ext uri="{FF2B5EF4-FFF2-40B4-BE49-F238E27FC236}">
                <a16:creationId xmlns:a16="http://schemas.microsoft.com/office/drawing/2014/main" id="{2EAA7820-1FEA-4E54-B737-FB4B2106D4A9}"/>
              </a:ext>
            </a:extLst>
          </p:cNvPr>
          <p:cNvGrpSpPr/>
          <p:nvPr/>
        </p:nvGrpSpPr>
        <p:grpSpPr>
          <a:xfrm>
            <a:off x="1509793" y="2424162"/>
            <a:ext cx="447559" cy="790383"/>
            <a:chOff x="1509793" y="1440491"/>
            <a:chExt cx="447559" cy="790383"/>
          </a:xfrm>
        </p:grpSpPr>
        <p:pic>
          <p:nvPicPr>
            <p:cNvPr id="3076" name="Picture 4" descr="Related image">
              <a:extLst>
                <a:ext uri="{FF2B5EF4-FFF2-40B4-BE49-F238E27FC236}">
                  <a16:creationId xmlns:a16="http://schemas.microsoft.com/office/drawing/2014/main" id="{38E8CEEC-A9A0-4DC8-8F00-8C4238956B5D}"/>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2700" t="19666" r="32595" b="19644"/>
            <a:stretch/>
          </p:blipFill>
          <p:spPr bwMode="auto">
            <a:xfrm>
              <a:off x="1534965" y="1440491"/>
              <a:ext cx="397213" cy="52039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1F1BB5A8-E8CF-44D3-90FA-8D3D906962CF}"/>
                </a:ext>
              </a:extLst>
            </p:cNvPr>
            <p:cNvSpPr/>
            <p:nvPr/>
          </p:nvSpPr>
          <p:spPr>
            <a:xfrm>
              <a:off x="1509793" y="2015430"/>
              <a:ext cx="447559" cy="215444"/>
            </a:xfrm>
            <a:prstGeom prst="rect">
              <a:avLst/>
            </a:prstGeom>
          </p:spPr>
          <p:txBody>
            <a:bodyPr wrap="none">
              <a:spAutoFit/>
            </a:bodyPr>
            <a:lstStyle/>
            <a:p>
              <a:pPr algn="ctr">
                <a:spcAft>
                  <a:spcPts val="150"/>
                </a:spcAft>
              </a:pPr>
              <a:r>
                <a:rPr lang="en-GB" sz="800">
                  <a:latin typeface="Calibri" panose="020F0502020204030204" pitchFamily="34" charset="0"/>
                  <a:cs typeface="Calibri" panose="020F0502020204030204" pitchFamily="34" charset="0"/>
                </a:rPr>
                <a:t>Tablet</a:t>
              </a:r>
            </a:p>
          </p:txBody>
        </p:sp>
      </p:grpSp>
      <p:grpSp>
        <p:nvGrpSpPr>
          <p:cNvPr id="21" name="Group 20">
            <a:extLst>
              <a:ext uri="{FF2B5EF4-FFF2-40B4-BE49-F238E27FC236}">
                <a16:creationId xmlns:a16="http://schemas.microsoft.com/office/drawing/2014/main" id="{83FAB680-83D8-4AD2-AEDD-2E8F943318D0}"/>
              </a:ext>
            </a:extLst>
          </p:cNvPr>
          <p:cNvGrpSpPr/>
          <p:nvPr/>
        </p:nvGrpSpPr>
        <p:grpSpPr>
          <a:xfrm>
            <a:off x="2203091" y="2424765"/>
            <a:ext cx="481222" cy="789780"/>
            <a:chOff x="2203091" y="1441094"/>
            <a:chExt cx="481222" cy="789780"/>
          </a:xfrm>
        </p:grpSpPr>
        <p:pic>
          <p:nvPicPr>
            <p:cNvPr id="20" name="Picture 19" descr="Related image">
              <a:extLst>
                <a:ext uri="{FF2B5EF4-FFF2-40B4-BE49-F238E27FC236}">
                  <a16:creationId xmlns:a16="http://schemas.microsoft.com/office/drawing/2014/main" id="{62BA6133-E212-40ED-A31A-6E2CF873C55F}"/>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5455" t="5715" r="26970" b="3583"/>
            <a:stretch/>
          </p:blipFill>
          <p:spPr bwMode="auto">
            <a:xfrm>
              <a:off x="2307222" y="1441094"/>
              <a:ext cx="272959" cy="52039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ADDA5A8-24F0-4C66-9BB2-0CEF44FFEBA3}"/>
                </a:ext>
              </a:extLst>
            </p:cNvPr>
            <p:cNvSpPr/>
            <p:nvPr/>
          </p:nvSpPr>
          <p:spPr>
            <a:xfrm>
              <a:off x="2203091" y="2015430"/>
              <a:ext cx="481222" cy="215444"/>
            </a:xfrm>
            <a:prstGeom prst="rect">
              <a:avLst/>
            </a:prstGeom>
          </p:spPr>
          <p:txBody>
            <a:bodyPr wrap="none">
              <a:spAutoFit/>
            </a:bodyPr>
            <a:lstStyle/>
            <a:p>
              <a:pPr>
                <a:spcAft>
                  <a:spcPts val="150"/>
                </a:spcAft>
              </a:pPr>
              <a:r>
                <a:rPr lang="en-GB" sz="800">
                  <a:latin typeface="Calibri" panose="020F0502020204030204" pitchFamily="34" charset="0"/>
                  <a:cs typeface="Calibri" panose="020F0502020204030204" pitchFamily="34" charset="0"/>
                </a:rPr>
                <a:t>Mobile</a:t>
              </a:r>
            </a:p>
          </p:txBody>
        </p:sp>
      </p:grpSp>
      <p:grpSp>
        <p:nvGrpSpPr>
          <p:cNvPr id="16" name="Group 15">
            <a:extLst>
              <a:ext uri="{FF2B5EF4-FFF2-40B4-BE49-F238E27FC236}">
                <a16:creationId xmlns:a16="http://schemas.microsoft.com/office/drawing/2014/main" id="{E894C4F7-C758-40DB-B4AA-397CE9150E68}"/>
              </a:ext>
            </a:extLst>
          </p:cNvPr>
          <p:cNvGrpSpPr/>
          <p:nvPr/>
        </p:nvGrpSpPr>
        <p:grpSpPr>
          <a:xfrm>
            <a:off x="457107" y="2424720"/>
            <a:ext cx="708065" cy="789825"/>
            <a:chOff x="457107" y="1635011"/>
            <a:chExt cx="708065" cy="789825"/>
          </a:xfrm>
        </p:grpSpPr>
        <p:sp>
          <p:nvSpPr>
            <p:cNvPr id="9" name="Rectangle 8">
              <a:extLst>
                <a:ext uri="{FF2B5EF4-FFF2-40B4-BE49-F238E27FC236}">
                  <a16:creationId xmlns:a16="http://schemas.microsoft.com/office/drawing/2014/main" id="{E622792C-9928-4D76-B38B-7912A0C2B6FF}"/>
                </a:ext>
              </a:extLst>
            </p:cNvPr>
            <p:cNvSpPr/>
            <p:nvPr/>
          </p:nvSpPr>
          <p:spPr>
            <a:xfrm>
              <a:off x="547286" y="2209392"/>
              <a:ext cx="527709" cy="215444"/>
            </a:xfrm>
            <a:prstGeom prst="rect">
              <a:avLst/>
            </a:prstGeom>
          </p:spPr>
          <p:txBody>
            <a:bodyPr wrap="none">
              <a:spAutoFit/>
            </a:bodyPr>
            <a:lstStyle/>
            <a:p>
              <a:pPr algn="ctr">
                <a:spcAft>
                  <a:spcPts val="150"/>
                </a:spcAft>
              </a:pPr>
              <a:r>
                <a:rPr lang="en-GB" sz="800">
                  <a:latin typeface="Calibri" panose="020F0502020204030204" pitchFamily="34" charset="0"/>
                  <a:cs typeface="Calibri" panose="020F0502020204030204" pitchFamily="34" charset="0"/>
                </a:rPr>
                <a:t>Desktop</a:t>
              </a:r>
            </a:p>
          </p:txBody>
        </p:sp>
        <p:pic>
          <p:nvPicPr>
            <p:cNvPr id="15" name="Picture 4" descr="Image result for computer screen template">
              <a:extLst>
                <a:ext uri="{FF2B5EF4-FFF2-40B4-BE49-F238E27FC236}">
                  <a16:creationId xmlns:a16="http://schemas.microsoft.com/office/drawing/2014/main" id="{D71E4E3E-0DE9-46A8-B4CC-0C02DD0FFB2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7107" y="1635011"/>
              <a:ext cx="708065" cy="520395"/>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Rectangle 22">
            <a:extLst>
              <a:ext uri="{FF2B5EF4-FFF2-40B4-BE49-F238E27FC236}">
                <a16:creationId xmlns:a16="http://schemas.microsoft.com/office/drawing/2014/main" id="{EC5CF307-DD7F-44E6-9183-1555FF5E62C2}"/>
              </a:ext>
            </a:extLst>
          </p:cNvPr>
          <p:cNvSpPr/>
          <p:nvPr/>
        </p:nvSpPr>
        <p:spPr>
          <a:xfrm>
            <a:off x="6472403" y="3369774"/>
            <a:ext cx="4131903" cy="2231380"/>
          </a:xfrm>
          <a:prstGeom prst="rect">
            <a:avLst/>
          </a:prstGeom>
        </p:spPr>
        <p:txBody>
          <a:bodyPr wrap="square">
            <a:spAutoFit/>
          </a:bodyPr>
          <a:lstStyle/>
          <a:p>
            <a:r>
              <a:rPr lang="en-GB" sz="1400" b="1">
                <a:solidFill>
                  <a:schemeClr val="accent2"/>
                </a:solidFill>
                <a:latin typeface="Calibri" panose="020F0502020204030204" pitchFamily="34" charset="0"/>
                <a:cs typeface="Calibri" panose="020F0502020204030204" pitchFamily="34" charset="0"/>
              </a:rPr>
              <a:t>MEASUREMENT:</a:t>
            </a:r>
          </a:p>
          <a:p>
            <a:br>
              <a:rPr lang="en-GB" sz="400" b="1">
                <a:solidFill>
                  <a:schemeClr val="accent2"/>
                </a:solidFill>
                <a:latin typeface="Calibri" panose="020F0502020204030204" pitchFamily="34" charset="0"/>
                <a:cs typeface="Calibri" panose="020F0502020204030204" pitchFamily="34" charset="0"/>
              </a:rPr>
            </a:br>
            <a:r>
              <a:rPr lang="en-GB" sz="1100" b="1">
                <a:latin typeface="Calibri" panose="020F0502020204030204" pitchFamily="34" charset="0"/>
                <a:cs typeface="Calibri" panose="020F0502020204030204" pitchFamily="34" charset="0"/>
              </a:rPr>
              <a:t>Primary KPI</a:t>
            </a:r>
            <a:r>
              <a:rPr lang="en-GB" sz="1100">
                <a:latin typeface="Calibri" panose="020F0502020204030204" pitchFamily="34" charset="0"/>
                <a:cs typeface="Calibri" panose="020F0502020204030204" pitchFamily="34" charset="0"/>
              </a:rPr>
              <a:t> Text</a:t>
            </a:r>
            <a:br>
              <a:rPr lang="en-GB" sz="1100">
                <a:latin typeface="Calibri" panose="020F0502020204030204" pitchFamily="34" charset="0"/>
                <a:cs typeface="Calibri" panose="020F0502020204030204" pitchFamily="34" charset="0"/>
              </a:rPr>
            </a:br>
            <a:r>
              <a:rPr lang="en-GB" sz="1100" b="1">
                <a:latin typeface="Calibri" panose="020F0502020204030204" pitchFamily="34" charset="0"/>
                <a:cs typeface="Calibri" panose="020F0502020204030204" pitchFamily="34" charset="0"/>
              </a:rPr>
              <a:t>Secondary KPIs</a:t>
            </a:r>
            <a:r>
              <a:rPr lang="en-GB" sz="1100">
                <a:latin typeface="Calibri" panose="020F0502020204030204" pitchFamily="34" charset="0"/>
                <a:cs typeface="Calibri" panose="020F0502020204030204" pitchFamily="34" charset="0"/>
              </a:rPr>
              <a:t> Text</a:t>
            </a:r>
          </a:p>
          <a:p>
            <a:endParaRPr lang="en-GB" sz="1100">
              <a:latin typeface="Calibri" panose="020F0502020204030204" pitchFamily="34" charset="0"/>
              <a:cs typeface="Calibri" panose="020F0502020204030204" pitchFamily="34" charset="0"/>
            </a:endParaRPr>
          </a:p>
          <a:p>
            <a:r>
              <a:rPr lang="en-GB" sz="1100" b="1">
                <a:latin typeface="Calibri" panose="020F0502020204030204" pitchFamily="34" charset="0"/>
                <a:cs typeface="Calibri" panose="020F0502020204030204" pitchFamily="34" charset="0"/>
              </a:rPr>
              <a:t>Custom Metric</a:t>
            </a:r>
            <a:r>
              <a:rPr lang="en-GB" sz="1100">
                <a:latin typeface="Calibri" panose="020F0502020204030204" pitchFamily="34" charset="0"/>
                <a:cs typeface="Calibri" panose="020F0502020204030204" pitchFamily="34" charset="0"/>
              </a:rPr>
              <a:t> Text description and GA name</a:t>
            </a:r>
          </a:p>
          <a:p>
            <a:r>
              <a:rPr lang="en-GB" sz="1100" b="1">
                <a:latin typeface="Calibri" panose="020F0502020204030204" pitchFamily="34" charset="0"/>
                <a:cs typeface="Calibri" panose="020F0502020204030204" pitchFamily="34" charset="0"/>
              </a:rPr>
              <a:t>Custom Metric</a:t>
            </a:r>
            <a:r>
              <a:rPr lang="en-GB" sz="1100">
                <a:latin typeface="Calibri" panose="020F0502020204030204" pitchFamily="34" charset="0"/>
                <a:cs typeface="Calibri" panose="020F0502020204030204" pitchFamily="34" charset="0"/>
              </a:rPr>
              <a:t> Text description and GA name</a:t>
            </a:r>
          </a:p>
          <a:p>
            <a:r>
              <a:rPr lang="en-GB" sz="1100" b="1">
                <a:latin typeface="Calibri" panose="020F0502020204030204" pitchFamily="34" charset="0"/>
                <a:cs typeface="Calibri" panose="020F0502020204030204" pitchFamily="34" charset="0"/>
              </a:rPr>
              <a:t>Custom Metric</a:t>
            </a:r>
            <a:r>
              <a:rPr lang="en-GB" sz="1100">
                <a:latin typeface="Calibri" panose="020F0502020204030204" pitchFamily="34" charset="0"/>
                <a:cs typeface="Calibri" panose="020F0502020204030204" pitchFamily="34" charset="0"/>
              </a:rPr>
              <a:t> Text description and GA name</a:t>
            </a:r>
          </a:p>
          <a:p>
            <a:r>
              <a:rPr lang="en-GB" sz="1100" b="1">
                <a:latin typeface="Calibri" panose="020F0502020204030204" pitchFamily="34" charset="0"/>
                <a:cs typeface="Calibri" panose="020F0502020204030204" pitchFamily="34" charset="0"/>
              </a:rPr>
              <a:t>Custom Metric</a:t>
            </a:r>
            <a:r>
              <a:rPr lang="en-GB" sz="1100">
                <a:latin typeface="Calibri" panose="020F0502020204030204" pitchFamily="34" charset="0"/>
                <a:cs typeface="Calibri" panose="020F0502020204030204" pitchFamily="34" charset="0"/>
              </a:rPr>
              <a:t> Text description and GA name</a:t>
            </a:r>
          </a:p>
          <a:p>
            <a:r>
              <a:rPr lang="en-GB" sz="1100" b="1">
                <a:latin typeface="Calibri" panose="020F0502020204030204" pitchFamily="34" charset="0"/>
                <a:cs typeface="Calibri" panose="020F0502020204030204" pitchFamily="34" charset="0"/>
              </a:rPr>
              <a:t>Custom Metric</a:t>
            </a:r>
            <a:r>
              <a:rPr lang="en-GB" sz="1100">
                <a:latin typeface="Calibri" panose="020F0502020204030204" pitchFamily="34" charset="0"/>
                <a:cs typeface="Calibri" panose="020F0502020204030204" pitchFamily="34" charset="0"/>
              </a:rPr>
              <a:t> Text description and GA name</a:t>
            </a:r>
          </a:p>
          <a:p>
            <a:endParaRPr lang="en-GB" sz="1100">
              <a:latin typeface="Calibri" panose="020F0502020204030204" pitchFamily="34" charset="0"/>
              <a:cs typeface="Calibri" panose="020F0502020204030204" pitchFamily="34" charset="0"/>
            </a:endParaRPr>
          </a:p>
          <a:p>
            <a:r>
              <a:rPr lang="en-GB" sz="1100" u="sng">
                <a:solidFill>
                  <a:schemeClr val="accent2"/>
                </a:solidFill>
                <a:latin typeface="Calibri" panose="020F0502020204030204" pitchFamily="34" charset="0"/>
                <a:cs typeface="Calibri" panose="020F0502020204030204" pitchFamily="34" charset="0"/>
              </a:rPr>
              <a:t>Link to Dashboard</a:t>
            </a:r>
          </a:p>
          <a:p>
            <a:endParaRPr lang="en-GB" sz="1100">
              <a:latin typeface="Calibri" panose="020F0502020204030204" pitchFamily="34" charset="0"/>
              <a:cs typeface="Calibri" panose="020F0502020204030204" pitchFamily="34" charset="0"/>
            </a:endParaRPr>
          </a:p>
        </p:txBody>
      </p:sp>
      <p:pic>
        <p:nvPicPr>
          <p:cNvPr id="27" name="Graphic 26">
            <a:extLst>
              <a:ext uri="{FF2B5EF4-FFF2-40B4-BE49-F238E27FC236}">
                <a16:creationId xmlns:a16="http://schemas.microsoft.com/office/drawing/2014/main" id="{399D8239-59B0-46A9-9E1F-E3722CDC322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574367" y="1153412"/>
            <a:ext cx="750089" cy="750089"/>
          </a:xfrm>
          <a:prstGeom prst="rect">
            <a:avLst/>
          </a:prstGeom>
        </p:spPr>
      </p:pic>
    </p:spTree>
    <p:extLst>
      <p:ext uri="{BB962C8B-B14F-4D97-AF65-F5344CB8AC3E}">
        <p14:creationId xmlns:p14="http://schemas.microsoft.com/office/powerpoint/2010/main" val="2688712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5000" t="-28000" b="-2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B9925-CF36-4392-86E5-D4ADE0BBDE35}"/>
              </a:ext>
            </a:extLst>
          </p:cNvPr>
          <p:cNvSpPr>
            <a:spLocks noGrp="1"/>
          </p:cNvSpPr>
          <p:nvPr>
            <p:ph type="title"/>
          </p:nvPr>
        </p:nvSpPr>
        <p:spPr/>
        <p:txBody>
          <a:bodyPr/>
          <a:lstStyle/>
          <a:p>
            <a:r>
              <a:rPr lang="en-GB"/>
              <a:t>Other Idea</a:t>
            </a:r>
          </a:p>
        </p:txBody>
      </p:sp>
      <p:sp>
        <p:nvSpPr>
          <p:cNvPr id="3" name="Rectangle 2">
            <a:extLst>
              <a:ext uri="{FF2B5EF4-FFF2-40B4-BE49-F238E27FC236}">
                <a16:creationId xmlns:a16="http://schemas.microsoft.com/office/drawing/2014/main" id="{4CCE66F9-9DE9-4CC7-B88B-34BE4572CCAB}"/>
              </a:ext>
            </a:extLst>
          </p:cNvPr>
          <p:cNvSpPr/>
          <p:nvPr/>
        </p:nvSpPr>
        <p:spPr>
          <a:xfrm>
            <a:off x="4724409" y="6319246"/>
            <a:ext cx="2743183" cy="215444"/>
          </a:xfrm>
          <a:prstGeom prst="rect">
            <a:avLst/>
          </a:prstGeom>
        </p:spPr>
        <p:txBody>
          <a:bodyPr wrap="square">
            <a:spAutoFit/>
          </a:bodyPr>
          <a:lstStyle/>
          <a:p>
            <a:pPr algn="ctr">
              <a:spcAft>
                <a:spcPts val="150"/>
              </a:spcAft>
            </a:pPr>
            <a:r>
              <a:rPr lang="en-GB" sz="800">
                <a:solidFill>
                  <a:schemeClr val="accent2"/>
                </a:solidFill>
                <a:latin typeface="Calibri" panose="020F0502020204030204" pitchFamily="34" charset="0"/>
                <a:cs typeface="Calibri" panose="020F0502020204030204" pitchFamily="34" charset="0"/>
              </a:rPr>
              <a:t>Experiment name | ID</a:t>
            </a:r>
          </a:p>
        </p:txBody>
      </p:sp>
      <p:sp>
        <p:nvSpPr>
          <p:cNvPr id="12" name="Rectangle 11">
            <a:extLst>
              <a:ext uri="{FF2B5EF4-FFF2-40B4-BE49-F238E27FC236}">
                <a16:creationId xmlns:a16="http://schemas.microsoft.com/office/drawing/2014/main" id="{B57039A9-4E26-401D-92F0-B20D0C108414}"/>
              </a:ext>
            </a:extLst>
          </p:cNvPr>
          <p:cNvSpPr/>
          <p:nvPr/>
        </p:nvSpPr>
        <p:spPr>
          <a:xfrm>
            <a:off x="377752" y="1075173"/>
            <a:ext cx="4644522" cy="3447098"/>
          </a:xfrm>
          <a:prstGeom prst="rect">
            <a:avLst/>
          </a:prstGeom>
        </p:spPr>
        <p:txBody>
          <a:bodyPr wrap="square">
            <a:spAutoFit/>
          </a:bodyPr>
          <a:lstStyle/>
          <a:p>
            <a:r>
              <a:rPr lang="en-GB" sz="1400" b="1">
                <a:solidFill>
                  <a:schemeClr val="accent2"/>
                </a:solidFill>
                <a:latin typeface="Calibri" panose="020F0502020204030204" pitchFamily="34" charset="0"/>
                <a:cs typeface="Calibri" panose="020F0502020204030204" pitchFamily="34" charset="0"/>
              </a:rPr>
              <a:t>OPPORTUNITY:</a:t>
            </a:r>
          </a:p>
          <a:p>
            <a:br>
              <a:rPr lang="en-GB" sz="400" b="1">
                <a:solidFill>
                  <a:schemeClr val="accent2"/>
                </a:solidFill>
                <a:latin typeface="Calibri" panose="020F0502020204030204" pitchFamily="34" charset="0"/>
                <a:cs typeface="Calibri" panose="020F0502020204030204" pitchFamily="34" charset="0"/>
              </a:rPr>
            </a:br>
            <a:r>
              <a:rPr lang="en-GB" sz="1100">
                <a:latin typeface="Calibri" panose="020F0502020204030204" pitchFamily="34" charset="0"/>
                <a:cs typeface="Calibri" panose="020F0502020204030204" pitchFamily="34" charset="0"/>
              </a:rPr>
              <a:t>Background to why we are proposing this experiment, what opportunity the experiment is designed to help improve, demonstrate we are focussing on the right things aligned to business goals.</a:t>
            </a:r>
          </a:p>
          <a:p>
            <a:endParaRPr lang="en-GB" sz="1400">
              <a:latin typeface="Calibri" panose="020F0502020204030204" pitchFamily="34" charset="0"/>
              <a:cs typeface="Calibri" panose="020F0502020204030204" pitchFamily="34" charset="0"/>
            </a:endParaRPr>
          </a:p>
          <a:p>
            <a:endParaRPr lang="en-GB" sz="1400">
              <a:latin typeface="Calibri" panose="020F0502020204030204" pitchFamily="34" charset="0"/>
              <a:cs typeface="Calibri" panose="020F0502020204030204" pitchFamily="34" charset="0"/>
            </a:endParaRPr>
          </a:p>
          <a:p>
            <a:r>
              <a:rPr lang="en-GB" sz="1400" b="1">
                <a:solidFill>
                  <a:schemeClr val="accent2"/>
                </a:solidFill>
                <a:latin typeface="Calibri" panose="020F0502020204030204" pitchFamily="34" charset="0"/>
                <a:cs typeface="Calibri" panose="020F0502020204030204" pitchFamily="34" charset="0"/>
              </a:rPr>
              <a:t>HYPOTHESIS:</a:t>
            </a:r>
          </a:p>
          <a:p>
            <a:br>
              <a:rPr lang="en-GB" sz="400" b="1">
                <a:solidFill>
                  <a:schemeClr val="accent2"/>
                </a:solidFill>
                <a:latin typeface="Calibri" panose="020F0502020204030204" pitchFamily="34" charset="0"/>
                <a:cs typeface="Calibri" panose="020F0502020204030204" pitchFamily="34" charset="0"/>
              </a:rPr>
            </a:br>
            <a:r>
              <a:rPr lang="en-GB" sz="1100" b="1">
                <a:latin typeface="Calibri" panose="020F0502020204030204" pitchFamily="34" charset="0"/>
                <a:cs typeface="Calibri" panose="020F0502020204030204" pitchFamily="34" charset="0"/>
              </a:rPr>
              <a:t>If…</a:t>
            </a:r>
            <a:r>
              <a:rPr lang="en-GB" sz="1100">
                <a:latin typeface="Calibri" panose="020F0502020204030204" pitchFamily="34" charset="0"/>
                <a:cs typeface="Calibri" panose="020F0502020204030204" pitchFamily="34" charset="0"/>
              </a:rPr>
              <a:t> a website element that can be modified, added, or taken away to produce a desired outcome.</a:t>
            </a:r>
            <a:br>
              <a:rPr lang="en-GB" sz="1100">
                <a:latin typeface="Calibri" panose="020F0502020204030204" pitchFamily="34" charset="0"/>
                <a:cs typeface="Calibri" panose="020F0502020204030204" pitchFamily="34" charset="0"/>
              </a:rPr>
            </a:br>
            <a:endParaRPr lang="en-GB" sz="400">
              <a:latin typeface="Calibri" panose="020F0502020204030204" pitchFamily="34" charset="0"/>
              <a:cs typeface="Calibri" panose="020F0502020204030204" pitchFamily="34" charset="0"/>
            </a:endParaRPr>
          </a:p>
          <a:p>
            <a:r>
              <a:rPr lang="en-GB" sz="1100" b="1">
                <a:latin typeface="Calibri" panose="020F0502020204030204" pitchFamily="34" charset="0"/>
                <a:cs typeface="Calibri" panose="020F0502020204030204" pitchFamily="34" charset="0"/>
              </a:rPr>
              <a:t>Then… </a:t>
            </a:r>
            <a:r>
              <a:rPr lang="en-GB" sz="1100">
                <a:latin typeface="Calibri" panose="020F0502020204030204" pitchFamily="34" charset="0"/>
                <a:cs typeface="Calibri" panose="020F0502020204030204" pitchFamily="34" charset="0"/>
              </a:rPr>
              <a:t>the predicted outcome. More sign ups, clicks on a call-to-action or another type of behaviour.</a:t>
            </a:r>
            <a:br>
              <a:rPr lang="en-GB" sz="1100">
                <a:latin typeface="Calibri" panose="020F0502020204030204" pitchFamily="34" charset="0"/>
                <a:cs typeface="Calibri" panose="020F0502020204030204" pitchFamily="34" charset="0"/>
              </a:rPr>
            </a:br>
            <a:endParaRPr lang="en-GB" sz="400">
              <a:latin typeface="Calibri" panose="020F0502020204030204" pitchFamily="34" charset="0"/>
              <a:cs typeface="Calibri" panose="020F0502020204030204" pitchFamily="34" charset="0"/>
            </a:endParaRPr>
          </a:p>
          <a:p>
            <a:r>
              <a:rPr lang="en-GB" sz="1100" b="1">
                <a:latin typeface="Calibri" panose="020F0502020204030204" pitchFamily="34" charset="0"/>
                <a:cs typeface="Calibri" panose="020F0502020204030204" pitchFamily="34" charset="0"/>
              </a:rPr>
              <a:t>Due to…</a:t>
            </a:r>
            <a:r>
              <a:rPr lang="en-GB" sz="1100">
                <a:latin typeface="Calibri" panose="020F0502020204030204" pitchFamily="34" charset="0"/>
                <a:cs typeface="Calibri" panose="020F0502020204030204" pitchFamily="34" charset="0"/>
              </a:rPr>
              <a:t> demonstrate that you have informed your hypothesis with research. What do you know about your visitors from your qualitative and quantitative research that indicates your hypothesis is correct?</a:t>
            </a:r>
          </a:p>
          <a:p>
            <a:endParaRPr lang="en-GB" sz="1100">
              <a:latin typeface="Calibri" panose="020F0502020204030204" pitchFamily="34" charset="0"/>
              <a:cs typeface="Calibri" panose="020F0502020204030204" pitchFamily="34" charset="0"/>
            </a:endParaRPr>
          </a:p>
          <a:p>
            <a:endParaRPr lang="en-GB" sz="1100">
              <a:latin typeface="Calibri" panose="020F0502020204030204" pitchFamily="34" charset="0"/>
              <a:cs typeface="Calibri" panose="020F0502020204030204" pitchFamily="34" charset="0"/>
            </a:endParaRPr>
          </a:p>
          <a:p>
            <a:endParaRPr lang="en-GB" sz="1400" b="1">
              <a:solidFill>
                <a:schemeClr val="accent2"/>
              </a:solidFill>
              <a:latin typeface="Calibri" panose="020F0502020204030204" pitchFamily="34" charset="0"/>
              <a:cs typeface="Calibri" panose="020F0502020204030204" pitchFamily="34" charset="0"/>
            </a:endParaRPr>
          </a:p>
        </p:txBody>
      </p:sp>
      <p:pic>
        <p:nvPicPr>
          <p:cNvPr id="7" name="Picture 9" descr="A picture containing monitor, green, phone, drawing&#10;&#10;Description generated with very high confidence">
            <a:extLst>
              <a:ext uri="{FF2B5EF4-FFF2-40B4-BE49-F238E27FC236}">
                <a16:creationId xmlns:a16="http://schemas.microsoft.com/office/drawing/2014/main" id="{8236E5F4-C0EB-4C8A-B7ED-0B3E2E9D2B02}"/>
              </a:ext>
            </a:extLst>
          </p:cNvPr>
          <p:cNvPicPr>
            <a:picLocks noChangeAspect="1"/>
          </p:cNvPicPr>
          <p:nvPr/>
        </p:nvPicPr>
        <p:blipFill rotWithShape="1">
          <a:blip r:embed="rId3"/>
          <a:srcRect l="28358" t="7444" r="30597" b="9926"/>
          <a:stretch/>
        </p:blipFill>
        <p:spPr>
          <a:xfrm>
            <a:off x="7799295" y="829236"/>
            <a:ext cx="2316574" cy="4688546"/>
          </a:xfrm>
          <a:prstGeom prst="rect">
            <a:avLst/>
          </a:prstGeom>
        </p:spPr>
      </p:pic>
    </p:spTree>
    <p:extLst>
      <p:ext uri="{BB962C8B-B14F-4D97-AF65-F5344CB8AC3E}">
        <p14:creationId xmlns:p14="http://schemas.microsoft.com/office/powerpoint/2010/main" val="2214444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53730-E82B-48BC-9FEE-7165E7F29C76}"/>
              </a:ext>
            </a:extLst>
          </p:cNvPr>
          <p:cNvSpPr>
            <a:spLocks noGrp="1"/>
          </p:cNvSpPr>
          <p:nvPr>
            <p:ph type="title"/>
          </p:nvPr>
        </p:nvSpPr>
        <p:spPr/>
        <p:txBody>
          <a:bodyPr/>
          <a:lstStyle/>
          <a:p>
            <a:r>
              <a:rPr lang="en-GB"/>
              <a:t>Results Summary</a:t>
            </a:r>
          </a:p>
        </p:txBody>
      </p:sp>
      <p:sp>
        <p:nvSpPr>
          <p:cNvPr id="17" name="Rectangle 16">
            <a:extLst>
              <a:ext uri="{FF2B5EF4-FFF2-40B4-BE49-F238E27FC236}">
                <a16:creationId xmlns:a16="http://schemas.microsoft.com/office/drawing/2014/main" id="{EFD856A2-8DA0-4DD6-BF98-46D7DC2EB409}"/>
              </a:ext>
            </a:extLst>
          </p:cNvPr>
          <p:cNvSpPr/>
          <p:nvPr/>
        </p:nvSpPr>
        <p:spPr>
          <a:xfrm>
            <a:off x="377752" y="1075173"/>
            <a:ext cx="6501030" cy="707886"/>
          </a:xfrm>
          <a:prstGeom prst="rect">
            <a:avLst/>
          </a:prstGeom>
        </p:spPr>
        <p:txBody>
          <a:bodyPr wrap="square">
            <a:spAutoFit/>
          </a:bodyPr>
          <a:lstStyle/>
          <a:p>
            <a:r>
              <a:rPr lang="en-GB" sz="1400" b="1">
                <a:solidFill>
                  <a:schemeClr val="accent2"/>
                </a:solidFill>
                <a:latin typeface="Calibri" panose="020F0502020204030204" pitchFamily="34" charset="0"/>
                <a:cs typeface="Calibri" panose="020F0502020204030204" pitchFamily="34" charset="0"/>
              </a:rPr>
              <a:t>HYPOTHESIS:</a:t>
            </a:r>
          </a:p>
          <a:p>
            <a:br>
              <a:rPr lang="en-GB" sz="400" b="1">
                <a:solidFill>
                  <a:schemeClr val="accent2"/>
                </a:solidFill>
                <a:latin typeface="Calibri" panose="020F0502020204030204" pitchFamily="34" charset="0"/>
                <a:cs typeface="Calibri" panose="020F0502020204030204" pitchFamily="34" charset="0"/>
              </a:rPr>
            </a:br>
            <a:r>
              <a:rPr lang="en-GB" sz="1100">
                <a:latin typeface="Calibri" panose="020F0502020204030204" pitchFamily="34" charset="0"/>
                <a:cs typeface="Calibri" panose="020F0502020204030204" pitchFamily="34" charset="0"/>
              </a:rPr>
              <a:t>Shortened summary of the element modified, added, or taken away the predicted outcome you knew about your visitors from your research that indicated your hypothesis was correct.</a:t>
            </a:r>
            <a:endParaRPr lang="en-GB" sz="1400" b="1">
              <a:solidFill>
                <a:schemeClr val="accent2"/>
              </a:solidFill>
              <a:latin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E14A09D1-A032-4619-BC93-E0F0718E1903}"/>
              </a:ext>
            </a:extLst>
          </p:cNvPr>
          <p:cNvSpPr/>
          <p:nvPr/>
        </p:nvSpPr>
        <p:spPr>
          <a:xfrm>
            <a:off x="377752" y="4186045"/>
            <a:ext cx="6501030" cy="1923604"/>
          </a:xfrm>
          <a:prstGeom prst="rect">
            <a:avLst/>
          </a:prstGeom>
        </p:spPr>
        <p:txBody>
          <a:bodyPr wrap="square">
            <a:spAutoFit/>
          </a:bodyPr>
          <a:lstStyle/>
          <a:p>
            <a:r>
              <a:rPr lang="en-GB" sz="1400" b="1" dirty="0">
                <a:solidFill>
                  <a:schemeClr val="accent2"/>
                </a:solidFill>
                <a:latin typeface="Calibri" panose="020F0502020204030204" pitchFamily="34" charset="0"/>
                <a:cs typeface="Calibri" panose="020F0502020204030204" pitchFamily="34" charset="0"/>
              </a:rPr>
              <a:t>LEARNINGS:</a:t>
            </a:r>
          </a:p>
          <a:p>
            <a:br>
              <a:rPr lang="en-GB" sz="400" b="1" dirty="0">
                <a:solidFill>
                  <a:schemeClr val="accent2"/>
                </a:solidFill>
                <a:latin typeface="Calibri" panose="020F0502020204030204" pitchFamily="34" charset="0"/>
                <a:cs typeface="Calibri" panose="020F0502020204030204" pitchFamily="34" charset="0"/>
              </a:rPr>
            </a:br>
            <a:r>
              <a:rPr lang="en-GB" sz="1100" dirty="0">
                <a:latin typeface="Calibri" panose="020F0502020204030204" pitchFamily="34" charset="0"/>
                <a:cs typeface="Calibri" panose="020F0502020204030204" pitchFamily="34" charset="0"/>
              </a:rPr>
              <a:t>Summary description of what we have learnt from the results how that proves the hypothesis, what other learnings came from the metrics and where the results open up further questions / opportunities / research needs.</a:t>
            </a:r>
            <a:endParaRPr lang="en-GB" sz="1400" dirty="0">
              <a:latin typeface="Calibri" panose="020F0502020204030204" pitchFamily="34" charset="0"/>
              <a:cs typeface="Calibri" panose="020F0502020204030204" pitchFamily="34" charset="0"/>
            </a:endParaRPr>
          </a:p>
          <a:p>
            <a:endParaRPr lang="en-GB" sz="1400" dirty="0">
              <a:latin typeface="Calibri" panose="020F0502020204030204" pitchFamily="34" charset="0"/>
              <a:cs typeface="Calibri" panose="020F0502020204030204" pitchFamily="34" charset="0"/>
            </a:endParaRPr>
          </a:p>
          <a:p>
            <a:endParaRPr lang="en-GB" sz="1400" dirty="0">
              <a:latin typeface="Calibri" panose="020F0502020204030204" pitchFamily="34" charset="0"/>
              <a:cs typeface="Calibri" panose="020F0502020204030204" pitchFamily="34" charset="0"/>
            </a:endParaRPr>
          </a:p>
          <a:p>
            <a:r>
              <a:rPr lang="en-GB" sz="1400" b="1" dirty="0">
                <a:solidFill>
                  <a:schemeClr val="accent2"/>
                </a:solidFill>
                <a:latin typeface="Calibri" panose="020F0502020204030204" pitchFamily="34" charset="0"/>
                <a:cs typeface="Calibri" panose="020F0502020204030204" pitchFamily="34" charset="0"/>
              </a:rPr>
              <a:t>RECOMMENDATIONS:</a:t>
            </a:r>
          </a:p>
          <a:p>
            <a:br>
              <a:rPr lang="en-GB" sz="400" b="1" dirty="0">
                <a:solidFill>
                  <a:schemeClr val="accent2"/>
                </a:solidFill>
                <a:latin typeface="Calibri" panose="020F0502020204030204" pitchFamily="34" charset="0"/>
                <a:cs typeface="Calibri" panose="020F0502020204030204" pitchFamily="34" charset="0"/>
              </a:rPr>
            </a:br>
            <a:r>
              <a:rPr lang="en-GB" sz="1100" dirty="0">
                <a:latin typeface="Calibri" panose="020F0502020204030204" pitchFamily="34" charset="0"/>
                <a:cs typeface="Calibri" panose="020F0502020204030204" pitchFamily="34" charset="0"/>
              </a:rPr>
              <a:t>Summary description of what we will/suggest happens next. This could be development, BAU activity, iterative testing or further research.</a:t>
            </a:r>
          </a:p>
        </p:txBody>
      </p:sp>
      <p:sp>
        <p:nvSpPr>
          <p:cNvPr id="20" name="Rectangle 19">
            <a:extLst>
              <a:ext uri="{FF2B5EF4-FFF2-40B4-BE49-F238E27FC236}">
                <a16:creationId xmlns:a16="http://schemas.microsoft.com/office/drawing/2014/main" id="{46053F2F-88D7-4E6D-9CBE-32EF1F42AF67}"/>
              </a:ext>
            </a:extLst>
          </p:cNvPr>
          <p:cNvSpPr/>
          <p:nvPr/>
        </p:nvSpPr>
        <p:spPr>
          <a:xfrm>
            <a:off x="4724409" y="6319246"/>
            <a:ext cx="2743183" cy="215444"/>
          </a:xfrm>
          <a:prstGeom prst="rect">
            <a:avLst/>
          </a:prstGeom>
        </p:spPr>
        <p:txBody>
          <a:bodyPr wrap="square">
            <a:spAutoFit/>
          </a:bodyPr>
          <a:lstStyle/>
          <a:p>
            <a:pPr algn="ctr">
              <a:spcAft>
                <a:spcPts val="150"/>
              </a:spcAft>
            </a:pPr>
            <a:r>
              <a:rPr lang="en-GB" sz="800">
                <a:solidFill>
                  <a:schemeClr val="accent2"/>
                </a:solidFill>
                <a:latin typeface="Calibri" panose="020F0502020204030204" pitchFamily="34" charset="0"/>
                <a:cs typeface="Calibri" panose="020F0502020204030204" pitchFamily="34" charset="0"/>
              </a:rPr>
              <a:t>Experiment name | ID</a:t>
            </a:r>
          </a:p>
        </p:txBody>
      </p:sp>
      <p:sp>
        <p:nvSpPr>
          <p:cNvPr id="21" name="Rectangle 20">
            <a:extLst>
              <a:ext uri="{FF2B5EF4-FFF2-40B4-BE49-F238E27FC236}">
                <a16:creationId xmlns:a16="http://schemas.microsoft.com/office/drawing/2014/main" id="{2C15C199-13D1-48C3-83B9-02F39956E0CA}"/>
              </a:ext>
            </a:extLst>
          </p:cNvPr>
          <p:cNvSpPr/>
          <p:nvPr/>
        </p:nvSpPr>
        <p:spPr>
          <a:xfrm>
            <a:off x="377752" y="2035123"/>
            <a:ext cx="6501030" cy="307777"/>
          </a:xfrm>
          <a:prstGeom prst="rect">
            <a:avLst/>
          </a:prstGeom>
        </p:spPr>
        <p:txBody>
          <a:bodyPr wrap="square">
            <a:spAutoFit/>
          </a:bodyPr>
          <a:lstStyle/>
          <a:p>
            <a:pPr algn="ctr"/>
            <a:r>
              <a:rPr lang="en-GB" sz="1400">
                <a:latin typeface="Calibri" panose="020F0502020204030204" pitchFamily="34" charset="0"/>
                <a:cs typeface="Calibri" panose="020F0502020204030204" pitchFamily="34" charset="0"/>
              </a:rPr>
              <a:t>The experiment </a:t>
            </a:r>
            <a:r>
              <a:rPr lang="en-GB" sz="1400" b="1">
                <a:solidFill>
                  <a:schemeClr val="accent2"/>
                </a:solidFill>
                <a:latin typeface="Calibri" panose="020F0502020204030204" pitchFamily="34" charset="0"/>
                <a:cs typeface="Calibri" panose="020F0502020204030204" pitchFamily="34" charset="0"/>
              </a:rPr>
              <a:t>met/did not meet </a:t>
            </a:r>
            <a:r>
              <a:rPr lang="en-GB" sz="1400">
                <a:latin typeface="Calibri" panose="020F0502020204030204" pitchFamily="34" charset="0"/>
                <a:cs typeface="Calibri" panose="020F0502020204030204" pitchFamily="34" charset="0"/>
              </a:rPr>
              <a:t>the hypothesis</a:t>
            </a:r>
          </a:p>
        </p:txBody>
      </p:sp>
      <p:grpSp>
        <p:nvGrpSpPr>
          <p:cNvPr id="42" name="Group 41">
            <a:extLst>
              <a:ext uri="{FF2B5EF4-FFF2-40B4-BE49-F238E27FC236}">
                <a16:creationId xmlns:a16="http://schemas.microsoft.com/office/drawing/2014/main" id="{3D194458-435C-42F8-8C32-5EC160BBDEFB}"/>
              </a:ext>
            </a:extLst>
          </p:cNvPr>
          <p:cNvGrpSpPr/>
          <p:nvPr/>
        </p:nvGrpSpPr>
        <p:grpSpPr>
          <a:xfrm>
            <a:off x="763629" y="2380388"/>
            <a:ext cx="5729275" cy="1310779"/>
            <a:chOff x="412387" y="2493181"/>
            <a:chExt cx="5729275" cy="1310779"/>
          </a:xfrm>
        </p:grpSpPr>
        <p:grpSp>
          <p:nvGrpSpPr>
            <p:cNvPr id="26" name="Group 25">
              <a:extLst>
                <a:ext uri="{FF2B5EF4-FFF2-40B4-BE49-F238E27FC236}">
                  <a16:creationId xmlns:a16="http://schemas.microsoft.com/office/drawing/2014/main" id="{8BE36997-2792-4698-8F7D-94900B4B61A2}"/>
                </a:ext>
              </a:extLst>
            </p:cNvPr>
            <p:cNvGrpSpPr/>
            <p:nvPr/>
          </p:nvGrpSpPr>
          <p:grpSpPr>
            <a:xfrm>
              <a:off x="412387" y="2493181"/>
              <a:ext cx="1394977" cy="1295399"/>
              <a:chOff x="478309" y="2342898"/>
              <a:chExt cx="1394977" cy="1295399"/>
            </a:xfrm>
          </p:grpSpPr>
          <p:sp>
            <p:nvSpPr>
              <p:cNvPr id="24" name="Rectangle 23">
                <a:extLst>
                  <a:ext uri="{FF2B5EF4-FFF2-40B4-BE49-F238E27FC236}">
                    <a16:creationId xmlns:a16="http://schemas.microsoft.com/office/drawing/2014/main" id="{8E13ACE2-1CE7-4204-BB7B-194A02DD6632}"/>
                  </a:ext>
                </a:extLst>
              </p:cNvPr>
              <p:cNvSpPr/>
              <p:nvPr/>
            </p:nvSpPr>
            <p:spPr>
              <a:xfrm>
                <a:off x="528098" y="2342898"/>
                <a:ext cx="1295399" cy="129539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5" name="Group 24">
                <a:extLst>
                  <a:ext uri="{FF2B5EF4-FFF2-40B4-BE49-F238E27FC236}">
                    <a16:creationId xmlns:a16="http://schemas.microsoft.com/office/drawing/2014/main" id="{370493D8-1FDE-4C78-BEA5-96CE85C60DD9}"/>
                  </a:ext>
                </a:extLst>
              </p:cNvPr>
              <p:cNvGrpSpPr/>
              <p:nvPr/>
            </p:nvGrpSpPr>
            <p:grpSpPr>
              <a:xfrm>
                <a:off x="478309" y="2496795"/>
                <a:ext cx="1394977" cy="987605"/>
                <a:chOff x="478309" y="2424980"/>
                <a:chExt cx="1394977" cy="987605"/>
              </a:xfrm>
            </p:grpSpPr>
            <p:sp>
              <p:nvSpPr>
                <p:cNvPr id="22" name="TextBox 21">
                  <a:extLst>
                    <a:ext uri="{FF2B5EF4-FFF2-40B4-BE49-F238E27FC236}">
                      <a16:creationId xmlns:a16="http://schemas.microsoft.com/office/drawing/2014/main" id="{26E034D9-8858-4E62-BC24-34235EC98F35}"/>
                    </a:ext>
                  </a:extLst>
                </p:cNvPr>
                <p:cNvSpPr txBox="1"/>
                <p:nvPr/>
              </p:nvSpPr>
              <p:spPr>
                <a:xfrm>
                  <a:off x="528230" y="2424980"/>
                  <a:ext cx="1295134" cy="523220"/>
                </a:xfrm>
                <a:prstGeom prst="rect">
                  <a:avLst/>
                </a:prstGeom>
                <a:noFill/>
              </p:spPr>
              <p:txBody>
                <a:bodyPr wrap="square" rtlCol="0" anchor="t">
                  <a:spAutoFit/>
                </a:bodyPr>
                <a:lstStyle/>
                <a:p>
                  <a:pPr algn="ctr"/>
                  <a:r>
                    <a:rPr lang="en-GB" sz="2800" b="1" dirty="0">
                      <a:solidFill>
                        <a:schemeClr val="accent6"/>
                      </a:solidFill>
                    </a:rPr>
                    <a:t>+10%</a:t>
                  </a:r>
                  <a:endParaRPr lang="en-US" dirty="0">
                    <a:solidFill>
                      <a:schemeClr val="accent6"/>
                    </a:solidFill>
                  </a:endParaRPr>
                </a:p>
              </p:txBody>
            </p:sp>
            <p:sp>
              <p:nvSpPr>
                <p:cNvPr id="23" name="Rectangle 22">
                  <a:extLst>
                    <a:ext uri="{FF2B5EF4-FFF2-40B4-BE49-F238E27FC236}">
                      <a16:creationId xmlns:a16="http://schemas.microsoft.com/office/drawing/2014/main" id="{C6FF90C6-A0FE-454C-A024-6EAEFA578AE5}"/>
                    </a:ext>
                  </a:extLst>
                </p:cNvPr>
                <p:cNvSpPr/>
                <p:nvPr/>
              </p:nvSpPr>
              <p:spPr>
                <a:xfrm>
                  <a:off x="478309" y="2956050"/>
                  <a:ext cx="1394977" cy="456535"/>
                </a:xfrm>
                <a:prstGeom prst="rect">
                  <a:avLst/>
                </a:prstGeom>
              </p:spPr>
              <p:txBody>
                <a:bodyPr wrap="square" anchor="t">
                  <a:spAutoFit/>
                </a:bodyPr>
                <a:lstStyle/>
                <a:p>
                  <a:pPr algn="ctr">
                    <a:spcAft>
                      <a:spcPts val="150"/>
                    </a:spcAft>
                  </a:pPr>
                  <a:r>
                    <a:rPr lang="en-GB" sz="1100" b="1">
                      <a:latin typeface="Calibri" panose="020F0502020204030204" pitchFamily="34" charset="0"/>
                      <a:cs typeface="Calibri" panose="020F0502020204030204" pitchFamily="34" charset="0"/>
                    </a:rPr>
                    <a:t>Significant Increase</a:t>
                  </a:r>
                </a:p>
                <a:p>
                  <a:pPr algn="ctr">
                    <a:spcAft>
                      <a:spcPts val="150"/>
                    </a:spcAft>
                  </a:pPr>
                  <a:r>
                    <a:rPr lang="en-GB" sz="1100">
                      <a:latin typeface="Calibri" panose="020F0502020204030204" pitchFamily="34" charset="0"/>
                      <a:cs typeface="Calibri" panose="020F0502020204030204" pitchFamily="34" charset="0"/>
                    </a:rPr>
                    <a:t>in primary KPI</a:t>
                  </a:r>
                  <a:endParaRPr lang="en-US"/>
                </a:p>
              </p:txBody>
            </p:sp>
          </p:grpSp>
        </p:grpSp>
        <p:grpSp>
          <p:nvGrpSpPr>
            <p:cNvPr id="27" name="Group 26">
              <a:extLst>
                <a:ext uri="{FF2B5EF4-FFF2-40B4-BE49-F238E27FC236}">
                  <a16:creationId xmlns:a16="http://schemas.microsoft.com/office/drawing/2014/main" id="{A9D600C1-9CC8-4D80-AF11-631551A25CB0}"/>
                </a:ext>
              </a:extLst>
            </p:cNvPr>
            <p:cNvGrpSpPr/>
            <p:nvPr/>
          </p:nvGrpSpPr>
          <p:grpSpPr>
            <a:xfrm>
              <a:off x="1857153" y="2493181"/>
              <a:ext cx="1394977" cy="1295399"/>
              <a:chOff x="478309" y="2342898"/>
              <a:chExt cx="1394977" cy="1295399"/>
            </a:xfrm>
          </p:grpSpPr>
          <p:sp>
            <p:nvSpPr>
              <p:cNvPr id="28" name="Rectangle 27">
                <a:extLst>
                  <a:ext uri="{FF2B5EF4-FFF2-40B4-BE49-F238E27FC236}">
                    <a16:creationId xmlns:a16="http://schemas.microsoft.com/office/drawing/2014/main" id="{37C0954C-3C8D-4076-9A6D-4EA3471C4E2B}"/>
                  </a:ext>
                </a:extLst>
              </p:cNvPr>
              <p:cNvSpPr/>
              <p:nvPr/>
            </p:nvSpPr>
            <p:spPr>
              <a:xfrm>
                <a:off x="528098" y="2342898"/>
                <a:ext cx="1295399" cy="129539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9" name="Group 28">
                <a:extLst>
                  <a:ext uri="{FF2B5EF4-FFF2-40B4-BE49-F238E27FC236}">
                    <a16:creationId xmlns:a16="http://schemas.microsoft.com/office/drawing/2014/main" id="{DE1B3817-E9C4-4F43-80AF-0DC636FDFFC1}"/>
                  </a:ext>
                </a:extLst>
              </p:cNvPr>
              <p:cNvGrpSpPr/>
              <p:nvPr/>
            </p:nvGrpSpPr>
            <p:grpSpPr>
              <a:xfrm>
                <a:off x="478309" y="2496795"/>
                <a:ext cx="1394977" cy="987605"/>
                <a:chOff x="478309" y="2424980"/>
                <a:chExt cx="1394977" cy="987605"/>
              </a:xfrm>
            </p:grpSpPr>
            <p:sp>
              <p:nvSpPr>
                <p:cNvPr id="30" name="TextBox 29">
                  <a:extLst>
                    <a:ext uri="{FF2B5EF4-FFF2-40B4-BE49-F238E27FC236}">
                      <a16:creationId xmlns:a16="http://schemas.microsoft.com/office/drawing/2014/main" id="{2668DF94-EC21-4884-AA46-9935964C0302}"/>
                    </a:ext>
                  </a:extLst>
                </p:cNvPr>
                <p:cNvSpPr txBox="1"/>
                <p:nvPr/>
              </p:nvSpPr>
              <p:spPr>
                <a:xfrm>
                  <a:off x="528230" y="2424980"/>
                  <a:ext cx="1295134" cy="523220"/>
                </a:xfrm>
                <a:prstGeom prst="rect">
                  <a:avLst/>
                </a:prstGeom>
                <a:noFill/>
              </p:spPr>
              <p:txBody>
                <a:bodyPr wrap="square" rtlCol="0" anchor="t">
                  <a:spAutoFit/>
                </a:bodyPr>
                <a:lstStyle/>
                <a:p>
                  <a:pPr algn="ctr"/>
                  <a:r>
                    <a:rPr lang="en-GB" sz="2800" b="1" dirty="0">
                      <a:solidFill>
                        <a:schemeClr val="accent6"/>
                      </a:solidFill>
                    </a:rPr>
                    <a:t>+10%</a:t>
                  </a:r>
                  <a:endParaRPr lang="en-US" dirty="0">
                    <a:solidFill>
                      <a:schemeClr val="accent6"/>
                    </a:solidFill>
                  </a:endParaRPr>
                </a:p>
              </p:txBody>
            </p:sp>
            <p:sp>
              <p:nvSpPr>
                <p:cNvPr id="31" name="Rectangle 30">
                  <a:extLst>
                    <a:ext uri="{FF2B5EF4-FFF2-40B4-BE49-F238E27FC236}">
                      <a16:creationId xmlns:a16="http://schemas.microsoft.com/office/drawing/2014/main" id="{30A11A5E-FB0E-46F5-AF0F-80D0060D2F09}"/>
                    </a:ext>
                  </a:extLst>
                </p:cNvPr>
                <p:cNvSpPr/>
                <p:nvPr/>
              </p:nvSpPr>
              <p:spPr>
                <a:xfrm>
                  <a:off x="478309" y="2956050"/>
                  <a:ext cx="1394977" cy="456535"/>
                </a:xfrm>
                <a:prstGeom prst="rect">
                  <a:avLst/>
                </a:prstGeom>
              </p:spPr>
              <p:txBody>
                <a:bodyPr wrap="square" anchor="t">
                  <a:spAutoFit/>
                </a:bodyPr>
                <a:lstStyle/>
                <a:p>
                  <a:pPr algn="ctr">
                    <a:spcAft>
                      <a:spcPts val="150"/>
                    </a:spcAft>
                  </a:pPr>
                  <a:r>
                    <a:rPr lang="en-GB" sz="1100" b="1">
                      <a:latin typeface="Calibri" panose="020F0502020204030204" pitchFamily="34" charset="0"/>
                      <a:cs typeface="Calibri" panose="020F0502020204030204" pitchFamily="34" charset="0"/>
                    </a:rPr>
                    <a:t>Significant Increase</a:t>
                  </a:r>
                </a:p>
                <a:p>
                  <a:pPr algn="ctr">
                    <a:spcAft>
                      <a:spcPts val="150"/>
                    </a:spcAft>
                  </a:pPr>
                  <a:r>
                    <a:rPr lang="en-GB" sz="1100">
                      <a:latin typeface="Calibri" panose="020F0502020204030204" pitchFamily="34" charset="0"/>
                      <a:cs typeface="Calibri" panose="020F0502020204030204" pitchFamily="34" charset="0"/>
                    </a:rPr>
                    <a:t>in secondary KPI</a:t>
                  </a:r>
                  <a:endParaRPr lang="en-US"/>
                </a:p>
              </p:txBody>
            </p:sp>
          </p:grpSp>
        </p:grpSp>
        <p:grpSp>
          <p:nvGrpSpPr>
            <p:cNvPr id="32" name="Group 31">
              <a:extLst>
                <a:ext uri="{FF2B5EF4-FFF2-40B4-BE49-F238E27FC236}">
                  <a16:creationId xmlns:a16="http://schemas.microsoft.com/office/drawing/2014/main" id="{AF34FAF3-D625-40F5-B17C-6C120A5C01CC}"/>
                </a:ext>
              </a:extLst>
            </p:cNvPr>
            <p:cNvGrpSpPr/>
            <p:nvPr/>
          </p:nvGrpSpPr>
          <p:grpSpPr>
            <a:xfrm>
              <a:off x="3301919" y="2493181"/>
              <a:ext cx="1394977" cy="1310779"/>
              <a:chOff x="478309" y="2342898"/>
              <a:chExt cx="1394977" cy="1310779"/>
            </a:xfrm>
          </p:grpSpPr>
          <p:sp>
            <p:nvSpPr>
              <p:cNvPr id="33" name="Rectangle 32">
                <a:extLst>
                  <a:ext uri="{FF2B5EF4-FFF2-40B4-BE49-F238E27FC236}">
                    <a16:creationId xmlns:a16="http://schemas.microsoft.com/office/drawing/2014/main" id="{F1F113FB-1D07-4DB1-A2D7-E88E8FBE5772}"/>
                  </a:ext>
                </a:extLst>
              </p:cNvPr>
              <p:cNvSpPr/>
              <p:nvPr/>
            </p:nvSpPr>
            <p:spPr>
              <a:xfrm>
                <a:off x="528098" y="2342898"/>
                <a:ext cx="1295399" cy="129539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4" name="Group 33">
                <a:extLst>
                  <a:ext uri="{FF2B5EF4-FFF2-40B4-BE49-F238E27FC236}">
                    <a16:creationId xmlns:a16="http://schemas.microsoft.com/office/drawing/2014/main" id="{B51330C7-2A5A-4BCA-BDA6-F7A73C721297}"/>
                  </a:ext>
                </a:extLst>
              </p:cNvPr>
              <p:cNvGrpSpPr/>
              <p:nvPr/>
            </p:nvGrpSpPr>
            <p:grpSpPr>
              <a:xfrm>
                <a:off x="478309" y="2496795"/>
                <a:ext cx="1394977" cy="1156882"/>
                <a:chOff x="478309" y="2424980"/>
                <a:chExt cx="1394977" cy="1156882"/>
              </a:xfrm>
            </p:grpSpPr>
            <p:sp>
              <p:nvSpPr>
                <p:cNvPr id="35" name="TextBox 34">
                  <a:extLst>
                    <a:ext uri="{FF2B5EF4-FFF2-40B4-BE49-F238E27FC236}">
                      <a16:creationId xmlns:a16="http://schemas.microsoft.com/office/drawing/2014/main" id="{20ABE1F6-F81A-47B5-A42C-9B02B86E2A7D}"/>
                    </a:ext>
                  </a:extLst>
                </p:cNvPr>
                <p:cNvSpPr txBox="1"/>
                <p:nvPr/>
              </p:nvSpPr>
              <p:spPr>
                <a:xfrm>
                  <a:off x="528230" y="2424980"/>
                  <a:ext cx="1295134" cy="523220"/>
                </a:xfrm>
                <a:prstGeom prst="rect">
                  <a:avLst/>
                </a:prstGeom>
                <a:noFill/>
              </p:spPr>
              <p:txBody>
                <a:bodyPr wrap="square" rtlCol="0" anchor="t">
                  <a:spAutoFit/>
                </a:bodyPr>
                <a:lstStyle/>
                <a:p>
                  <a:pPr algn="ctr"/>
                  <a:r>
                    <a:rPr lang="en-GB" sz="2800" b="1" dirty="0">
                      <a:solidFill>
                        <a:schemeClr val="accent1"/>
                      </a:solidFill>
                    </a:rPr>
                    <a:t>+10%</a:t>
                  </a:r>
                  <a:endParaRPr lang="en-US" dirty="0">
                    <a:solidFill>
                      <a:schemeClr val="accent1"/>
                    </a:solidFill>
                  </a:endParaRPr>
                </a:p>
              </p:txBody>
            </p:sp>
            <p:sp>
              <p:nvSpPr>
                <p:cNvPr id="36" name="Rectangle 35">
                  <a:extLst>
                    <a:ext uri="{FF2B5EF4-FFF2-40B4-BE49-F238E27FC236}">
                      <a16:creationId xmlns:a16="http://schemas.microsoft.com/office/drawing/2014/main" id="{C40684E5-AAB8-4EC1-9D71-0E2E96D01C9B}"/>
                    </a:ext>
                  </a:extLst>
                </p:cNvPr>
                <p:cNvSpPr/>
                <p:nvPr/>
              </p:nvSpPr>
              <p:spPr>
                <a:xfrm>
                  <a:off x="478309" y="2956050"/>
                  <a:ext cx="1394977" cy="625812"/>
                </a:xfrm>
                <a:prstGeom prst="rect">
                  <a:avLst/>
                </a:prstGeom>
              </p:spPr>
              <p:txBody>
                <a:bodyPr wrap="square" anchor="t">
                  <a:spAutoFit/>
                </a:bodyPr>
                <a:lstStyle/>
                <a:p>
                  <a:pPr algn="ctr">
                    <a:spcAft>
                      <a:spcPts val="150"/>
                    </a:spcAft>
                  </a:pPr>
                  <a:r>
                    <a:rPr lang="en-GB" sz="1100" b="1" dirty="0">
                      <a:latin typeface="Calibri" panose="020F0502020204030204" pitchFamily="34" charset="0"/>
                      <a:cs typeface="Calibri" panose="020F0502020204030204" pitchFamily="34" charset="0"/>
                    </a:rPr>
                    <a:t>Insignificant Increase</a:t>
                  </a:r>
                </a:p>
                <a:p>
                  <a:pPr algn="ctr">
                    <a:spcAft>
                      <a:spcPts val="150"/>
                    </a:spcAft>
                  </a:pPr>
                  <a:r>
                    <a:rPr lang="en-GB" sz="1100" dirty="0">
                      <a:latin typeface="Calibri" panose="020F0502020204030204" pitchFamily="34" charset="0"/>
                      <a:cs typeface="Calibri" panose="020F0502020204030204" pitchFamily="34" charset="0"/>
                    </a:rPr>
                    <a:t>in secondary KPI</a:t>
                  </a:r>
                  <a:endParaRPr lang="en-US" dirty="0"/>
                </a:p>
              </p:txBody>
            </p:sp>
          </p:grpSp>
        </p:grpSp>
        <p:grpSp>
          <p:nvGrpSpPr>
            <p:cNvPr id="37" name="Group 36">
              <a:extLst>
                <a:ext uri="{FF2B5EF4-FFF2-40B4-BE49-F238E27FC236}">
                  <a16:creationId xmlns:a16="http://schemas.microsoft.com/office/drawing/2014/main" id="{F1F8C747-6B12-4FD3-9B4E-192682F74C3E}"/>
                </a:ext>
              </a:extLst>
            </p:cNvPr>
            <p:cNvGrpSpPr/>
            <p:nvPr/>
          </p:nvGrpSpPr>
          <p:grpSpPr>
            <a:xfrm>
              <a:off x="4746685" y="2493181"/>
              <a:ext cx="1394977" cy="1295399"/>
              <a:chOff x="478309" y="2342898"/>
              <a:chExt cx="1394977" cy="1295399"/>
            </a:xfrm>
          </p:grpSpPr>
          <p:sp>
            <p:nvSpPr>
              <p:cNvPr id="38" name="Rectangle 37">
                <a:extLst>
                  <a:ext uri="{FF2B5EF4-FFF2-40B4-BE49-F238E27FC236}">
                    <a16:creationId xmlns:a16="http://schemas.microsoft.com/office/drawing/2014/main" id="{F09BA126-291A-4CA1-A0C5-83134F064C57}"/>
                  </a:ext>
                </a:extLst>
              </p:cNvPr>
              <p:cNvSpPr/>
              <p:nvPr/>
            </p:nvSpPr>
            <p:spPr>
              <a:xfrm>
                <a:off x="528098" y="2342898"/>
                <a:ext cx="1295399" cy="129539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9" name="Group 38">
                <a:extLst>
                  <a:ext uri="{FF2B5EF4-FFF2-40B4-BE49-F238E27FC236}">
                    <a16:creationId xmlns:a16="http://schemas.microsoft.com/office/drawing/2014/main" id="{C25B1352-F4D0-46F0-A105-EB01012AA16D}"/>
                  </a:ext>
                </a:extLst>
              </p:cNvPr>
              <p:cNvGrpSpPr/>
              <p:nvPr/>
            </p:nvGrpSpPr>
            <p:grpSpPr>
              <a:xfrm>
                <a:off x="478309" y="2496795"/>
                <a:ext cx="1394977" cy="961957"/>
                <a:chOff x="478309" y="2424980"/>
                <a:chExt cx="1394977" cy="961957"/>
              </a:xfrm>
            </p:grpSpPr>
            <p:sp>
              <p:nvSpPr>
                <p:cNvPr id="40" name="TextBox 39">
                  <a:extLst>
                    <a:ext uri="{FF2B5EF4-FFF2-40B4-BE49-F238E27FC236}">
                      <a16:creationId xmlns:a16="http://schemas.microsoft.com/office/drawing/2014/main" id="{B7CE7BD9-7C4F-4F83-A670-B1140BB4C0AB}"/>
                    </a:ext>
                  </a:extLst>
                </p:cNvPr>
                <p:cNvSpPr txBox="1"/>
                <p:nvPr/>
              </p:nvSpPr>
              <p:spPr>
                <a:xfrm>
                  <a:off x="528230" y="2424980"/>
                  <a:ext cx="1295134" cy="523220"/>
                </a:xfrm>
                <a:prstGeom prst="rect">
                  <a:avLst/>
                </a:prstGeom>
                <a:noFill/>
              </p:spPr>
              <p:txBody>
                <a:bodyPr wrap="square" rtlCol="0" anchor="t">
                  <a:spAutoFit/>
                </a:bodyPr>
                <a:lstStyle/>
                <a:p>
                  <a:pPr algn="ctr"/>
                  <a:r>
                    <a:rPr lang="en-GB" sz="2800" b="1" dirty="0">
                      <a:solidFill>
                        <a:schemeClr val="accent2"/>
                      </a:solidFill>
                    </a:rPr>
                    <a:t>+100k*</a:t>
                  </a:r>
                  <a:endParaRPr lang="en-US" dirty="0">
                    <a:solidFill>
                      <a:schemeClr val="accent2"/>
                    </a:solidFill>
                  </a:endParaRPr>
                </a:p>
              </p:txBody>
            </p:sp>
            <p:sp>
              <p:nvSpPr>
                <p:cNvPr id="41" name="Rectangle 40">
                  <a:extLst>
                    <a:ext uri="{FF2B5EF4-FFF2-40B4-BE49-F238E27FC236}">
                      <a16:creationId xmlns:a16="http://schemas.microsoft.com/office/drawing/2014/main" id="{BC85EAF7-FF6C-40B5-8751-F26234B1626F}"/>
                    </a:ext>
                  </a:extLst>
                </p:cNvPr>
                <p:cNvSpPr/>
                <p:nvPr/>
              </p:nvSpPr>
              <p:spPr>
                <a:xfrm>
                  <a:off x="478309" y="2956050"/>
                  <a:ext cx="1394977" cy="430887"/>
                </a:xfrm>
                <a:prstGeom prst="rect">
                  <a:avLst/>
                </a:prstGeom>
              </p:spPr>
              <p:txBody>
                <a:bodyPr wrap="square" anchor="t">
                  <a:spAutoFit/>
                </a:bodyPr>
                <a:lstStyle/>
                <a:p>
                  <a:pPr algn="ctr">
                    <a:spcAft>
                      <a:spcPts val="150"/>
                    </a:spcAft>
                  </a:pPr>
                  <a:r>
                    <a:rPr lang="en-GB" sz="1100">
                      <a:latin typeface="Calibri" panose="020F0502020204030204" pitchFamily="34" charset="0"/>
                      <a:cs typeface="Calibri" panose="020F0502020204030204" pitchFamily="34" charset="0"/>
                    </a:rPr>
                    <a:t>Incremental Increase in Revenue</a:t>
                  </a:r>
                  <a:endParaRPr lang="en-US"/>
                </a:p>
              </p:txBody>
            </p:sp>
          </p:grpSp>
        </p:grpSp>
      </p:grpSp>
      <p:sp>
        <p:nvSpPr>
          <p:cNvPr id="43" name="Rectangle 42">
            <a:extLst>
              <a:ext uri="{FF2B5EF4-FFF2-40B4-BE49-F238E27FC236}">
                <a16:creationId xmlns:a16="http://schemas.microsoft.com/office/drawing/2014/main" id="{03173388-5115-4D7D-A540-E838B246D7D0}"/>
              </a:ext>
            </a:extLst>
          </p:cNvPr>
          <p:cNvSpPr/>
          <p:nvPr/>
        </p:nvSpPr>
        <p:spPr>
          <a:xfrm>
            <a:off x="10407538" y="2566921"/>
            <a:ext cx="1611316" cy="1723549"/>
          </a:xfrm>
          <a:prstGeom prst="rect">
            <a:avLst/>
          </a:prstGeom>
        </p:spPr>
        <p:txBody>
          <a:bodyPr wrap="square">
            <a:spAutoFit/>
          </a:bodyPr>
          <a:lstStyle/>
          <a:p>
            <a:r>
              <a:rPr lang="en-GB" sz="1400" b="1">
                <a:solidFill>
                  <a:schemeClr val="accent2"/>
                </a:solidFill>
                <a:latin typeface="Calibri" panose="020F0502020204030204" pitchFamily="34" charset="0"/>
                <a:cs typeface="Calibri" panose="020F0502020204030204" pitchFamily="34" charset="0"/>
              </a:rPr>
              <a:t>TEST DATA:</a:t>
            </a:r>
          </a:p>
          <a:p>
            <a:br>
              <a:rPr lang="en-GB" sz="400" b="1">
                <a:solidFill>
                  <a:schemeClr val="accent2"/>
                </a:solidFill>
                <a:latin typeface="Calibri" panose="020F0502020204030204" pitchFamily="34" charset="0"/>
                <a:cs typeface="Calibri" panose="020F0502020204030204" pitchFamily="34" charset="0"/>
              </a:rPr>
            </a:br>
            <a:r>
              <a:rPr lang="en-GB" sz="1100" b="1">
                <a:latin typeface="Calibri" panose="020F0502020204030204" pitchFamily="34" charset="0"/>
                <a:cs typeface="Calibri" panose="020F0502020204030204" pitchFamily="34" charset="0"/>
              </a:rPr>
              <a:t>Sessions:</a:t>
            </a:r>
            <a:r>
              <a:rPr lang="en-GB" sz="1100">
                <a:latin typeface="Calibri" panose="020F0502020204030204" pitchFamily="34" charset="0"/>
                <a:cs typeface="Calibri" panose="020F0502020204030204" pitchFamily="34" charset="0"/>
              </a:rPr>
              <a:t> XXX,XXX</a:t>
            </a:r>
          </a:p>
          <a:p>
            <a:r>
              <a:rPr lang="en-GB" sz="1100" b="1">
                <a:latin typeface="Calibri" panose="020F0502020204030204" pitchFamily="34" charset="0"/>
                <a:cs typeface="Calibri" panose="020F0502020204030204" pitchFamily="34" charset="0"/>
              </a:rPr>
              <a:t>Duration:</a:t>
            </a:r>
            <a:r>
              <a:rPr lang="en-GB" sz="1100">
                <a:latin typeface="Calibri" panose="020F0502020204030204" pitchFamily="34" charset="0"/>
                <a:cs typeface="Calibri" panose="020F0502020204030204" pitchFamily="34" charset="0"/>
              </a:rPr>
              <a:t> Start date-End date (XX days)</a:t>
            </a:r>
          </a:p>
          <a:p>
            <a:r>
              <a:rPr lang="en-GB" sz="1100" b="1">
                <a:latin typeface="Calibri" panose="020F0502020204030204" pitchFamily="34" charset="0"/>
                <a:cs typeface="Calibri" panose="020F0502020204030204" pitchFamily="34" charset="0"/>
              </a:rPr>
              <a:t>Primary KPI:</a:t>
            </a:r>
            <a:r>
              <a:rPr lang="en-GB" sz="1100">
                <a:latin typeface="Calibri" panose="020F0502020204030204" pitchFamily="34" charset="0"/>
                <a:cs typeface="Calibri" panose="020F0502020204030204" pitchFamily="34" charset="0"/>
              </a:rPr>
              <a:t> XX,XXX</a:t>
            </a:r>
          </a:p>
          <a:p>
            <a:r>
              <a:rPr lang="en-GB" sz="1100" b="1">
                <a:latin typeface="Calibri" panose="020F0502020204030204" pitchFamily="34" charset="0"/>
                <a:cs typeface="Calibri" panose="020F0502020204030204" pitchFamily="34" charset="0"/>
              </a:rPr>
              <a:t>Secondary KPI:</a:t>
            </a:r>
            <a:r>
              <a:rPr lang="en-GB" sz="1100">
                <a:latin typeface="Calibri" panose="020F0502020204030204" pitchFamily="34" charset="0"/>
                <a:cs typeface="Calibri" panose="020F0502020204030204" pitchFamily="34" charset="0"/>
              </a:rPr>
              <a:t> XX,XXX</a:t>
            </a:r>
          </a:p>
          <a:p>
            <a:endParaRPr lang="en-GB" sz="1100">
              <a:latin typeface="Calibri" panose="020F0502020204030204" pitchFamily="34" charset="0"/>
              <a:cs typeface="Calibri" panose="020F0502020204030204" pitchFamily="34" charset="0"/>
            </a:endParaRPr>
          </a:p>
          <a:p>
            <a:r>
              <a:rPr lang="en-GB" sz="1100">
                <a:latin typeface="Calibri" panose="020F0502020204030204" pitchFamily="34" charset="0"/>
                <a:cs typeface="Calibri" panose="020F0502020204030204" pitchFamily="34" charset="0"/>
              </a:rPr>
              <a:t>Data Source: </a:t>
            </a:r>
            <a:r>
              <a:rPr lang="en-GB" sz="1100" u="sng">
                <a:solidFill>
                  <a:schemeClr val="accent2"/>
                </a:solidFill>
                <a:latin typeface="Calibri" panose="020F0502020204030204" pitchFamily="34" charset="0"/>
                <a:cs typeface="Calibri" panose="020F0502020204030204" pitchFamily="34" charset="0"/>
              </a:rPr>
              <a:t>Link to dashboard</a:t>
            </a:r>
            <a:endParaRPr lang="en-GB" sz="1400">
              <a:solidFill>
                <a:schemeClr val="accent2"/>
              </a:solidFill>
              <a:latin typeface="Calibri" panose="020F0502020204030204" pitchFamily="34" charset="0"/>
              <a:cs typeface="Calibri" panose="020F0502020204030204" pitchFamily="34" charset="0"/>
            </a:endParaRPr>
          </a:p>
        </p:txBody>
      </p:sp>
      <p:sp>
        <p:nvSpPr>
          <p:cNvPr id="44" name="Rectangle 43">
            <a:extLst>
              <a:ext uri="{FF2B5EF4-FFF2-40B4-BE49-F238E27FC236}">
                <a16:creationId xmlns:a16="http://schemas.microsoft.com/office/drawing/2014/main" id="{9B8F178C-7FD7-4968-AE52-A2ED090706D0}"/>
              </a:ext>
            </a:extLst>
          </p:cNvPr>
          <p:cNvSpPr/>
          <p:nvPr/>
        </p:nvSpPr>
        <p:spPr>
          <a:xfrm>
            <a:off x="813418" y="3758585"/>
            <a:ext cx="5629564" cy="215444"/>
          </a:xfrm>
          <a:prstGeom prst="rect">
            <a:avLst/>
          </a:prstGeom>
        </p:spPr>
        <p:txBody>
          <a:bodyPr wrap="square">
            <a:spAutoFit/>
          </a:bodyPr>
          <a:lstStyle/>
          <a:p>
            <a:pPr algn="r"/>
            <a:r>
              <a:rPr lang="en-GB" sz="800" i="1">
                <a:ea typeface="+mn-lt"/>
                <a:cs typeface="+mn-lt"/>
              </a:rPr>
              <a:t>*Projections based on data during the experiment period. Performance is liable to change over 12 months.</a:t>
            </a:r>
            <a:endParaRPr lang="en-GB" sz="1400" b="1">
              <a:solidFill>
                <a:schemeClr val="accent2"/>
              </a:solidFill>
              <a:latin typeface="Calibri" panose="020F0502020204030204" pitchFamily="34" charset="0"/>
              <a:cs typeface="Calibri" panose="020F0502020204030204" pitchFamily="34" charset="0"/>
            </a:endParaRPr>
          </a:p>
        </p:txBody>
      </p:sp>
      <p:pic>
        <p:nvPicPr>
          <p:cNvPr id="19" name="Picture 45" descr="A close up of a logo&#10;&#10;Description generated with high confidence">
            <a:extLst>
              <a:ext uri="{FF2B5EF4-FFF2-40B4-BE49-F238E27FC236}">
                <a16:creationId xmlns:a16="http://schemas.microsoft.com/office/drawing/2014/main" id="{9D291ECC-2135-4692-93C1-FD9601101AC7}"/>
              </a:ext>
            </a:extLst>
          </p:cNvPr>
          <p:cNvPicPr>
            <a:picLocks noChangeAspect="1"/>
          </p:cNvPicPr>
          <p:nvPr/>
        </p:nvPicPr>
        <p:blipFill>
          <a:blip r:embed="rId3"/>
          <a:stretch>
            <a:fillRect/>
          </a:stretch>
        </p:blipFill>
        <p:spPr>
          <a:xfrm>
            <a:off x="10578558" y="189338"/>
            <a:ext cx="714375" cy="724830"/>
          </a:xfrm>
          <a:prstGeom prst="rect">
            <a:avLst/>
          </a:prstGeom>
        </p:spPr>
      </p:pic>
      <p:pic>
        <p:nvPicPr>
          <p:cNvPr id="5" name="Picture 9" descr="A picture containing monitor, green, phone, drawing&#10;&#10;Description generated with very high confidence">
            <a:extLst>
              <a:ext uri="{FF2B5EF4-FFF2-40B4-BE49-F238E27FC236}">
                <a16:creationId xmlns:a16="http://schemas.microsoft.com/office/drawing/2014/main" id="{4935AF3F-6A57-4F12-B5D1-E3E9DDD6F37D}"/>
              </a:ext>
            </a:extLst>
          </p:cNvPr>
          <p:cNvPicPr>
            <a:picLocks noChangeAspect="1"/>
          </p:cNvPicPr>
          <p:nvPr/>
        </p:nvPicPr>
        <p:blipFill rotWithShape="1">
          <a:blip r:embed="rId4"/>
          <a:srcRect l="28358" t="7444" r="30597" b="9926"/>
          <a:stretch/>
        </p:blipFill>
        <p:spPr>
          <a:xfrm>
            <a:off x="7906871" y="1331260"/>
            <a:ext cx="2316574" cy="4688546"/>
          </a:xfrm>
          <a:prstGeom prst="rect">
            <a:avLst/>
          </a:prstGeom>
        </p:spPr>
      </p:pic>
    </p:spTree>
    <p:extLst>
      <p:ext uri="{BB962C8B-B14F-4D97-AF65-F5344CB8AC3E}">
        <p14:creationId xmlns:p14="http://schemas.microsoft.com/office/powerpoint/2010/main" val="1944934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0c484084-9aa2-490c-8619-0a8701436ffe">
      <UserInfo>
        <DisplayName>Jenny Morris</DisplayName>
        <AccountId>60</AccountId>
        <AccountType/>
      </UserInfo>
      <UserInfo>
        <DisplayName>Kevin McCarthy</DisplayName>
        <AccountId>46</AccountId>
        <AccountType/>
      </UserInfo>
      <UserInfo>
        <DisplayName>Chris Adams</DisplayName>
        <AccountId>53</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9F214C2342CAD408555E487298D55A2" ma:contentTypeVersion="10" ma:contentTypeDescription="Create a new document." ma:contentTypeScope="" ma:versionID="ac2730680b3f1e898d035ba91c8f65d1">
  <xsd:schema xmlns:xsd="http://www.w3.org/2001/XMLSchema" xmlns:xs="http://www.w3.org/2001/XMLSchema" xmlns:p="http://schemas.microsoft.com/office/2006/metadata/properties" xmlns:ns2="712422a6-92bb-4a7c-a003-eaa1d4125f81" xmlns:ns3="0c484084-9aa2-490c-8619-0a8701436ffe" targetNamespace="http://schemas.microsoft.com/office/2006/metadata/properties" ma:root="true" ma:fieldsID="03ccaaeec3398fe1baff24074b7125e6" ns2:_="" ns3:_="">
    <xsd:import namespace="712422a6-92bb-4a7c-a003-eaa1d4125f81"/>
    <xsd:import namespace="0c484084-9aa2-490c-8619-0a8701436ffe"/>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2422a6-92bb-4a7c-a003-eaa1d4125f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c484084-9aa2-490c-8619-0a8701436ffe"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E58A932-532C-4EBC-8204-C9A87D67E759}">
  <ds:schemaRefs>
    <ds:schemaRef ds:uri="http://purl.org/dc/terms/"/>
    <ds:schemaRef ds:uri="http://schemas.openxmlformats.org/package/2006/metadata/core-properties"/>
    <ds:schemaRef ds:uri="http://purl.org/dc/dcmitype/"/>
    <ds:schemaRef ds:uri="http://schemas.microsoft.com/office/infopath/2007/PartnerControls"/>
    <ds:schemaRef ds:uri="0c484084-9aa2-490c-8619-0a8701436ffe"/>
    <ds:schemaRef ds:uri="http://purl.org/dc/elements/1.1/"/>
    <ds:schemaRef ds:uri="http://schemas.microsoft.com/office/2006/metadata/properties"/>
    <ds:schemaRef ds:uri="http://schemas.microsoft.com/office/2006/documentManagement/types"/>
    <ds:schemaRef ds:uri="712422a6-92bb-4a7c-a003-eaa1d4125f81"/>
    <ds:schemaRef ds:uri="http://www.w3.org/XML/1998/namespace"/>
  </ds:schemaRefs>
</ds:datastoreItem>
</file>

<file path=customXml/itemProps2.xml><?xml version="1.0" encoding="utf-8"?>
<ds:datastoreItem xmlns:ds="http://schemas.openxmlformats.org/officeDocument/2006/customXml" ds:itemID="{80724C06-FB13-4BA2-82FE-F68E81B194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2422a6-92bb-4a7c-a003-eaa1d4125f81"/>
    <ds:schemaRef ds:uri="0c484084-9aa2-490c-8619-0a8701436f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4DAD29-C011-4214-A931-AD68F195BB0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TotalTime>
  <Words>321</Words>
  <Application>Microsoft Office PowerPoint</Application>
  <PresentationFormat>Widescreen</PresentationFormat>
  <Paragraphs>281</Paragraphs>
  <Slides>13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Summary</vt:lpstr>
      <vt:lpstr>Why?</vt:lpstr>
      <vt:lpstr>Experiment Overview</vt:lpstr>
      <vt:lpstr>Challenger/Variant A</vt:lpstr>
      <vt:lpstr>Variant B</vt:lpstr>
      <vt:lpstr>Setup</vt:lpstr>
      <vt:lpstr>Other Idea</vt:lpstr>
      <vt:lpstr>Results Summary</vt:lpstr>
      <vt:lpstr>Variant A Results</vt:lpstr>
      <vt:lpstr>Variant B Results</vt:lpstr>
      <vt:lpstr>Learnings &amp; Next Steps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Hackett</dc:creator>
  <cp:lastModifiedBy>Benji Cohen</cp:lastModifiedBy>
  <cp:revision>66</cp:revision>
  <cp:lastPrinted>2018-11-27T10:52:07Z</cp:lastPrinted>
  <dcterms:created xsi:type="dcterms:W3CDTF">2017-08-02T12:22:37Z</dcterms:created>
  <dcterms:modified xsi:type="dcterms:W3CDTF">2019-12-17T15:37:07Z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0x01010069F214C2342CAD408555E487298D55A2</vt:lpwstr>
  </property>
  <property fmtid="{D5CDD505-2E9C-101B-9397-08002B2CF9AE}" pid="3" name="AuthorIds_UIVersion_1024">
    <vt:lpwstr>13</vt:lpwstr>
  </property>
</Properties>
</file>