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503" r:id="rId5"/>
    <p:sldId id="260" r:id="rId6"/>
    <p:sldId id="257" r:id="rId7"/>
    <p:sldId id="504" r:id="rId8"/>
    <p:sldId id="505" r:id="rId9"/>
    <p:sldId id="506" r:id="rId10"/>
    <p:sldId id="264" r:id="rId11"/>
    <p:sldId id="507" r:id="rId12"/>
    <p:sldId id="508" r:id="rId13"/>
    <p:sldId id="281" r:id="rId14"/>
    <p:sldId id="282" r:id="rId15"/>
    <p:sldId id="283" r:id="rId16"/>
    <p:sldId id="284" r:id="rId17"/>
    <p:sldId id="509" r:id="rId18"/>
    <p:sldId id="511" r:id="rId19"/>
    <p:sldId id="512" r:id="rId20"/>
    <p:sldId id="513" r:id="rId21"/>
    <p:sldId id="305" r:id="rId22"/>
    <p:sldId id="5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D254010-2C85-457B-8C1F-B1D6B841C646}">
          <p14:sldIdLst>
            <p14:sldId id="503"/>
          </p14:sldIdLst>
        </p14:section>
        <p14:section name="Test Overview" id="{7C245CE9-C3DF-4CEC-A371-CDDE5ED8F043}">
          <p14:sldIdLst>
            <p14:sldId id="260"/>
            <p14:sldId id="257"/>
            <p14:sldId id="504"/>
            <p14:sldId id="505"/>
            <p14:sldId id="506"/>
            <p14:sldId id="264"/>
            <p14:sldId id="507"/>
            <p14:sldId id="508"/>
          </p14:sldIdLst>
        </p14:section>
        <p14:section name="Results &amp; Insights -- Summary" id="{64CE5332-515A-4CAD-B5EA-40C9153DAFF4}">
          <p14:sldIdLst>
            <p14:sldId id="281"/>
            <p14:sldId id="282"/>
          </p14:sldIdLst>
        </p14:section>
        <p14:section name="Results &amp; Insights -- segment" id="{481C918F-1343-49A0-B76A-82CE71DA8EF7}">
          <p14:sldIdLst>
            <p14:sldId id="283"/>
            <p14:sldId id="284"/>
            <p14:sldId id="509"/>
            <p14:sldId id="511"/>
            <p14:sldId id="512"/>
            <p14:sldId id="513"/>
          </p14:sldIdLst>
        </p14:section>
        <p14:section name="Results Conclusion" id="{EB9E2DBF-7342-4846-B718-8941CB67283B}">
          <p14:sldIdLst>
            <p14:sldId id="305"/>
            <p14:sldId id="5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07" autoAdjust="0"/>
    <p:restoredTop sz="94660"/>
  </p:normalViewPr>
  <p:slideViewPr>
    <p:cSldViewPr snapToGrid="0">
      <p:cViewPr varScale="1">
        <p:scale>
          <a:sx n="110" d="100"/>
          <a:sy n="110"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W:\Pets%20at%20Home\Automation\GA\PAH156\manually_compiled_report\pah156_0203-2403-compil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petsathome-my.sharepoint.com/personal/bcohen_petsathome_co_uk/Documents/pah156_0203-2403-compil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petsathome-my.sharepoint.com/personal/bcohen_petsathome_co_uk/Documents/pah156_0203-2403-compil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petsathome-my.sharepoint.com/personal/bcohen_petsathome_co_uk/Documents/pah156_0203-2403-compil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petsathome-my.sharepoint.com/personal/bcohen_petsathome_co_uk/Documents/pah156_0203-2403-compil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petsathome-my.sharepoint.com/personal/bcohen_petsathome_co_uk/Documents/pah156_0203-2403-compil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petsathome-my.sharepoint.com/personal/bcohen_petsathome_co_uk/Documents/pah156_0203-2403-compiled.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224303483803651E-2"/>
          <c:y val="0.12519831223628691"/>
          <c:w val="0.91255623481847381"/>
          <c:h val="0.65916767998936843"/>
        </c:manualLayout>
      </c:layout>
      <c:barChart>
        <c:barDir val="col"/>
        <c:grouping val="clustered"/>
        <c:varyColors val="1"/>
        <c:ser>
          <c:idx val="0"/>
          <c:order val="0"/>
          <c:tx>
            <c:strRef>
              <c:f>'Add to Basket'!$D$3</c:f>
              <c:strCache>
                <c:ptCount val="1"/>
                <c:pt idx="0">
                  <c:v>Add to Basket Rate</c:v>
                </c:pt>
              </c:strCache>
            </c:strRef>
          </c:tx>
          <c:spPr>
            <a:solidFill>
              <a:schemeClr val="accent2"/>
            </a:solidFill>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4667-4717-A2F0-540DA6E6CCE4}"/>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4667-4717-A2F0-540DA6E6CCE4}"/>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5-4667-4717-A2F0-540DA6E6CCE4}"/>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4667-4717-A2F0-540DA6E6CCE4}"/>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9-4667-4717-A2F0-540DA6E6CCE4}"/>
              </c:ext>
            </c:extLst>
          </c:dPt>
          <c:dPt>
            <c:idx val="5"/>
            <c:invertIfNegative val="0"/>
            <c:bubble3D val="0"/>
            <c:spPr>
              <a:solidFill>
                <a:schemeClr val="accent4"/>
              </a:solidFill>
              <a:ln>
                <a:noFill/>
              </a:ln>
              <a:effectLst/>
            </c:spPr>
            <c:extLst>
              <c:ext xmlns:c16="http://schemas.microsoft.com/office/drawing/2014/chart" uri="{C3380CC4-5D6E-409C-BE32-E72D297353CC}">
                <c16:uniqueId val="{0000000B-4667-4717-A2F0-540DA6E6CCE4}"/>
              </c:ext>
            </c:extLst>
          </c:dPt>
          <c:dPt>
            <c:idx val="6"/>
            <c:invertIfNegative val="0"/>
            <c:bubble3D val="0"/>
            <c:spPr>
              <a:solidFill>
                <a:schemeClr val="accent2"/>
              </a:solidFill>
              <a:ln>
                <a:noFill/>
              </a:ln>
              <a:effectLst/>
            </c:spPr>
            <c:extLst>
              <c:ext xmlns:c16="http://schemas.microsoft.com/office/drawing/2014/chart" uri="{C3380CC4-5D6E-409C-BE32-E72D297353CC}">
                <c16:uniqueId val="{0000000D-4667-4717-A2F0-540DA6E6CCE4}"/>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F-4667-4717-A2F0-540DA6E6CCE4}"/>
              </c:ext>
            </c:extLst>
          </c:dPt>
          <c:dPt>
            <c:idx val="8"/>
            <c:invertIfNegative val="0"/>
            <c:bubble3D val="0"/>
            <c:spPr>
              <a:solidFill>
                <a:schemeClr val="accent4"/>
              </a:solidFill>
              <a:ln>
                <a:noFill/>
              </a:ln>
              <a:effectLst/>
            </c:spPr>
            <c:extLst>
              <c:ext xmlns:c16="http://schemas.microsoft.com/office/drawing/2014/chart" uri="{C3380CC4-5D6E-409C-BE32-E72D297353CC}">
                <c16:uniqueId val="{00000011-4667-4717-A2F0-540DA6E6CCE4}"/>
              </c:ext>
            </c:extLst>
          </c:dPt>
          <c:cat>
            <c:multiLvlStrRef>
              <c:f>'Add to Basket'!$B$4:$C$12</c:f>
              <c:multiLvlStrCache>
                <c:ptCount val="9"/>
                <c:lvl>
                  <c:pt idx="0">
                    <c:v>pah156: Control</c:v>
                  </c:pt>
                  <c:pt idx="1">
                    <c:v>pah156: Variation 1</c:v>
                  </c:pt>
                  <c:pt idx="2">
                    <c:v>pah156: Variation 2</c:v>
                  </c:pt>
                  <c:pt idx="3">
                    <c:v>pah156: Control</c:v>
                  </c:pt>
                  <c:pt idx="4">
                    <c:v>pah156: Variation 1</c:v>
                  </c:pt>
                  <c:pt idx="5">
                    <c:v>pah156: Variation 2</c:v>
                  </c:pt>
                  <c:pt idx="6">
                    <c:v>pah156: Control</c:v>
                  </c:pt>
                  <c:pt idx="7">
                    <c:v>pah156: Variation 1</c:v>
                  </c:pt>
                  <c:pt idx="8">
                    <c:v>pah156: Variation 2</c:v>
                  </c:pt>
                </c:lvl>
                <c:lvl>
                  <c:pt idx="0">
                    <c:v>All Users</c:v>
                  </c:pt>
                  <c:pt idx="1">
                    <c:v>All Users</c:v>
                  </c:pt>
                  <c:pt idx="2">
                    <c:v>All Users</c:v>
                  </c:pt>
                  <c:pt idx="3">
                    <c:v>New Users</c:v>
                  </c:pt>
                  <c:pt idx="4">
                    <c:v>New Users</c:v>
                  </c:pt>
                  <c:pt idx="5">
                    <c:v>New Users</c:v>
                  </c:pt>
                  <c:pt idx="6">
                    <c:v>Returning Users</c:v>
                  </c:pt>
                  <c:pt idx="7">
                    <c:v>Returning Users</c:v>
                  </c:pt>
                  <c:pt idx="8">
                    <c:v>Returning Users</c:v>
                  </c:pt>
                </c:lvl>
              </c:multiLvlStrCache>
            </c:multiLvlStrRef>
          </c:cat>
          <c:val>
            <c:numRef>
              <c:f>'Add to Basket'!$D$4:$D$12</c:f>
              <c:numCache>
                <c:formatCode>0.00%</c:formatCode>
                <c:ptCount val="9"/>
                <c:pt idx="0">
                  <c:v>0.18756952264746829</c:v>
                </c:pt>
                <c:pt idx="1">
                  <c:v>0.18394777529634079</c:v>
                </c:pt>
                <c:pt idx="2">
                  <c:v>0.1902306456294813</c:v>
                </c:pt>
                <c:pt idx="3">
                  <c:v>0.19469570019423391</c:v>
                </c:pt>
                <c:pt idx="4">
                  <c:v>0.18684506344549021</c:v>
                </c:pt>
                <c:pt idx="5">
                  <c:v>0.19138247420223539</c:v>
                </c:pt>
                <c:pt idx="6">
                  <c:v>0.18094470974052129</c:v>
                </c:pt>
                <c:pt idx="7">
                  <c:v>0.18126381651230411</c:v>
                </c:pt>
                <c:pt idx="8">
                  <c:v>0.18916936751776409</c:v>
                </c:pt>
              </c:numCache>
            </c:numRef>
          </c:val>
          <c:extLst>
            <c:ext xmlns:c16="http://schemas.microsoft.com/office/drawing/2014/chart" uri="{C3380CC4-5D6E-409C-BE32-E72D297353CC}">
              <c16:uniqueId val="{00000012-4667-4717-A2F0-540DA6E6CCE4}"/>
            </c:ext>
          </c:extLst>
        </c:ser>
        <c:dLbls>
          <c:showLegendKey val="0"/>
          <c:showVal val="0"/>
          <c:showCatName val="0"/>
          <c:showSerName val="0"/>
          <c:showPercent val="0"/>
          <c:showBubbleSize val="0"/>
        </c:dLbls>
        <c:gapWidth val="79"/>
        <c:overlap val="-37"/>
        <c:axId val="291442160"/>
        <c:axId val="291442816"/>
      </c:barChart>
      <c:catAx>
        <c:axId val="29144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442816"/>
        <c:crosses val="autoZero"/>
        <c:auto val="1"/>
        <c:lblAlgn val="ctr"/>
        <c:lblOffset val="100"/>
        <c:noMultiLvlLbl val="0"/>
      </c:catAx>
      <c:valAx>
        <c:axId val="291442816"/>
        <c:scaling>
          <c:orientation val="minMax"/>
          <c:max val="0.19500000000000003"/>
          <c:min val="0.17500000000000002"/>
        </c:scaling>
        <c:delete val="0"/>
        <c:axPos val="l"/>
        <c:majorGridlines>
          <c:spPr>
            <a:ln w="9525" cap="flat" cmpd="sng" algn="ctr">
              <a:solidFill>
                <a:schemeClr val="tx1">
                  <a:lumMod val="15000"/>
                  <a:lumOff val="85000"/>
                </a:schemeClr>
              </a:solidFill>
              <a:round/>
            </a:ln>
            <a:effectLst/>
          </c:spPr>
        </c:majorGridlines>
        <c:numFmt formatCode="0.00%" sourceLinked="1"/>
        <c:majorTickMark val="in"/>
        <c:minorTickMark val="in"/>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442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Impact</a:t>
            </a:r>
            <a:r>
              <a:rPr lang="en-GB" baseline="0"/>
              <a:t> on E-commerce Funnel Performance - All Users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'Ecom Funnel'!$C$4</c:f>
              <c:strCache>
                <c:ptCount val="1"/>
                <c:pt idx="0">
                  <c:v>pah156: Control</c:v>
                </c:pt>
              </c:strCache>
            </c:strRef>
          </c:tx>
          <c:spPr>
            <a:solidFill>
              <a:schemeClr val="accent1"/>
            </a:solidFill>
            <a:ln>
              <a:noFill/>
            </a:ln>
            <a:effectLst/>
          </c:spPr>
          <c:invertIfNegative val="0"/>
          <c:cat>
            <c:strRef>
              <c:f>'Ecom Funnel'!$D$3:$H$3</c:f>
              <c:strCache>
                <c:ptCount val="5"/>
                <c:pt idx="0">
                  <c:v>Add to Basket Rate Differences</c:v>
                </c:pt>
                <c:pt idx="1">
                  <c:v>Basket Progression Rate Differences</c:v>
                </c:pt>
                <c:pt idx="2">
                  <c:v>Checkout Step 2 Progression Rate Differences</c:v>
                </c:pt>
                <c:pt idx="3">
                  <c:v>Checkout Step 3 Progression Rate Differences</c:v>
                </c:pt>
                <c:pt idx="4">
                  <c:v>E-commerce Conversion Rate Differences</c:v>
                </c:pt>
              </c:strCache>
            </c:strRef>
          </c:cat>
          <c:val>
            <c:numRef>
              <c:f>'Ecom Funnel'!$D$4:$H$4</c:f>
              <c:numCache>
                <c:formatCode>0.00%</c:formatCode>
                <c:ptCount val="5"/>
                <c:pt idx="0">
                  <c:v>0</c:v>
                </c:pt>
                <c:pt idx="1">
                  <c:v>0</c:v>
                </c:pt>
                <c:pt idx="2">
                  <c:v>0</c:v>
                </c:pt>
                <c:pt idx="3">
                  <c:v>0</c:v>
                </c:pt>
                <c:pt idx="4">
                  <c:v>0</c:v>
                </c:pt>
              </c:numCache>
            </c:numRef>
          </c:val>
          <c:extLst>
            <c:ext xmlns:c16="http://schemas.microsoft.com/office/drawing/2014/chart" uri="{C3380CC4-5D6E-409C-BE32-E72D297353CC}">
              <c16:uniqueId val="{00000000-EEF8-4E3B-8D14-C64FB4325292}"/>
            </c:ext>
          </c:extLst>
        </c:ser>
        <c:ser>
          <c:idx val="1"/>
          <c:order val="1"/>
          <c:tx>
            <c:strRef>
              <c:f>'Ecom Funnel'!$C$5</c:f>
              <c:strCache>
                <c:ptCount val="1"/>
                <c:pt idx="0">
                  <c:v>pah156: Variation 1</c:v>
                </c:pt>
              </c:strCache>
            </c:strRef>
          </c:tx>
          <c:spPr>
            <a:solidFill>
              <a:schemeClr val="accent2"/>
            </a:solidFill>
            <a:ln>
              <a:noFill/>
            </a:ln>
            <a:effectLst/>
          </c:spPr>
          <c:invertIfNegative val="0"/>
          <c:cat>
            <c:strRef>
              <c:f>'Ecom Funnel'!$D$3:$H$3</c:f>
              <c:strCache>
                <c:ptCount val="5"/>
                <c:pt idx="0">
                  <c:v>Add to Basket Rate Differences</c:v>
                </c:pt>
                <c:pt idx="1">
                  <c:v>Basket Progression Rate Differences</c:v>
                </c:pt>
                <c:pt idx="2">
                  <c:v>Checkout Step 2 Progression Rate Differences</c:v>
                </c:pt>
                <c:pt idx="3">
                  <c:v>Checkout Step 3 Progression Rate Differences</c:v>
                </c:pt>
                <c:pt idx="4">
                  <c:v>E-commerce Conversion Rate Differences</c:v>
                </c:pt>
              </c:strCache>
            </c:strRef>
          </c:cat>
          <c:val>
            <c:numRef>
              <c:f>'Ecom Funnel'!$D$5:$H$5</c:f>
              <c:numCache>
                <c:formatCode>0.00%</c:formatCode>
                <c:ptCount val="5"/>
                <c:pt idx="0">
                  <c:v>-1.9308826402114461E-2</c:v>
                </c:pt>
                <c:pt idx="1">
                  <c:v>-8.0842198077569673E-3</c:v>
                </c:pt>
                <c:pt idx="2">
                  <c:v>-1.4330887945130211E-2</c:v>
                </c:pt>
                <c:pt idx="3">
                  <c:v>-9.5496908192570437E-3</c:v>
                </c:pt>
                <c:pt idx="4">
                  <c:v>-1.435832568852774E-2</c:v>
                </c:pt>
              </c:numCache>
            </c:numRef>
          </c:val>
          <c:extLst>
            <c:ext xmlns:c16="http://schemas.microsoft.com/office/drawing/2014/chart" uri="{C3380CC4-5D6E-409C-BE32-E72D297353CC}">
              <c16:uniqueId val="{00000001-EEF8-4E3B-8D14-C64FB4325292}"/>
            </c:ext>
          </c:extLst>
        </c:ser>
        <c:ser>
          <c:idx val="2"/>
          <c:order val="2"/>
          <c:tx>
            <c:strRef>
              <c:f>'Ecom Funnel'!$C$6</c:f>
              <c:strCache>
                <c:ptCount val="1"/>
                <c:pt idx="0">
                  <c:v>pah156: Variation 2</c:v>
                </c:pt>
              </c:strCache>
            </c:strRef>
          </c:tx>
          <c:spPr>
            <a:solidFill>
              <a:schemeClr val="accent3"/>
            </a:solidFill>
            <a:ln>
              <a:noFill/>
            </a:ln>
            <a:effectLst/>
          </c:spPr>
          <c:invertIfNegative val="0"/>
          <c:cat>
            <c:strRef>
              <c:f>'Ecom Funnel'!$D$3:$H$3</c:f>
              <c:strCache>
                <c:ptCount val="5"/>
                <c:pt idx="0">
                  <c:v>Add to Basket Rate Differences</c:v>
                </c:pt>
                <c:pt idx="1">
                  <c:v>Basket Progression Rate Differences</c:v>
                </c:pt>
                <c:pt idx="2">
                  <c:v>Checkout Step 2 Progression Rate Differences</c:v>
                </c:pt>
                <c:pt idx="3">
                  <c:v>Checkout Step 3 Progression Rate Differences</c:v>
                </c:pt>
                <c:pt idx="4">
                  <c:v>E-commerce Conversion Rate Differences</c:v>
                </c:pt>
              </c:strCache>
            </c:strRef>
          </c:cat>
          <c:val>
            <c:numRef>
              <c:f>'Ecom Funnel'!$D$6:$H$6</c:f>
              <c:numCache>
                <c:formatCode>0.00%</c:formatCode>
                <c:ptCount val="5"/>
                <c:pt idx="0">
                  <c:v>1.418739539586355E-2</c:v>
                </c:pt>
                <c:pt idx="1">
                  <c:v>-7.323331162826499E-4</c:v>
                </c:pt>
                <c:pt idx="2">
                  <c:v>2.8309975856626442E-4</c:v>
                </c:pt>
                <c:pt idx="3">
                  <c:v>8.0857609466376964E-4</c:v>
                </c:pt>
                <c:pt idx="4">
                  <c:v>-5.8637076219017464E-3</c:v>
                </c:pt>
              </c:numCache>
            </c:numRef>
          </c:val>
          <c:extLst>
            <c:ext xmlns:c16="http://schemas.microsoft.com/office/drawing/2014/chart" uri="{C3380CC4-5D6E-409C-BE32-E72D297353CC}">
              <c16:uniqueId val="{00000002-EEF8-4E3B-8D14-C64FB4325292}"/>
            </c:ext>
          </c:extLst>
        </c:ser>
        <c:dLbls>
          <c:showLegendKey val="0"/>
          <c:showVal val="0"/>
          <c:showCatName val="0"/>
          <c:showSerName val="0"/>
          <c:showPercent val="0"/>
          <c:showBubbleSize val="0"/>
        </c:dLbls>
        <c:gapWidth val="219"/>
        <c:overlap val="-27"/>
        <c:axId val="568242232"/>
        <c:axId val="831211032"/>
      </c:barChart>
      <c:catAx>
        <c:axId val="56824223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1211032"/>
        <c:crosses val="autoZero"/>
        <c:auto val="1"/>
        <c:lblAlgn val="ctr"/>
        <c:lblOffset val="100"/>
        <c:noMultiLvlLbl val="0"/>
      </c:catAx>
      <c:valAx>
        <c:axId val="8312110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242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Impact</a:t>
            </a:r>
            <a:r>
              <a:rPr lang="en-GB" baseline="0" dirty="0"/>
              <a:t> on E-commerce Funnel Performance</a:t>
            </a:r>
          </a:p>
          <a:p>
            <a:pPr>
              <a:defRPr/>
            </a:pPr>
            <a:r>
              <a:rPr lang="en-GB" baseline="0" dirty="0"/>
              <a:t>Returning Users</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'Ecom Funnel'!$C$14</c:f>
              <c:strCache>
                <c:ptCount val="1"/>
                <c:pt idx="0">
                  <c:v>pah156: Control</c:v>
                </c:pt>
              </c:strCache>
            </c:strRef>
          </c:tx>
          <c:spPr>
            <a:solidFill>
              <a:schemeClr val="accent1"/>
            </a:solidFill>
            <a:ln>
              <a:noFill/>
            </a:ln>
            <a:effectLst/>
          </c:spPr>
          <c:invertIfNegative val="0"/>
          <c:cat>
            <c:strRef>
              <c:f>'Ecom Funnel'!$D$13:$H$13</c:f>
              <c:strCache>
                <c:ptCount val="5"/>
                <c:pt idx="0">
                  <c:v>Add to Basket Rate Differences</c:v>
                </c:pt>
                <c:pt idx="1">
                  <c:v>Basket Progression Rate Differences</c:v>
                </c:pt>
                <c:pt idx="2">
                  <c:v>Checkout Step 2 Progression Rate Differences</c:v>
                </c:pt>
                <c:pt idx="3">
                  <c:v>Checkout Step 3 Progression Rate Differences</c:v>
                </c:pt>
                <c:pt idx="4">
                  <c:v>E-commerce Conversion Rate Differences</c:v>
                </c:pt>
              </c:strCache>
            </c:strRef>
          </c:cat>
          <c:val>
            <c:numRef>
              <c:f>'Ecom Funnel'!$D$14:$H$14</c:f>
              <c:numCache>
                <c:formatCode>0.00%</c:formatCode>
                <c:ptCount val="5"/>
                <c:pt idx="0">
                  <c:v>0</c:v>
                </c:pt>
                <c:pt idx="1">
                  <c:v>0</c:v>
                </c:pt>
                <c:pt idx="2">
                  <c:v>0</c:v>
                </c:pt>
                <c:pt idx="3">
                  <c:v>0</c:v>
                </c:pt>
                <c:pt idx="4">
                  <c:v>0</c:v>
                </c:pt>
              </c:numCache>
            </c:numRef>
          </c:val>
          <c:extLst>
            <c:ext xmlns:c16="http://schemas.microsoft.com/office/drawing/2014/chart" uri="{C3380CC4-5D6E-409C-BE32-E72D297353CC}">
              <c16:uniqueId val="{00000000-DCEF-45E4-91FF-676B2B4F1DFD}"/>
            </c:ext>
          </c:extLst>
        </c:ser>
        <c:ser>
          <c:idx val="1"/>
          <c:order val="1"/>
          <c:tx>
            <c:strRef>
              <c:f>'Ecom Funnel'!$C$15</c:f>
              <c:strCache>
                <c:ptCount val="1"/>
                <c:pt idx="0">
                  <c:v>pah156: Variation 1</c:v>
                </c:pt>
              </c:strCache>
            </c:strRef>
          </c:tx>
          <c:spPr>
            <a:solidFill>
              <a:schemeClr val="accent2"/>
            </a:solidFill>
            <a:ln>
              <a:noFill/>
            </a:ln>
            <a:effectLst/>
          </c:spPr>
          <c:invertIfNegative val="0"/>
          <c:cat>
            <c:strRef>
              <c:f>'Ecom Funnel'!$D$13:$H$13</c:f>
              <c:strCache>
                <c:ptCount val="5"/>
                <c:pt idx="0">
                  <c:v>Add to Basket Rate Differences</c:v>
                </c:pt>
                <c:pt idx="1">
                  <c:v>Basket Progression Rate Differences</c:v>
                </c:pt>
                <c:pt idx="2">
                  <c:v>Checkout Step 2 Progression Rate Differences</c:v>
                </c:pt>
                <c:pt idx="3">
                  <c:v>Checkout Step 3 Progression Rate Differences</c:v>
                </c:pt>
                <c:pt idx="4">
                  <c:v>E-commerce Conversion Rate Differences</c:v>
                </c:pt>
              </c:strCache>
            </c:strRef>
          </c:cat>
          <c:val>
            <c:numRef>
              <c:f>'Ecom Funnel'!$D$15:$H$15</c:f>
              <c:numCache>
                <c:formatCode>0.00%</c:formatCode>
                <c:ptCount val="5"/>
                <c:pt idx="0">
                  <c:v>1.7635595549628359E-3</c:v>
                </c:pt>
                <c:pt idx="1">
                  <c:v>6.110673007081915E-4</c:v>
                </c:pt>
                <c:pt idx="2">
                  <c:v>-6.9138292540874592E-3</c:v>
                </c:pt>
                <c:pt idx="3">
                  <c:v>-2.1376786045541911E-3</c:v>
                </c:pt>
                <c:pt idx="4">
                  <c:v>-4.8746372490154786E-3</c:v>
                </c:pt>
              </c:numCache>
            </c:numRef>
          </c:val>
          <c:extLst>
            <c:ext xmlns:c16="http://schemas.microsoft.com/office/drawing/2014/chart" uri="{C3380CC4-5D6E-409C-BE32-E72D297353CC}">
              <c16:uniqueId val="{00000001-DCEF-45E4-91FF-676B2B4F1DFD}"/>
            </c:ext>
          </c:extLst>
        </c:ser>
        <c:ser>
          <c:idx val="2"/>
          <c:order val="2"/>
          <c:tx>
            <c:strRef>
              <c:f>'Ecom Funnel'!$C$16</c:f>
              <c:strCache>
                <c:ptCount val="1"/>
                <c:pt idx="0">
                  <c:v>pah156: Variation 2</c:v>
                </c:pt>
              </c:strCache>
            </c:strRef>
          </c:tx>
          <c:spPr>
            <a:solidFill>
              <a:schemeClr val="accent3"/>
            </a:solidFill>
            <a:ln>
              <a:noFill/>
            </a:ln>
            <a:effectLst/>
          </c:spPr>
          <c:invertIfNegative val="0"/>
          <c:cat>
            <c:strRef>
              <c:f>'Ecom Funnel'!$D$13:$H$13</c:f>
              <c:strCache>
                <c:ptCount val="5"/>
                <c:pt idx="0">
                  <c:v>Add to Basket Rate Differences</c:v>
                </c:pt>
                <c:pt idx="1">
                  <c:v>Basket Progression Rate Differences</c:v>
                </c:pt>
                <c:pt idx="2">
                  <c:v>Checkout Step 2 Progression Rate Differences</c:v>
                </c:pt>
                <c:pt idx="3">
                  <c:v>Checkout Step 3 Progression Rate Differences</c:v>
                </c:pt>
                <c:pt idx="4">
                  <c:v>E-commerce Conversion Rate Differences</c:v>
                </c:pt>
              </c:strCache>
            </c:strRef>
          </c:cat>
          <c:val>
            <c:numRef>
              <c:f>'Ecom Funnel'!$D$16:$H$16</c:f>
              <c:numCache>
                <c:formatCode>0.00%</c:formatCode>
                <c:ptCount val="5"/>
                <c:pt idx="0">
                  <c:v>4.5453983092609999E-2</c:v>
                </c:pt>
                <c:pt idx="1">
                  <c:v>1.0144633015317451E-2</c:v>
                </c:pt>
                <c:pt idx="2">
                  <c:v>3.550196551497489E-3</c:v>
                </c:pt>
                <c:pt idx="3">
                  <c:v>7.6610526993266927E-3</c:v>
                </c:pt>
                <c:pt idx="4">
                  <c:v>8.3904512819528161E-4</c:v>
                </c:pt>
              </c:numCache>
            </c:numRef>
          </c:val>
          <c:extLst>
            <c:ext xmlns:c16="http://schemas.microsoft.com/office/drawing/2014/chart" uri="{C3380CC4-5D6E-409C-BE32-E72D297353CC}">
              <c16:uniqueId val="{00000002-DCEF-45E4-91FF-676B2B4F1DFD}"/>
            </c:ext>
          </c:extLst>
        </c:ser>
        <c:dLbls>
          <c:showLegendKey val="0"/>
          <c:showVal val="0"/>
          <c:showCatName val="0"/>
          <c:showSerName val="0"/>
          <c:showPercent val="0"/>
          <c:showBubbleSize val="0"/>
        </c:dLbls>
        <c:gapWidth val="219"/>
        <c:overlap val="-27"/>
        <c:axId val="568242232"/>
        <c:axId val="831211032"/>
      </c:barChart>
      <c:catAx>
        <c:axId val="56824223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1211032"/>
        <c:crosses val="autoZero"/>
        <c:auto val="1"/>
        <c:lblAlgn val="ctr"/>
        <c:lblOffset val="100"/>
        <c:noMultiLvlLbl val="0"/>
      </c:catAx>
      <c:valAx>
        <c:axId val="831211032"/>
        <c:scaling>
          <c:orientation val="minMax"/>
          <c:min val="-4.5000000000000012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242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Impact</a:t>
            </a:r>
            <a:r>
              <a:rPr lang="en-GB" baseline="0" dirty="0"/>
              <a:t> on E-commerce Funnel Performance</a:t>
            </a:r>
          </a:p>
          <a:p>
            <a:pPr>
              <a:defRPr/>
            </a:pPr>
            <a:r>
              <a:rPr lang="en-GB" baseline="0" dirty="0"/>
              <a:t>New Users</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'Ecom Funnel'!$C$9</c:f>
              <c:strCache>
                <c:ptCount val="1"/>
                <c:pt idx="0">
                  <c:v>pah156: Control</c:v>
                </c:pt>
              </c:strCache>
            </c:strRef>
          </c:tx>
          <c:spPr>
            <a:solidFill>
              <a:schemeClr val="accent1"/>
            </a:solidFill>
            <a:ln>
              <a:noFill/>
            </a:ln>
            <a:effectLst/>
          </c:spPr>
          <c:invertIfNegative val="0"/>
          <c:cat>
            <c:strRef>
              <c:f>'Ecom Funnel'!$D$8:$H$8</c:f>
              <c:strCache>
                <c:ptCount val="5"/>
                <c:pt idx="0">
                  <c:v>Add to Basket Rate Differences</c:v>
                </c:pt>
                <c:pt idx="1">
                  <c:v>Basket Progression Rate Differences</c:v>
                </c:pt>
                <c:pt idx="2">
                  <c:v>Checkout Step 2 Progression Rate Differences</c:v>
                </c:pt>
                <c:pt idx="3">
                  <c:v>Checkout Step 3 Progression Rate Differences</c:v>
                </c:pt>
                <c:pt idx="4">
                  <c:v>E-commerce Conversion Rate Differences</c:v>
                </c:pt>
              </c:strCache>
            </c:strRef>
          </c:cat>
          <c:val>
            <c:numRef>
              <c:f>'Ecom Funnel'!$D$9:$H$9</c:f>
              <c:numCache>
                <c:formatCode>0.00%</c:formatCode>
                <c:ptCount val="5"/>
                <c:pt idx="0">
                  <c:v>0</c:v>
                </c:pt>
                <c:pt idx="1">
                  <c:v>0</c:v>
                </c:pt>
                <c:pt idx="2">
                  <c:v>0</c:v>
                </c:pt>
                <c:pt idx="3">
                  <c:v>0</c:v>
                </c:pt>
                <c:pt idx="4">
                  <c:v>0</c:v>
                </c:pt>
              </c:numCache>
            </c:numRef>
          </c:val>
          <c:extLst>
            <c:ext xmlns:c16="http://schemas.microsoft.com/office/drawing/2014/chart" uri="{C3380CC4-5D6E-409C-BE32-E72D297353CC}">
              <c16:uniqueId val="{00000000-CC7B-4D07-98D4-E6B0FF7169B6}"/>
            </c:ext>
          </c:extLst>
        </c:ser>
        <c:ser>
          <c:idx val="1"/>
          <c:order val="1"/>
          <c:tx>
            <c:strRef>
              <c:f>'Ecom Funnel'!$C$10</c:f>
              <c:strCache>
                <c:ptCount val="1"/>
                <c:pt idx="0">
                  <c:v>pah156: Variation 1</c:v>
                </c:pt>
              </c:strCache>
            </c:strRef>
          </c:tx>
          <c:spPr>
            <a:solidFill>
              <a:schemeClr val="accent2"/>
            </a:solidFill>
            <a:ln>
              <a:noFill/>
            </a:ln>
            <a:effectLst/>
          </c:spPr>
          <c:invertIfNegative val="0"/>
          <c:cat>
            <c:strRef>
              <c:f>'Ecom Funnel'!$D$8:$H$8</c:f>
              <c:strCache>
                <c:ptCount val="5"/>
                <c:pt idx="0">
                  <c:v>Add to Basket Rate Differences</c:v>
                </c:pt>
                <c:pt idx="1">
                  <c:v>Basket Progression Rate Differences</c:v>
                </c:pt>
                <c:pt idx="2">
                  <c:v>Checkout Step 2 Progression Rate Differences</c:v>
                </c:pt>
                <c:pt idx="3">
                  <c:v>Checkout Step 3 Progression Rate Differences</c:v>
                </c:pt>
                <c:pt idx="4">
                  <c:v>E-commerce Conversion Rate Differences</c:v>
                </c:pt>
              </c:strCache>
            </c:strRef>
          </c:cat>
          <c:val>
            <c:numRef>
              <c:f>'Ecom Funnel'!$D$10:$H$10</c:f>
              <c:numCache>
                <c:formatCode>0.00%</c:formatCode>
                <c:ptCount val="5"/>
                <c:pt idx="0">
                  <c:v>-4.0322599527938513E-2</c:v>
                </c:pt>
                <c:pt idx="1">
                  <c:v>-1.6681484413278769E-2</c:v>
                </c:pt>
                <c:pt idx="2">
                  <c:v>-2.219469224715066E-2</c:v>
                </c:pt>
                <c:pt idx="3">
                  <c:v>-1.7149373183014079E-2</c:v>
                </c:pt>
                <c:pt idx="4">
                  <c:v>-2.3990104664373742E-2</c:v>
                </c:pt>
              </c:numCache>
            </c:numRef>
          </c:val>
          <c:extLst>
            <c:ext xmlns:c16="http://schemas.microsoft.com/office/drawing/2014/chart" uri="{C3380CC4-5D6E-409C-BE32-E72D297353CC}">
              <c16:uniqueId val="{00000001-CC7B-4D07-98D4-E6B0FF7169B6}"/>
            </c:ext>
          </c:extLst>
        </c:ser>
        <c:ser>
          <c:idx val="2"/>
          <c:order val="2"/>
          <c:tx>
            <c:strRef>
              <c:f>'Ecom Funnel'!$C$11</c:f>
              <c:strCache>
                <c:ptCount val="1"/>
                <c:pt idx="0">
                  <c:v>pah156: Variation 2</c:v>
                </c:pt>
              </c:strCache>
            </c:strRef>
          </c:tx>
          <c:spPr>
            <a:solidFill>
              <a:schemeClr val="accent3"/>
            </a:solidFill>
            <a:ln>
              <a:noFill/>
            </a:ln>
            <a:effectLst/>
          </c:spPr>
          <c:invertIfNegative val="0"/>
          <c:cat>
            <c:strRef>
              <c:f>'Ecom Funnel'!$D$8:$H$8</c:f>
              <c:strCache>
                <c:ptCount val="5"/>
                <c:pt idx="0">
                  <c:v>Add to Basket Rate Differences</c:v>
                </c:pt>
                <c:pt idx="1">
                  <c:v>Basket Progression Rate Differences</c:v>
                </c:pt>
                <c:pt idx="2">
                  <c:v>Checkout Step 2 Progression Rate Differences</c:v>
                </c:pt>
                <c:pt idx="3">
                  <c:v>Checkout Step 3 Progression Rate Differences</c:v>
                </c:pt>
                <c:pt idx="4">
                  <c:v>E-commerce Conversion Rate Differences</c:v>
                </c:pt>
              </c:strCache>
            </c:strRef>
          </c:cat>
          <c:val>
            <c:numRef>
              <c:f>'Ecom Funnel'!$D$11:$H$11</c:f>
              <c:numCache>
                <c:formatCode>0.00%</c:formatCode>
                <c:ptCount val="5"/>
                <c:pt idx="0">
                  <c:v>-1.701745846823078E-2</c:v>
                </c:pt>
                <c:pt idx="1">
                  <c:v>-1.137889765006945E-2</c:v>
                </c:pt>
                <c:pt idx="2">
                  <c:v>-3.1435419047583378E-3</c:v>
                </c:pt>
                <c:pt idx="3">
                  <c:v>-6.1342561019250893E-3</c:v>
                </c:pt>
                <c:pt idx="4">
                  <c:v>-1.25402309010969E-2</c:v>
                </c:pt>
              </c:numCache>
            </c:numRef>
          </c:val>
          <c:extLst>
            <c:ext xmlns:c16="http://schemas.microsoft.com/office/drawing/2014/chart" uri="{C3380CC4-5D6E-409C-BE32-E72D297353CC}">
              <c16:uniqueId val="{00000002-CC7B-4D07-98D4-E6B0FF7169B6}"/>
            </c:ext>
          </c:extLst>
        </c:ser>
        <c:dLbls>
          <c:showLegendKey val="0"/>
          <c:showVal val="0"/>
          <c:showCatName val="0"/>
          <c:showSerName val="0"/>
          <c:showPercent val="0"/>
          <c:showBubbleSize val="0"/>
        </c:dLbls>
        <c:gapWidth val="219"/>
        <c:overlap val="-27"/>
        <c:axId val="568242232"/>
        <c:axId val="831211032"/>
      </c:barChart>
      <c:catAx>
        <c:axId val="56824223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1211032"/>
        <c:crosses val="autoZero"/>
        <c:auto val="1"/>
        <c:lblAlgn val="ctr"/>
        <c:lblOffset val="100"/>
        <c:noMultiLvlLbl val="0"/>
      </c:catAx>
      <c:valAx>
        <c:axId val="831211032"/>
        <c:scaling>
          <c:orientation val="minMax"/>
          <c:max val="5.5000000000000007E-2"/>
          <c:min val="-4.5000000000000012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242232"/>
        <c:crosses val="autoZero"/>
        <c:crossBetween val="between"/>
        <c:maj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'Engagement Metrics'!$E$3</c:f>
              <c:strCache>
                <c:ptCount val="1"/>
                <c:pt idx="0">
                  <c:v>Bounce Rate</c:v>
                </c:pt>
              </c:strCache>
            </c:strRef>
          </c:tx>
          <c:spPr>
            <a:solidFill>
              <a:schemeClr val="accent4"/>
            </a:solidFill>
            <a:ln>
              <a:noFill/>
            </a:ln>
            <a:effectLst/>
          </c:spPr>
          <c:invertIfNegative val="0"/>
          <c:dLbls>
            <c:spPr>
              <a:noFill/>
              <a:ln>
                <a:noFill/>
              </a:ln>
              <a:effectLst/>
            </c:spPr>
            <c:txPr>
              <a:bodyPr rot="27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'Engagement Metrics'!$B$4:$C$12</c:f>
              <c:multiLvlStrCache>
                <c:ptCount val="9"/>
                <c:lvl>
                  <c:pt idx="0">
                    <c:v>pah156: Control</c:v>
                  </c:pt>
                  <c:pt idx="1">
                    <c:v>pah156: Variation 1</c:v>
                  </c:pt>
                  <c:pt idx="2">
                    <c:v>pah156: Variation 2</c:v>
                  </c:pt>
                  <c:pt idx="3">
                    <c:v>pah156: Control</c:v>
                  </c:pt>
                  <c:pt idx="4">
                    <c:v>pah156: Variation 1</c:v>
                  </c:pt>
                  <c:pt idx="5">
                    <c:v>pah156: Variation 2</c:v>
                  </c:pt>
                  <c:pt idx="6">
                    <c:v>pah156: Control</c:v>
                  </c:pt>
                  <c:pt idx="7">
                    <c:v>pah156: Variation 1</c:v>
                  </c:pt>
                  <c:pt idx="8">
                    <c:v>pah156: Variation 2</c:v>
                  </c:pt>
                </c:lvl>
                <c:lvl>
                  <c:pt idx="0">
                    <c:v>All Users</c:v>
                  </c:pt>
                  <c:pt idx="3">
                    <c:v>New Visitor</c:v>
                  </c:pt>
                  <c:pt idx="6">
                    <c:v>Returning Visitor</c:v>
                  </c:pt>
                </c:lvl>
              </c:multiLvlStrCache>
            </c:multiLvlStrRef>
          </c:cat>
          <c:val>
            <c:numRef>
              <c:f>'Engagement Metrics'!$E$4:$E$12</c:f>
              <c:numCache>
                <c:formatCode>0.00%</c:formatCode>
                <c:ptCount val="9"/>
                <c:pt idx="0">
                  <c:v>0.19201209149352419</c:v>
                </c:pt>
                <c:pt idx="1">
                  <c:v>0.19152264788409781</c:v>
                </c:pt>
                <c:pt idx="2">
                  <c:v>0.19202031491779639</c:v>
                </c:pt>
                <c:pt idx="3">
                  <c:v>3.4162318619796628E-2</c:v>
                </c:pt>
                <c:pt idx="4">
                  <c:v>3.4118622108752807E-2</c:v>
                </c:pt>
                <c:pt idx="5">
                  <c:v>3.4384309239531938E-2</c:v>
                </c:pt>
                <c:pt idx="6">
                  <c:v>0.3387562900249167</c:v>
                </c:pt>
                <c:pt idx="7">
                  <c:v>0.33733690448349962</c:v>
                </c:pt>
                <c:pt idx="8">
                  <c:v>0.3372638402150141</c:v>
                </c:pt>
              </c:numCache>
            </c:numRef>
          </c:val>
          <c:extLst>
            <c:ext xmlns:c16="http://schemas.microsoft.com/office/drawing/2014/chart" uri="{C3380CC4-5D6E-409C-BE32-E72D297353CC}">
              <c16:uniqueId val="{00000000-641E-4527-91F6-D2A226E2BE8C}"/>
            </c:ext>
          </c:extLst>
        </c:ser>
        <c:ser>
          <c:idx val="1"/>
          <c:order val="1"/>
          <c:tx>
            <c:strRef>
              <c:f>'Engagement Metrics'!$G$3</c:f>
              <c:strCache>
                <c:ptCount val="1"/>
                <c:pt idx="0">
                  <c:v>Gallery Image Impression Rate</c:v>
                </c:pt>
              </c:strCache>
            </c:strRef>
          </c:tx>
          <c:spPr>
            <a:solidFill>
              <a:schemeClr val="accent1"/>
            </a:solidFill>
            <a:ln>
              <a:noFill/>
            </a:ln>
            <a:effectLst/>
          </c:spPr>
          <c:invertIfNegative val="0"/>
          <c:dLbls>
            <c:dLbl>
              <c:idx val="4"/>
              <c:spPr>
                <a:noFill/>
                <a:ln>
                  <a:noFill/>
                </a:ln>
                <a:effectLst/>
              </c:spPr>
              <c:txPr>
                <a:bodyPr rot="0" spcFirstLastPara="1" vertOverflow="ellipsis" vert="horz" wrap="square" lIns="38100" tIns="19050" rIns="38100" bIns="180000" spcCol="14400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5-641E-4527-91F6-D2A226E2BE8C}"/>
                </c:ext>
              </c:extLst>
            </c:dLbl>
            <c:spPr>
              <a:noFill/>
              <a:ln>
                <a:noFill/>
              </a:ln>
              <a:effectLst/>
            </c:spPr>
            <c:txPr>
              <a:bodyPr rot="0" spcFirstLastPara="1" vertOverflow="ellipsis" vert="horz" wrap="square" lIns="38100" tIns="19050" rIns="38100" bIns="180000" spcCol="14400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multiLvlStrRef>
              <c:f>'Engagement Metrics'!$B$4:$C$12</c:f>
              <c:multiLvlStrCache>
                <c:ptCount val="9"/>
                <c:lvl>
                  <c:pt idx="0">
                    <c:v>pah156: Control</c:v>
                  </c:pt>
                  <c:pt idx="1">
                    <c:v>pah156: Variation 1</c:v>
                  </c:pt>
                  <c:pt idx="2">
                    <c:v>pah156: Variation 2</c:v>
                  </c:pt>
                  <c:pt idx="3">
                    <c:v>pah156: Control</c:v>
                  </c:pt>
                  <c:pt idx="4">
                    <c:v>pah156: Variation 1</c:v>
                  </c:pt>
                  <c:pt idx="5">
                    <c:v>pah156: Variation 2</c:v>
                  </c:pt>
                  <c:pt idx="6">
                    <c:v>pah156: Control</c:v>
                  </c:pt>
                  <c:pt idx="7">
                    <c:v>pah156: Variation 1</c:v>
                  </c:pt>
                  <c:pt idx="8">
                    <c:v>pah156: Variation 2</c:v>
                  </c:pt>
                </c:lvl>
                <c:lvl>
                  <c:pt idx="0">
                    <c:v>All Users</c:v>
                  </c:pt>
                  <c:pt idx="3">
                    <c:v>New Visitor</c:v>
                  </c:pt>
                  <c:pt idx="6">
                    <c:v>Returning Visitor</c:v>
                  </c:pt>
                </c:lvl>
              </c:multiLvlStrCache>
            </c:multiLvlStrRef>
          </c:cat>
          <c:val>
            <c:numRef>
              <c:f>'Engagement Metrics'!$G$4:$G$12</c:f>
              <c:numCache>
                <c:formatCode>0.00%</c:formatCode>
                <c:ptCount val="9"/>
                <c:pt idx="0">
                  <c:v>0.66562616826716881</c:v>
                </c:pt>
                <c:pt idx="1">
                  <c:v>0.73156044207753534</c:v>
                </c:pt>
                <c:pt idx="2">
                  <c:v>0.58529956961082119</c:v>
                </c:pt>
                <c:pt idx="3">
                  <c:v>0.73226663365959554</c:v>
                </c:pt>
                <c:pt idx="4">
                  <c:v>0.73202377776930994</c:v>
                </c:pt>
                <c:pt idx="5">
                  <c:v>0.63861681084816857</c:v>
                </c:pt>
                <c:pt idx="6">
                  <c:v>0.6036742154341832</c:v>
                </c:pt>
                <c:pt idx="7">
                  <c:v>0.73113122211877457</c:v>
                </c:pt>
                <c:pt idx="8">
                  <c:v>0.5361738381948653</c:v>
                </c:pt>
              </c:numCache>
            </c:numRef>
          </c:val>
          <c:extLst>
            <c:ext xmlns:c16="http://schemas.microsoft.com/office/drawing/2014/chart" uri="{C3380CC4-5D6E-409C-BE32-E72D297353CC}">
              <c16:uniqueId val="{00000001-641E-4527-91F6-D2A226E2BE8C}"/>
            </c:ext>
          </c:extLst>
        </c:ser>
        <c:ser>
          <c:idx val="2"/>
          <c:order val="2"/>
          <c:tx>
            <c:strRef>
              <c:f>'Engagement Metrics'!$I$3</c:f>
              <c:strCache>
                <c:ptCount val="1"/>
                <c:pt idx="0">
                  <c:v>Gallery Zoom Open Rate</c:v>
                </c:pt>
              </c:strCache>
              <c:extLst xmlns:c15="http://schemas.microsoft.com/office/drawing/2012/chart"/>
            </c:strRef>
          </c:tx>
          <c:spPr>
            <a:solidFill>
              <a:schemeClr val="accent2"/>
            </a:solidFill>
            <a:ln>
              <a:noFill/>
            </a:ln>
            <a:effectLst/>
          </c:spPr>
          <c:invertIfNegative val="0"/>
          <c:dLbls>
            <c:spPr>
              <a:noFill/>
              <a:ln>
                <a:noFill/>
              </a:ln>
              <a:effectLst/>
            </c:spPr>
            <c:txPr>
              <a:bodyPr rot="27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'Engagement Metrics'!$B$4:$C$12</c:f>
              <c:multiLvlStrCache>
                <c:ptCount val="9"/>
                <c:lvl>
                  <c:pt idx="0">
                    <c:v>pah156: Control</c:v>
                  </c:pt>
                  <c:pt idx="1">
                    <c:v>pah156: Variation 1</c:v>
                  </c:pt>
                  <c:pt idx="2">
                    <c:v>pah156: Variation 2</c:v>
                  </c:pt>
                  <c:pt idx="3">
                    <c:v>pah156: Control</c:v>
                  </c:pt>
                  <c:pt idx="4">
                    <c:v>pah156: Variation 1</c:v>
                  </c:pt>
                  <c:pt idx="5">
                    <c:v>pah156: Variation 2</c:v>
                  </c:pt>
                  <c:pt idx="6">
                    <c:v>pah156: Control</c:v>
                  </c:pt>
                  <c:pt idx="7">
                    <c:v>pah156: Variation 1</c:v>
                  </c:pt>
                  <c:pt idx="8">
                    <c:v>pah156: Variation 2</c:v>
                  </c:pt>
                </c:lvl>
                <c:lvl>
                  <c:pt idx="0">
                    <c:v>All Users</c:v>
                  </c:pt>
                  <c:pt idx="3">
                    <c:v>New Visitor</c:v>
                  </c:pt>
                  <c:pt idx="6">
                    <c:v>Returning Visitor</c:v>
                  </c:pt>
                </c:lvl>
              </c:multiLvlStrCache>
              <c:extLst xmlns:c15="http://schemas.microsoft.com/office/drawing/2012/chart"/>
            </c:multiLvlStrRef>
          </c:cat>
          <c:val>
            <c:numRef>
              <c:f>'Engagement Metrics'!$I$4:$I$12</c:f>
              <c:numCache>
                <c:formatCode>0.00%</c:formatCode>
                <c:ptCount val="9"/>
                <c:pt idx="0">
                  <c:v>#N/A</c:v>
                </c:pt>
                <c:pt idx="1">
                  <c:v>4.8511710473572688E-2</c:v>
                </c:pt>
                <c:pt idx="2">
                  <c:v>#N/A</c:v>
                </c:pt>
                <c:pt idx="3">
                  <c:v>#N/A</c:v>
                </c:pt>
                <c:pt idx="4">
                  <c:v>5.0875471554319249E-2</c:v>
                </c:pt>
                <c:pt idx="5">
                  <c:v>#N/A</c:v>
                </c:pt>
                <c:pt idx="6">
                  <c:v>#N/A</c:v>
                </c:pt>
                <c:pt idx="7">
                  <c:v>4.6321994784473443E-2</c:v>
                </c:pt>
                <c:pt idx="8">
                  <c:v>#N/A</c:v>
                </c:pt>
              </c:numCache>
              <c:extLst xmlns:c15="http://schemas.microsoft.com/office/drawing/2012/chart"/>
            </c:numRef>
          </c:val>
          <c:extLst>
            <c:ext xmlns:c16="http://schemas.microsoft.com/office/drawing/2014/chart" uri="{C3380CC4-5D6E-409C-BE32-E72D297353CC}">
              <c16:uniqueId val="{00000002-641E-4527-91F6-D2A226E2BE8C}"/>
            </c:ext>
          </c:extLst>
        </c:ser>
        <c:ser>
          <c:idx val="3"/>
          <c:order val="3"/>
          <c:tx>
            <c:strRef>
              <c:f>'Engagement Metrics'!$J$3</c:f>
              <c:strCache>
                <c:ptCount val="1"/>
                <c:pt idx="0">
                  <c:v>Gallery Zoom Close Rate</c:v>
                </c:pt>
              </c:strCache>
              <c:extLst xmlns:c15="http://schemas.microsoft.com/office/drawing/2012/chart"/>
            </c:strRef>
          </c:tx>
          <c:spPr>
            <a:solidFill>
              <a:schemeClr val="accent3"/>
            </a:solidFill>
            <a:ln>
              <a:noFill/>
            </a:ln>
            <a:effectLst/>
          </c:spPr>
          <c:invertIfNegative val="0"/>
          <c:dLbls>
            <c:spPr>
              <a:noFill/>
              <a:ln>
                <a:noFill/>
              </a:ln>
              <a:effectLst/>
            </c:spPr>
            <c:txPr>
              <a:bodyPr rot="27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'Engagement Metrics'!$B$4:$C$12</c:f>
              <c:multiLvlStrCache>
                <c:ptCount val="9"/>
                <c:lvl>
                  <c:pt idx="0">
                    <c:v>pah156: Control</c:v>
                  </c:pt>
                  <c:pt idx="1">
                    <c:v>pah156: Variation 1</c:v>
                  </c:pt>
                  <c:pt idx="2">
                    <c:v>pah156: Variation 2</c:v>
                  </c:pt>
                  <c:pt idx="3">
                    <c:v>pah156: Control</c:v>
                  </c:pt>
                  <c:pt idx="4">
                    <c:v>pah156: Variation 1</c:v>
                  </c:pt>
                  <c:pt idx="5">
                    <c:v>pah156: Variation 2</c:v>
                  </c:pt>
                  <c:pt idx="6">
                    <c:v>pah156: Control</c:v>
                  </c:pt>
                  <c:pt idx="7">
                    <c:v>pah156: Variation 1</c:v>
                  </c:pt>
                  <c:pt idx="8">
                    <c:v>pah156: Variation 2</c:v>
                  </c:pt>
                </c:lvl>
                <c:lvl>
                  <c:pt idx="0">
                    <c:v>All Users</c:v>
                  </c:pt>
                  <c:pt idx="3">
                    <c:v>New Visitor</c:v>
                  </c:pt>
                  <c:pt idx="6">
                    <c:v>Returning Visitor</c:v>
                  </c:pt>
                </c:lvl>
              </c:multiLvlStrCache>
              <c:extLst xmlns:c15="http://schemas.microsoft.com/office/drawing/2012/chart"/>
            </c:multiLvlStrRef>
          </c:cat>
          <c:val>
            <c:numRef>
              <c:f>'Engagement Metrics'!$J$4:$J$12</c:f>
              <c:numCache>
                <c:formatCode>0.00%</c:formatCode>
                <c:ptCount val="9"/>
                <c:pt idx="0">
                  <c:v>#N/A</c:v>
                </c:pt>
                <c:pt idx="1">
                  <c:v>3.0695756742827689E-2</c:v>
                </c:pt>
                <c:pt idx="2">
                  <c:v>#N/A</c:v>
                </c:pt>
                <c:pt idx="3">
                  <c:v>#N/A</c:v>
                </c:pt>
                <c:pt idx="4">
                  <c:v>3.3042144571885833E-2</c:v>
                </c:pt>
                <c:pt idx="5">
                  <c:v>#N/A</c:v>
                </c:pt>
                <c:pt idx="6">
                  <c:v>#N/A</c:v>
                </c:pt>
                <c:pt idx="7">
                  <c:v>2.852213510067025E-2</c:v>
                </c:pt>
                <c:pt idx="8">
                  <c:v>#N/A</c:v>
                </c:pt>
              </c:numCache>
              <c:extLst xmlns:c15="http://schemas.microsoft.com/office/drawing/2012/chart"/>
            </c:numRef>
          </c:val>
          <c:extLst>
            <c:ext xmlns:c16="http://schemas.microsoft.com/office/drawing/2014/chart" uri="{C3380CC4-5D6E-409C-BE32-E72D297353CC}">
              <c16:uniqueId val="{00000003-641E-4527-91F6-D2A226E2BE8C}"/>
            </c:ext>
          </c:extLst>
        </c:ser>
        <c:dLbls>
          <c:dLblPos val="outEnd"/>
          <c:showLegendKey val="0"/>
          <c:showVal val="1"/>
          <c:showCatName val="0"/>
          <c:showSerName val="0"/>
          <c:showPercent val="0"/>
          <c:showBubbleSize val="0"/>
        </c:dLbls>
        <c:gapWidth val="219"/>
        <c:overlap val="-27"/>
        <c:axId val="803591984"/>
        <c:axId val="803592640"/>
        <c:extLst/>
      </c:barChart>
      <c:catAx>
        <c:axId val="80359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592640"/>
        <c:crosses val="autoZero"/>
        <c:auto val="1"/>
        <c:lblAlgn val="ctr"/>
        <c:lblOffset val="100"/>
        <c:noMultiLvlLbl val="0"/>
      </c:catAx>
      <c:valAx>
        <c:axId val="803592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5919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'Mixed Metrics'!$F$3</c:f>
              <c:strCache>
                <c:ptCount val="1"/>
                <c:pt idx="0">
                  <c:v>Gallery Image Impression Rate Differences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('Mixed Metrics'!$D$5:$D$6,'Mixed Metrics'!$D$8:$D$9,'Mixed Metrics'!$D$11:$D$12)</c:f>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extLst/>
            </c:strRef>
          </c:cat>
          <c:val>
            <c:numRef>
              <c:f>('Mixed Metrics'!$F$5:$F$6,'Mixed Metrics'!$F$8:$F$9,'Mixed Metrics'!$F$11:$F$12)</c:f>
              <c:numCache>
                <c:formatCode>0.00%</c:formatCode>
                <c:ptCount val="6"/>
                <c:pt idx="0">
                  <c:v>9.9056012148701855E-2</c:v>
                </c:pt>
                <c:pt idx="1">
                  <c:v>-0.120678246267665</c:v>
                </c:pt>
                <c:pt idx="2">
                  <c:v>-3.3164953737125253E-4</c:v>
                </c:pt>
                <c:pt idx="3">
                  <c:v>-0.1278903318909945</c:v>
                </c:pt>
                <c:pt idx="4">
                  <c:v>0.21113541613322001</c:v>
                </c:pt>
                <c:pt idx="5">
                  <c:v>-0.1118159025406929</c:v>
                </c:pt>
              </c:numCache>
              <c:extLst/>
            </c:numRef>
          </c:val>
          <c:extLst>
            <c:ext xmlns:c16="http://schemas.microsoft.com/office/drawing/2014/chart" uri="{C3380CC4-5D6E-409C-BE32-E72D297353CC}">
              <c16:uniqueId val="{00000000-26C8-4356-8423-80F6C1110443}"/>
            </c:ext>
          </c:extLst>
        </c:ser>
        <c:ser>
          <c:idx val="3"/>
          <c:order val="3"/>
          <c:tx>
            <c:strRef>
              <c:f>'Mixed Metrics'!$H$3</c:f>
              <c:strCache>
                <c:ptCount val="1"/>
                <c:pt idx="0">
                  <c:v>Add to Basket Rate Differences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('Mixed Metrics'!$D$5:$D$6,'Mixed Metrics'!$D$8:$D$9,'Mixed Metrics'!$D$11:$D$12)</c:f>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extLst/>
            </c:strRef>
          </c:cat>
          <c:val>
            <c:numRef>
              <c:f>('Mixed Metrics'!$H$5:$H$6,'Mixed Metrics'!$H$8:$H$9,'Mixed Metrics'!$H$11:$H$12)</c:f>
              <c:numCache>
                <c:formatCode>0.00%</c:formatCode>
                <c:ptCount val="6"/>
                <c:pt idx="0">
                  <c:v>-1.9308826402114461E-2</c:v>
                </c:pt>
                <c:pt idx="1">
                  <c:v>1.418739539586355E-2</c:v>
                </c:pt>
                <c:pt idx="2">
                  <c:v>-4.0322599527938513E-2</c:v>
                </c:pt>
                <c:pt idx="3">
                  <c:v>-1.701745846823078E-2</c:v>
                </c:pt>
                <c:pt idx="4">
                  <c:v>1.7635595549628359E-3</c:v>
                </c:pt>
                <c:pt idx="5">
                  <c:v>4.5453983092609999E-2</c:v>
                </c:pt>
              </c:numCache>
              <c:extLst/>
            </c:numRef>
          </c:val>
          <c:extLst>
            <c:ext xmlns:c16="http://schemas.microsoft.com/office/drawing/2014/chart" uri="{C3380CC4-5D6E-409C-BE32-E72D297353CC}">
              <c16:uniqueId val="{00000001-26C8-4356-8423-80F6C1110443}"/>
            </c:ext>
          </c:extLst>
        </c:ser>
        <c:ser>
          <c:idx val="5"/>
          <c:order val="5"/>
          <c:tx>
            <c:strRef>
              <c:f>'Mixed Metrics'!$J$3</c:f>
              <c:strCache>
                <c:ptCount val="1"/>
                <c:pt idx="0">
                  <c:v>E-commerce Conversion Rate Differences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('Mixed Metrics'!$D$5:$D$6,'Mixed Metrics'!$D$8:$D$9,'Mixed Metrics'!$D$11:$D$12)</c:f>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extLst/>
            </c:strRef>
          </c:cat>
          <c:val>
            <c:numRef>
              <c:f>('Mixed Metrics'!$J$5:$J$6,'Mixed Metrics'!$J$8:$J$9,'Mixed Metrics'!$J$11:$J$12)</c:f>
              <c:numCache>
                <c:formatCode>0.00%</c:formatCode>
                <c:ptCount val="6"/>
                <c:pt idx="0">
                  <c:v>-1.435832568852774E-2</c:v>
                </c:pt>
                <c:pt idx="1">
                  <c:v>-5.8637076219017464E-3</c:v>
                </c:pt>
                <c:pt idx="2">
                  <c:v>-2.3990104664373742E-2</c:v>
                </c:pt>
                <c:pt idx="3">
                  <c:v>-1.25402309010969E-2</c:v>
                </c:pt>
                <c:pt idx="4">
                  <c:v>-4.8746372490154786E-3</c:v>
                </c:pt>
                <c:pt idx="5">
                  <c:v>8.3904512819528161E-4</c:v>
                </c:pt>
              </c:numCache>
              <c:extLst/>
            </c:numRef>
          </c:val>
          <c:extLst>
            <c:ext xmlns:c16="http://schemas.microsoft.com/office/drawing/2014/chart" uri="{C3380CC4-5D6E-409C-BE32-E72D297353CC}">
              <c16:uniqueId val="{00000002-26C8-4356-8423-80F6C1110443}"/>
            </c:ext>
          </c:extLst>
        </c:ser>
        <c:dLbls>
          <c:showLegendKey val="0"/>
          <c:showVal val="0"/>
          <c:showCatName val="0"/>
          <c:showSerName val="0"/>
          <c:showPercent val="0"/>
          <c:showBubbleSize val="0"/>
        </c:dLbls>
        <c:gapWidth val="219"/>
        <c:overlap val="-27"/>
        <c:axId val="954158472"/>
        <c:axId val="954163720"/>
        <c:extLst>
          <c:ext xmlns:c15="http://schemas.microsoft.com/office/drawing/2012/chart" uri="{02D57815-91ED-43cb-92C2-25804820EDAC}">
            <c15:filteredBarSeries>
              <c15:ser>
                <c:idx val="0"/>
                <c:order val="0"/>
                <c:tx>
                  <c:strRef>
                    <c:extLst>
                      <c:ext uri="{02D57815-91ED-43cb-92C2-25804820EDAC}">
                        <c15:formulaRef>
                          <c15:sqref>'Mixed Metrics'!$E$3</c15:sqref>
                        </c15:formulaRef>
                      </c:ext>
                    </c:extLst>
                    <c:strCache>
                      <c:ptCount val="1"/>
                      <c:pt idx="0">
                        <c:v>Gallery Image Impression Rate</c:v>
                      </c:pt>
                    </c:strCache>
                  </c:strRef>
                </c:tx>
                <c:spPr>
                  <a:solidFill>
                    <a:schemeClr val="accent1"/>
                  </a:solidFill>
                  <a:ln>
                    <a:noFill/>
                  </a:ln>
                  <a:effectLst/>
                </c:spPr>
                <c:invertIfNegative val="0"/>
                <c:cat>
                  <c:strRef>
                    <c:extLst>
                      <c:ext uri="{02D57815-91ED-43cb-92C2-25804820EDAC}">
                        <c15:formulaRef>
                          <c15:sqref>('Mixed Metrics'!$D$5:$D$6,'Mixed Metrics'!$D$8:$D$9,'Mixed Metrics'!$D$11:$D$12)</c15:sqref>
                        </c15:formulaRef>
                      </c:ext>
                    </c:extLst>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strRef>
                </c:cat>
                <c:val>
                  <c:numRef>
                    <c:extLst>
                      <c:ext uri="{02D57815-91ED-43cb-92C2-25804820EDAC}">
                        <c15:formulaRef>
                          <c15:sqref>('Mixed Metrics'!$E$5:$E$6,'Mixed Metrics'!$E$8:$E$9,'Mixed Metrics'!$E$11:$E$12)</c15:sqref>
                        </c15:formulaRef>
                      </c:ext>
                    </c:extLst>
                    <c:numCache>
                      <c:formatCode>0.00%</c:formatCode>
                      <c:ptCount val="6"/>
                      <c:pt idx="0">
                        <c:v>0.73156044207753534</c:v>
                      </c:pt>
                      <c:pt idx="1">
                        <c:v>0.58529956961082119</c:v>
                      </c:pt>
                      <c:pt idx="2">
                        <c:v>0.73202377776930994</c:v>
                      </c:pt>
                      <c:pt idx="3">
                        <c:v>0.63861681084816857</c:v>
                      </c:pt>
                      <c:pt idx="4">
                        <c:v>0.73113122211877457</c:v>
                      </c:pt>
                      <c:pt idx="5">
                        <c:v>0.5361738381948653</c:v>
                      </c:pt>
                    </c:numCache>
                  </c:numRef>
                </c:val>
                <c:extLst>
                  <c:ext xmlns:c16="http://schemas.microsoft.com/office/drawing/2014/chart" uri="{C3380CC4-5D6E-409C-BE32-E72D297353CC}">
                    <c16:uniqueId val="{00000003-26C8-4356-8423-80F6C1110443}"/>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'Mixed Metrics'!$G$3</c15:sqref>
                        </c15:formulaRef>
                      </c:ext>
                    </c:extLst>
                    <c:strCache>
                      <c:ptCount val="1"/>
                      <c:pt idx="0">
                        <c:v>Add to Basket Rate</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('Mixed Metrics'!$D$5:$D$6,'Mixed Metrics'!$D$8:$D$9,'Mixed Metrics'!$D$11:$D$12)</c15:sqref>
                        </c15:formulaRef>
                      </c:ext>
                    </c:extLst>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strRef>
                </c:cat>
                <c:val>
                  <c:numRef>
                    <c:extLst xmlns:c15="http://schemas.microsoft.com/office/drawing/2012/chart">
                      <c:ext xmlns:c15="http://schemas.microsoft.com/office/drawing/2012/chart" uri="{02D57815-91ED-43cb-92C2-25804820EDAC}">
                        <c15:formulaRef>
                          <c15:sqref>('Mixed Metrics'!$G$5:$G$6,'Mixed Metrics'!$G$8:$G$9,'Mixed Metrics'!$G$11:$G$12)</c15:sqref>
                        </c15:formulaRef>
                      </c:ext>
                    </c:extLst>
                    <c:numCache>
                      <c:formatCode>0.00%</c:formatCode>
                      <c:ptCount val="6"/>
                      <c:pt idx="0">
                        <c:v>0.18394777529634079</c:v>
                      </c:pt>
                      <c:pt idx="1">
                        <c:v>0.1902306456294813</c:v>
                      </c:pt>
                      <c:pt idx="2">
                        <c:v>0.18684506344549021</c:v>
                      </c:pt>
                      <c:pt idx="3">
                        <c:v>0.19138247420223539</c:v>
                      </c:pt>
                      <c:pt idx="4">
                        <c:v>0.18126381651230411</c:v>
                      </c:pt>
                      <c:pt idx="5">
                        <c:v>0.18916936751776409</c:v>
                      </c:pt>
                    </c:numCache>
                  </c:numRef>
                </c:val>
                <c:extLst>
                  <c:ext xmlns:c16="http://schemas.microsoft.com/office/drawing/2014/chart" uri="{C3380CC4-5D6E-409C-BE32-E72D297353CC}">
                    <c16:uniqueId val="{00000004-26C8-4356-8423-80F6C1110443}"/>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'Mixed Metrics'!$I$3</c15:sqref>
                        </c15:formulaRef>
                      </c:ext>
                    </c:extLst>
                    <c:strCache>
                      <c:ptCount val="1"/>
                      <c:pt idx="0">
                        <c:v>E-commerce Conversion Rate</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('Mixed Metrics'!$D$5:$D$6,'Mixed Metrics'!$D$8:$D$9,'Mixed Metrics'!$D$11:$D$12)</c15:sqref>
                        </c15:formulaRef>
                      </c:ext>
                    </c:extLst>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strRef>
                </c:cat>
                <c:val>
                  <c:numRef>
                    <c:extLst xmlns:c15="http://schemas.microsoft.com/office/drawing/2012/chart">
                      <c:ext xmlns:c15="http://schemas.microsoft.com/office/drawing/2012/chart" uri="{02D57815-91ED-43cb-92C2-25804820EDAC}">
                        <c15:formulaRef>
                          <c15:sqref>('Mixed Metrics'!$I$5:$I$6,'Mixed Metrics'!$I$8:$I$9,'Mixed Metrics'!$I$11:$I$12)</c15:sqref>
                        </c15:formulaRef>
                      </c:ext>
                    </c:extLst>
                    <c:numCache>
                      <c:formatCode>0.00%</c:formatCode>
                      <c:ptCount val="6"/>
                      <c:pt idx="0">
                        <c:v>6.3952356410696909E-2</c:v>
                      </c:pt>
                      <c:pt idx="1">
                        <c:v>6.4503521054327773E-2</c:v>
                      </c:pt>
                      <c:pt idx="2">
                        <c:v>6.5022101131730362E-2</c:v>
                      </c:pt>
                      <c:pt idx="3">
                        <c:v>6.5784895498200713E-2</c:v>
                      </c:pt>
                      <c:pt idx="4">
                        <c:v>6.2961377746204181E-2</c:v>
                      </c:pt>
                      <c:pt idx="5">
                        <c:v>6.3322881259167518E-2</c:v>
                      </c:pt>
                    </c:numCache>
                  </c:numRef>
                </c:val>
                <c:extLst>
                  <c:ext xmlns:c16="http://schemas.microsoft.com/office/drawing/2014/chart" uri="{C3380CC4-5D6E-409C-BE32-E72D297353CC}">
                    <c16:uniqueId val="{00000005-26C8-4356-8423-80F6C1110443}"/>
                  </c:ext>
                </c:extLst>
              </c15:ser>
            </c15:filteredBarSeries>
          </c:ext>
        </c:extLst>
      </c:barChart>
      <c:catAx>
        <c:axId val="95415847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163720"/>
        <c:crosses val="autoZero"/>
        <c:auto val="1"/>
        <c:lblAlgn val="ctr"/>
        <c:lblOffset val="100"/>
        <c:noMultiLvlLbl val="0"/>
      </c:catAx>
      <c:valAx>
        <c:axId val="9541637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in"/>
        <c:minorTickMark val="in"/>
        <c:tickLblPos val="low"/>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158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'Mixed Metrics'!$F$3</c:f>
              <c:strCache>
                <c:ptCount val="1"/>
                <c:pt idx="0">
                  <c:v>Gallery Image Impression Rate Differences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('Mixed Metrics'!$D$5:$D$6,'Mixed Metrics'!$D$8:$D$9,'Mixed Metrics'!$D$11:$D$12)</c:f>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extLst/>
            </c:strRef>
          </c:cat>
          <c:val>
            <c:numRef>
              <c:f>('Mixed Metrics'!$F$5:$F$6,'Mixed Metrics'!$F$8:$F$9,'Mixed Metrics'!$F$11:$F$12)</c:f>
              <c:numCache>
                <c:formatCode>0.00%</c:formatCode>
                <c:ptCount val="6"/>
                <c:pt idx="0">
                  <c:v>9.9056012148701855E-2</c:v>
                </c:pt>
                <c:pt idx="1">
                  <c:v>-0.120678246267665</c:v>
                </c:pt>
                <c:pt idx="2">
                  <c:v>-3.3164953737125253E-4</c:v>
                </c:pt>
                <c:pt idx="3">
                  <c:v>-0.1278903318909945</c:v>
                </c:pt>
                <c:pt idx="4">
                  <c:v>0.21113541613322001</c:v>
                </c:pt>
                <c:pt idx="5">
                  <c:v>-0.1118159025406929</c:v>
                </c:pt>
              </c:numCache>
              <c:extLst/>
            </c:numRef>
          </c:val>
          <c:extLst>
            <c:ext xmlns:c16="http://schemas.microsoft.com/office/drawing/2014/chart" uri="{C3380CC4-5D6E-409C-BE32-E72D297353CC}">
              <c16:uniqueId val="{00000000-26C8-4356-8423-80F6C1110443}"/>
            </c:ext>
          </c:extLst>
        </c:ser>
        <c:ser>
          <c:idx val="3"/>
          <c:order val="3"/>
          <c:tx>
            <c:strRef>
              <c:f>'Mixed Metrics'!$H$3</c:f>
              <c:strCache>
                <c:ptCount val="1"/>
                <c:pt idx="0">
                  <c:v>Add to Basket Rate Differences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('Mixed Metrics'!$D$5:$D$6,'Mixed Metrics'!$D$8:$D$9,'Mixed Metrics'!$D$11:$D$12)</c:f>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extLst/>
            </c:strRef>
          </c:cat>
          <c:val>
            <c:numRef>
              <c:f>('Mixed Metrics'!$H$5:$H$6,'Mixed Metrics'!$H$8:$H$9,'Mixed Metrics'!$H$11:$H$12)</c:f>
              <c:numCache>
                <c:formatCode>0.00%</c:formatCode>
                <c:ptCount val="6"/>
                <c:pt idx="0">
                  <c:v>-1.9308826402114461E-2</c:v>
                </c:pt>
                <c:pt idx="1">
                  <c:v>1.418739539586355E-2</c:v>
                </c:pt>
                <c:pt idx="2">
                  <c:v>-4.0322599527938513E-2</c:v>
                </c:pt>
                <c:pt idx="3">
                  <c:v>-1.701745846823078E-2</c:v>
                </c:pt>
                <c:pt idx="4">
                  <c:v>1.7635595549628359E-3</c:v>
                </c:pt>
                <c:pt idx="5">
                  <c:v>4.5453983092609999E-2</c:v>
                </c:pt>
              </c:numCache>
              <c:extLst/>
            </c:numRef>
          </c:val>
          <c:extLst>
            <c:ext xmlns:c16="http://schemas.microsoft.com/office/drawing/2014/chart" uri="{C3380CC4-5D6E-409C-BE32-E72D297353CC}">
              <c16:uniqueId val="{00000001-26C8-4356-8423-80F6C1110443}"/>
            </c:ext>
          </c:extLst>
        </c:ser>
        <c:ser>
          <c:idx val="5"/>
          <c:order val="5"/>
          <c:tx>
            <c:strRef>
              <c:f>'Mixed Metrics'!$J$3</c:f>
              <c:strCache>
                <c:ptCount val="1"/>
                <c:pt idx="0">
                  <c:v>E-commerce Conversion Rate Differences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('Mixed Metrics'!$D$5:$D$6,'Mixed Metrics'!$D$8:$D$9,'Mixed Metrics'!$D$11:$D$12)</c:f>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extLst/>
            </c:strRef>
          </c:cat>
          <c:val>
            <c:numRef>
              <c:f>('Mixed Metrics'!$J$5:$J$6,'Mixed Metrics'!$J$8:$J$9,'Mixed Metrics'!$J$11:$J$12)</c:f>
              <c:numCache>
                <c:formatCode>0.00%</c:formatCode>
                <c:ptCount val="6"/>
                <c:pt idx="0">
                  <c:v>-1.435832568852774E-2</c:v>
                </c:pt>
                <c:pt idx="1">
                  <c:v>-5.8637076219017464E-3</c:v>
                </c:pt>
                <c:pt idx="2">
                  <c:v>-2.3990104664373742E-2</c:v>
                </c:pt>
                <c:pt idx="3">
                  <c:v>-1.25402309010969E-2</c:v>
                </c:pt>
                <c:pt idx="4">
                  <c:v>-4.8746372490154786E-3</c:v>
                </c:pt>
                <c:pt idx="5">
                  <c:v>8.3904512819528161E-4</c:v>
                </c:pt>
              </c:numCache>
              <c:extLst/>
            </c:numRef>
          </c:val>
          <c:extLst>
            <c:ext xmlns:c16="http://schemas.microsoft.com/office/drawing/2014/chart" uri="{C3380CC4-5D6E-409C-BE32-E72D297353CC}">
              <c16:uniqueId val="{00000002-26C8-4356-8423-80F6C1110443}"/>
            </c:ext>
          </c:extLst>
        </c:ser>
        <c:dLbls>
          <c:showLegendKey val="0"/>
          <c:showVal val="0"/>
          <c:showCatName val="0"/>
          <c:showSerName val="0"/>
          <c:showPercent val="0"/>
          <c:showBubbleSize val="0"/>
        </c:dLbls>
        <c:gapWidth val="219"/>
        <c:overlap val="-27"/>
        <c:axId val="954158472"/>
        <c:axId val="954163720"/>
        <c:extLst>
          <c:ext xmlns:c15="http://schemas.microsoft.com/office/drawing/2012/chart" uri="{02D57815-91ED-43cb-92C2-25804820EDAC}">
            <c15:filteredBarSeries>
              <c15:ser>
                <c:idx val="0"/>
                <c:order val="0"/>
                <c:tx>
                  <c:strRef>
                    <c:extLst>
                      <c:ext uri="{02D57815-91ED-43cb-92C2-25804820EDAC}">
                        <c15:formulaRef>
                          <c15:sqref>'Mixed Metrics'!$E$3</c15:sqref>
                        </c15:formulaRef>
                      </c:ext>
                    </c:extLst>
                    <c:strCache>
                      <c:ptCount val="1"/>
                      <c:pt idx="0">
                        <c:v>Gallery Image Impression Rate</c:v>
                      </c:pt>
                    </c:strCache>
                  </c:strRef>
                </c:tx>
                <c:spPr>
                  <a:solidFill>
                    <a:schemeClr val="accent1"/>
                  </a:solidFill>
                  <a:ln>
                    <a:noFill/>
                  </a:ln>
                  <a:effectLst/>
                </c:spPr>
                <c:invertIfNegative val="0"/>
                <c:cat>
                  <c:strRef>
                    <c:extLst>
                      <c:ext uri="{02D57815-91ED-43cb-92C2-25804820EDAC}">
                        <c15:formulaRef>
                          <c15:sqref>('Mixed Metrics'!$D$5:$D$6,'Mixed Metrics'!$D$8:$D$9,'Mixed Metrics'!$D$11:$D$12)</c15:sqref>
                        </c15:formulaRef>
                      </c:ext>
                    </c:extLst>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strRef>
                </c:cat>
                <c:val>
                  <c:numRef>
                    <c:extLst>
                      <c:ext uri="{02D57815-91ED-43cb-92C2-25804820EDAC}">
                        <c15:formulaRef>
                          <c15:sqref>('Mixed Metrics'!$E$5:$E$6,'Mixed Metrics'!$E$8:$E$9,'Mixed Metrics'!$E$11:$E$12)</c15:sqref>
                        </c15:formulaRef>
                      </c:ext>
                    </c:extLst>
                    <c:numCache>
                      <c:formatCode>0.00%</c:formatCode>
                      <c:ptCount val="6"/>
                      <c:pt idx="0">
                        <c:v>0.73156044207753534</c:v>
                      </c:pt>
                      <c:pt idx="1">
                        <c:v>0.58529956961082119</c:v>
                      </c:pt>
                      <c:pt idx="2">
                        <c:v>0.73202377776930994</c:v>
                      </c:pt>
                      <c:pt idx="3">
                        <c:v>0.63861681084816857</c:v>
                      </c:pt>
                      <c:pt idx="4">
                        <c:v>0.73113122211877457</c:v>
                      </c:pt>
                      <c:pt idx="5">
                        <c:v>0.5361738381948653</c:v>
                      </c:pt>
                    </c:numCache>
                  </c:numRef>
                </c:val>
                <c:extLst>
                  <c:ext xmlns:c16="http://schemas.microsoft.com/office/drawing/2014/chart" uri="{C3380CC4-5D6E-409C-BE32-E72D297353CC}">
                    <c16:uniqueId val="{00000003-26C8-4356-8423-80F6C1110443}"/>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'Mixed Metrics'!$G$3</c15:sqref>
                        </c15:formulaRef>
                      </c:ext>
                    </c:extLst>
                    <c:strCache>
                      <c:ptCount val="1"/>
                      <c:pt idx="0">
                        <c:v>Add to Basket Rate</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('Mixed Metrics'!$D$5:$D$6,'Mixed Metrics'!$D$8:$D$9,'Mixed Metrics'!$D$11:$D$12)</c15:sqref>
                        </c15:formulaRef>
                      </c:ext>
                    </c:extLst>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strRef>
                </c:cat>
                <c:val>
                  <c:numRef>
                    <c:extLst xmlns:c15="http://schemas.microsoft.com/office/drawing/2012/chart">
                      <c:ext xmlns:c15="http://schemas.microsoft.com/office/drawing/2012/chart" uri="{02D57815-91ED-43cb-92C2-25804820EDAC}">
                        <c15:formulaRef>
                          <c15:sqref>('Mixed Metrics'!$G$5:$G$6,'Mixed Metrics'!$G$8:$G$9,'Mixed Metrics'!$G$11:$G$12)</c15:sqref>
                        </c15:formulaRef>
                      </c:ext>
                    </c:extLst>
                    <c:numCache>
                      <c:formatCode>0.00%</c:formatCode>
                      <c:ptCount val="6"/>
                      <c:pt idx="0">
                        <c:v>0.18394777529634079</c:v>
                      </c:pt>
                      <c:pt idx="1">
                        <c:v>0.1902306456294813</c:v>
                      </c:pt>
                      <c:pt idx="2">
                        <c:v>0.18684506344549021</c:v>
                      </c:pt>
                      <c:pt idx="3">
                        <c:v>0.19138247420223539</c:v>
                      </c:pt>
                      <c:pt idx="4">
                        <c:v>0.18126381651230411</c:v>
                      </c:pt>
                      <c:pt idx="5">
                        <c:v>0.18916936751776409</c:v>
                      </c:pt>
                    </c:numCache>
                  </c:numRef>
                </c:val>
                <c:extLst>
                  <c:ext xmlns:c16="http://schemas.microsoft.com/office/drawing/2014/chart" uri="{C3380CC4-5D6E-409C-BE32-E72D297353CC}">
                    <c16:uniqueId val="{00000004-26C8-4356-8423-80F6C1110443}"/>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'Mixed Metrics'!$I$3</c15:sqref>
                        </c15:formulaRef>
                      </c:ext>
                    </c:extLst>
                    <c:strCache>
                      <c:ptCount val="1"/>
                      <c:pt idx="0">
                        <c:v>E-commerce Conversion Rate</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('Mixed Metrics'!$D$5:$D$6,'Mixed Metrics'!$D$8:$D$9,'Mixed Metrics'!$D$11:$D$12)</c15:sqref>
                        </c15:formulaRef>
                      </c:ext>
                    </c:extLst>
                    <c:strCache>
                      <c:ptCount val="6"/>
                      <c:pt idx="0">
                        <c:v>All Users: pah156: Variation 1</c:v>
                      </c:pt>
                      <c:pt idx="1">
                        <c:v>All Users: pah156: Variation 2</c:v>
                      </c:pt>
                      <c:pt idx="2">
                        <c:v>New Visitor: pah156: Variation 1</c:v>
                      </c:pt>
                      <c:pt idx="3">
                        <c:v>New Visitor: pah156: Variation 2</c:v>
                      </c:pt>
                      <c:pt idx="4">
                        <c:v>Returning Visitor: pah156: Variation 1</c:v>
                      </c:pt>
                      <c:pt idx="5">
                        <c:v>Returning Visitor: pah156: Variation 2</c:v>
                      </c:pt>
                    </c:strCache>
                  </c:strRef>
                </c:cat>
                <c:val>
                  <c:numRef>
                    <c:extLst xmlns:c15="http://schemas.microsoft.com/office/drawing/2012/chart">
                      <c:ext xmlns:c15="http://schemas.microsoft.com/office/drawing/2012/chart" uri="{02D57815-91ED-43cb-92C2-25804820EDAC}">
                        <c15:formulaRef>
                          <c15:sqref>('Mixed Metrics'!$I$5:$I$6,'Mixed Metrics'!$I$8:$I$9,'Mixed Metrics'!$I$11:$I$12)</c15:sqref>
                        </c15:formulaRef>
                      </c:ext>
                    </c:extLst>
                    <c:numCache>
                      <c:formatCode>0.00%</c:formatCode>
                      <c:ptCount val="6"/>
                      <c:pt idx="0">
                        <c:v>6.3952356410696909E-2</c:v>
                      </c:pt>
                      <c:pt idx="1">
                        <c:v>6.4503521054327773E-2</c:v>
                      </c:pt>
                      <c:pt idx="2">
                        <c:v>6.5022101131730362E-2</c:v>
                      </c:pt>
                      <c:pt idx="3">
                        <c:v>6.5784895498200713E-2</c:v>
                      </c:pt>
                      <c:pt idx="4">
                        <c:v>6.2961377746204181E-2</c:v>
                      </c:pt>
                      <c:pt idx="5">
                        <c:v>6.3322881259167518E-2</c:v>
                      </c:pt>
                    </c:numCache>
                  </c:numRef>
                </c:val>
                <c:extLst>
                  <c:ext xmlns:c16="http://schemas.microsoft.com/office/drawing/2014/chart" uri="{C3380CC4-5D6E-409C-BE32-E72D297353CC}">
                    <c16:uniqueId val="{00000005-26C8-4356-8423-80F6C1110443}"/>
                  </c:ext>
                </c:extLst>
              </c15:ser>
            </c15:filteredBarSeries>
          </c:ext>
        </c:extLst>
      </c:barChart>
      <c:catAx>
        <c:axId val="95415847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163720"/>
        <c:crosses val="autoZero"/>
        <c:auto val="1"/>
        <c:lblAlgn val="ctr"/>
        <c:lblOffset val="100"/>
        <c:noMultiLvlLbl val="0"/>
      </c:catAx>
      <c:valAx>
        <c:axId val="9541637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in"/>
        <c:minorTickMark val="in"/>
        <c:tickLblPos val="low"/>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158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D127-3F62-4CA5-AF62-F1B89D88E039}"/>
              </a:ext>
            </a:extLst>
          </p:cNvPr>
          <p:cNvSpPr>
            <a:spLocks noGrp="1"/>
          </p:cNvSpPr>
          <p:nvPr>
            <p:ph type="title" hasCustomPrompt="1"/>
          </p:nvPr>
        </p:nvSpPr>
        <p:spPr>
          <a:xfrm>
            <a:off x="334962" y="2493356"/>
            <a:ext cx="11522076" cy="773719"/>
          </a:xfrm>
        </p:spPr>
        <p:txBody>
          <a:bodyPr/>
          <a:lstStyle>
            <a:lvl1pPr algn="ctr">
              <a:defRPr/>
            </a:lvl1pPr>
          </a:lstStyle>
          <a:p>
            <a:r>
              <a:rPr lang="en-US" dirty="0"/>
              <a:t>Click to edit heading</a:t>
            </a:r>
            <a:endParaRPr lang="en-GB" dirty="0"/>
          </a:p>
        </p:txBody>
      </p:sp>
      <p:sp>
        <p:nvSpPr>
          <p:cNvPr id="7" name="Text Placeholder 6">
            <a:extLst>
              <a:ext uri="{FF2B5EF4-FFF2-40B4-BE49-F238E27FC236}">
                <a16:creationId xmlns:a16="http://schemas.microsoft.com/office/drawing/2014/main" id="{EC0A93F6-5E52-441B-9F34-59A16E6C3149}"/>
              </a:ext>
            </a:extLst>
          </p:cNvPr>
          <p:cNvSpPr>
            <a:spLocks noGrp="1"/>
          </p:cNvSpPr>
          <p:nvPr>
            <p:ph type="body" sz="quarter" idx="10" hasCustomPrompt="1"/>
          </p:nvPr>
        </p:nvSpPr>
        <p:spPr>
          <a:xfrm>
            <a:off x="334963" y="3743326"/>
            <a:ext cx="11522075" cy="561976"/>
          </a:xfrm>
        </p:spPr>
        <p:txBody>
          <a:bodyPr anchor="ctr">
            <a:normAutofit/>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subheading</a:t>
            </a:r>
            <a:endParaRPr lang="en-GB" dirty="0"/>
          </a:p>
        </p:txBody>
      </p:sp>
      <p:sp>
        <p:nvSpPr>
          <p:cNvPr id="8" name="Rectangle 7">
            <a:extLst>
              <a:ext uri="{FF2B5EF4-FFF2-40B4-BE49-F238E27FC236}">
                <a16:creationId xmlns:a16="http://schemas.microsoft.com/office/drawing/2014/main" id="{DBF02BA3-74AD-4E40-AB9F-34219CC57D1C}"/>
              </a:ext>
            </a:extLst>
          </p:cNvPr>
          <p:cNvSpPr/>
          <p:nvPr/>
        </p:nvSpPr>
        <p:spPr>
          <a:xfrm>
            <a:off x="4941094" y="3395662"/>
            <a:ext cx="2309812"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073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Desktop Mock 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FBF1361F-F7A9-4ED3-A2FC-20974D79CB5A}" type="slidenum">
              <a:rPr lang="en-GB" smtClean="0"/>
              <a:t>‹#›</a:t>
            </a:fld>
            <a:endParaRPr lang="en-GB"/>
          </a:p>
        </p:txBody>
      </p:sp>
      <p:pic>
        <p:nvPicPr>
          <p:cNvPr id="2050" name="Picture 2">
            <a:extLst>
              <a:ext uri="{FF2B5EF4-FFF2-40B4-BE49-F238E27FC236}">
                <a16:creationId xmlns:a16="http://schemas.microsoft.com/office/drawing/2014/main" id="{324A7034-AA1F-414A-BCD1-0A7B8B1780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604" b="40741"/>
          <a:stretch/>
        </p:blipFill>
        <p:spPr bwMode="auto">
          <a:xfrm>
            <a:off x="6457567" y="609600"/>
            <a:ext cx="5734433" cy="5619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4C7E0937-C001-4781-8E3D-47DC965B6786}"/>
              </a:ext>
            </a:extLst>
          </p:cNvPr>
          <p:cNvSpPr/>
          <p:nvPr/>
        </p:nvSpPr>
        <p:spPr>
          <a:xfrm>
            <a:off x="6829426" y="990599"/>
            <a:ext cx="5362574" cy="48863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6829426" y="985837"/>
            <a:ext cx="5362574" cy="4886325"/>
          </a:xfrm>
        </p:spPr>
        <p:txBody>
          <a:bodyPr/>
          <a:lstStyle>
            <a:lvl1pPr marL="0" indent="0">
              <a:buNone/>
              <a:defRPr/>
            </a:lvl1pPr>
          </a:lstStyle>
          <a:p>
            <a:r>
              <a:rPr lang="en-US"/>
              <a:t>Click icon to add picture</a:t>
            </a:r>
            <a:endParaRPr lang="en-GB" dirty="0"/>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Rectangle 12">
            <a:extLst>
              <a:ext uri="{FF2B5EF4-FFF2-40B4-BE49-F238E27FC236}">
                <a16:creationId xmlns:a16="http://schemas.microsoft.com/office/drawing/2014/main" id="{1B93F1C4-1623-42B0-B63C-856EE02C3D1A}"/>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267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amp; Desktop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FBF1361F-F7A9-4ED3-A2FC-20974D79CB5A}" type="slidenum">
              <a:rPr lang="en-GB" smtClean="0"/>
              <a:t>‹#›</a:t>
            </a:fld>
            <a:endParaRPr lang="en-GB"/>
          </a:p>
        </p:txBody>
      </p:sp>
      <p:pic>
        <p:nvPicPr>
          <p:cNvPr id="2050" name="Picture 2">
            <a:extLst>
              <a:ext uri="{FF2B5EF4-FFF2-40B4-BE49-F238E27FC236}">
                <a16:creationId xmlns:a16="http://schemas.microsoft.com/office/drawing/2014/main" id="{324A7034-AA1F-414A-BCD1-0A7B8B1780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604" b="40741"/>
          <a:stretch/>
        </p:blipFill>
        <p:spPr bwMode="auto">
          <a:xfrm>
            <a:off x="6457567" y="609600"/>
            <a:ext cx="5734433" cy="5619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4C7E0937-C001-4781-8E3D-47DC965B6786}"/>
              </a:ext>
            </a:extLst>
          </p:cNvPr>
          <p:cNvSpPr/>
          <p:nvPr/>
        </p:nvSpPr>
        <p:spPr>
          <a:xfrm>
            <a:off x="6829426" y="990599"/>
            <a:ext cx="5362574" cy="48863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6829426" y="985837"/>
            <a:ext cx="5362574" cy="4886325"/>
          </a:xfrm>
        </p:spPr>
        <p:txBody>
          <a:bodyPr/>
          <a:lstStyle>
            <a:lvl1pPr marL="0" indent="0">
              <a:buNone/>
              <a:defRPr/>
            </a:lvl1pPr>
          </a:lstStyle>
          <a:p>
            <a:r>
              <a:rPr lang="en-US"/>
              <a:t>Click icon to add picture</a:t>
            </a:r>
            <a:endParaRPr lang="en-GB" dirty="0"/>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50CBF64B-960B-44A0-B469-3DCFBE1A5E9E}"/>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66336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sktop Mock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FBF1361F-F7A9-4ED3-A2FC-20974D79CB5A}" type="slidenum">
              <a:rPr lang="en-GB" smtClean="0"/>
              <a:t>‹#›</a:t>
            </a:fld>
            <a:endParaRPr lang="en-GB"/>
          </a:p>
        </p:txBody>
      </p:sp>
      <p:pic>
        <p:nvPicPr>
          <p:cNvPr id="5" name="Picture 2">
            <a:extLst>
              <a:ext uri="{FF2B5EF4-FFF2-40B4-BE49-F238E27FC236}">
                <a16:creationId xmlns:a16="http://schemas.microsoft.com/office/drawing/2014/main" id="{489CE34D-873C-4605-B874-F8C829E47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75" b="34242"/>
          <a:stretch/>
        </p:blipFill>
        <p:spPr bwMode="auto">
          <a:xfrm>
            <a:off x="1691481" y="1268038"/>
            <a:ext cx="8809038" cy="5589962"/>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2044098" y="1596757"/>
            <a:ext cx="8103805" cy="4394468"/>
          </a:xfrm>
        </p:spPr>
        <p:txBody>
          <a:bodyPr/>
          <a:lstStyle>
            <a:lvl1pPr marL="0" indent="0">
              <a:buNone/>
              <a:defRPr/>
            </a:lvl1pPr>
          </a:lstStyle>
          <a:p>
            <a:r>
              <a:rPr lang="en-US"/>
              <a:t>Click icon to add picture</a:t>
            </a:r>
            <a:endParaRPr lang="en-GB" dirty="0"/>
          </a:p>
        </p:txBody>
      </p:sp>
      <p:sp>
        <p:nvSpPr>
          <p:cNvPr id="10" name="Rectangle 9">
            <a:extLst>
              <a:ext uri="{FF2B5EF4-FFF2-40B4-BE49-F238E27FC236}">
                <a16:creationId xmlns:a16="http://schemas.microsoft.com/office/drawing/2014/main" id="{CFAB2259-E587-4796-A281-81EFEDE93F67}"/>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477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sktop Mock Up Large 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A433E572-D7D1-4DD7-A8EC-356D931BF532}"/>
              </a:ext>
            </a:extLst>
          </p:cNvPr>
          <p:cNvSpPr>
            <a:spLocks noGrp="1"/>
          </p:cNvSpPr>
          <p:nvPr>
            <p:ph type="ftr" sz="quarter" idx="10"/>
          </p:nvPr>
        </p:nvSpPr>
        <p:spPr>
          <a:xfrm>
            <a:off x="6848475" y="6356350"/>
            <a:ext cx="4020808" cy="365125"/>
          </a:xfrm>
        </p:spPr>
        <p:txBody>
          <a:bodyPr/>
          <a:lstStyle/>
          <a:p>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FBF1361F-F7A9-4ED3-A2FC-20974D79CB5A}" type="slidenum">
              <a:rPr lang="en-GB" smtClean="0"/>
              <a:t>‹#›</a:t>
            </a:fld>
            <a:endParaRPr lang="en-GB"/>
          </a:p>
        </p:txBody>
      </p:sp>
      <p:pic>
        <p:nvPicPr>
          <p:cNvPr id="5" name="Picture 2">
            <a:extLst>
              <a:ext uri="{FF2B5EF4-FFF2-40B4-BE49-F238E27FC236}">
                <a16:creationId xmlns:a16="http://schemas.microsoft.com/office/drawing/2014/main" id="{489CE34D-873C-4605-B874-F8C829E47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62" t="1" r="13" b="40965"/>
          <a:stretch/>
        </p:blipFill>
        <p:spPr bwMode="auto">
          <a:xfrm>
            <a:off x="0" y="1413786"/>
            <a:ext cx="6682252" cy="559948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1" y="1794044"/>
            <a:ext cx="6305550" cy="4895379"/>
          </a:xfrm>
        </p:spPr>
        <p:txBody>
          <a:bodyPr/>
          <a:lstStyle>
            <a:lvl1pPr marL="0" indent="0">
              <a:buNone/>
              <a:defRPr/>
            </a:lvl1pPr>
          </a:lstStyle>
          <a:p>
            <a:r>
              <a:rPr lang="en-US"/>
              <a:t>Click icon to add picture</a:t>
            </a:r>
            <a:endParaRPr lang="en-GB" dirty="0"/>
          </a:p>
        </p:txBody>
      </p:sp>
      <p:sp>
        <p:nvSpPr>
          <p:cNvPr id="9" name="Text Placeholder 8">
            <a:extLst>
              <a:ext uri="{FF2B5EF4-FFF2-40B4-BE49-F238E27FC236}">
                <a16:creationId xmlns:a16="http://schemas.microsoft.com/office/drawing/2014/main" id="{7C305546-8E6B-4642-8BA7-DAB677C1B22C}"/>
              </a:ext>
            </a:extLst>
          </p:cNvPr>
          <p:cNvSpPr>
            <a:spLocks noGrp="1"/>
          </p:cNvSpPr>
          <p:nvPr>
            <p:ph type="body" sz="quarter" idx="14"/>
          </p:nvPr>
        </p:nvSpPr>
        <p:spPr>
          <a:xfrm>
            <a:off x="6848475" y="1638771"/>
            <a:ext cx="5008563" cy="4562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15">
            <a:extLst>
              <a:ext uri="{FF2B5EF4-FFF2-40B4-BE49-F238E27FC236}">
                <a16:creationId xmlns:a16="http://schemas.microsoft.com/office/drawing/2014/main" id="{BAFC3D4B-7F02-474E-A8AF-360B56ACD5CF}"/>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2415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obile Mock Up Large 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A433E572-D7D1-4DD7-A8EC-356D931BF532}"/>
              </a:ext>
            </a:extLst>
          </p:cNvPr>
          <p:cNvSpPr>
            <a:spLocks noGrp="1"/>
          </p:cNvSpPr>
          <p:nvPr>
            <p:ph type="ftr" sz="quarter" idx="10"/>
          </p:nvPr>
        </p:nvSpPr>
        <p:spPr>
          <a:xfrm>
            <a:off x="5507803" y="6356350"/>
            <a:ext cx="5361480" cy="365125"/>
          </a:xfrm>
        </p:spPr>
        <p:txBody>
          <a:bodyPr/>
          <a:lstStyle/>
          <a:p>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FBF1361F-F7A9-4ED3-A2FC-20974D79CB5A}" type="slidenum">
              <a:rPr lang="en-GB" smtClean="0"/>
              <a:t>‹#›</a:t>
            </a:fld>
            <a:endParaRPr lang="en-GB"/>
          </a:p>
        </p:txBody>
      </p:sp>
      <p:pic>
        <p:nvPicPr>
          <p:cNvPr id="8" name="Picture 2">
            <a:extLst>
              <a:ext uri="{FF2B5EF4-FFF2-40B4-BE49-F238E27FC236}">
                <a16:creationId xmlns:a16="http://schemas.microsoft.com/office/drawing/2014/main" id="{3CA66AB3-F140-493C-A5F5-A16749C2BC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92896" y="1255113"/>
            <a:ext cx="5660204" cy="9521842"/>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828674" y="1716468"/>
            <a:ext cx="3943351" cy="8562976"/>
          </a:xfrm>
        </p:spPr>
        <p:txBody>
          <a:bodyPr/>
          <a:lstStyle>
            <a:lvl1pPr marL="0" indent="0">
              <a:buNone/>
              <a:defRPr/>
            </a:lvl1pPr>
          </a:lstStyle>
          <a:p>
            <a:r>
              <a:rPr lang="en-US"/>
              <a:t>Click icon to add picture</a:t>
            </a:r>
            <a:endParaRPr lang="en-GB" dirty="0"/>
          </a:p>
        </p:txBody>
      </p:sp>
      <p:sp>
        <p:nvSpPr>
          <p:cNvPr id="9" name="Text Placeholder 8">
            <a:extLst>
              <a:ext uri="{FF2B5EF4-FFF2-40B4-BE49-F238E27FC236}">
                <a16:creationId xmlns:a16="http://schemas.microsoft.com/office/drawing/2014/main" id="{E4FE5BA9-80B9-40F9-9436-4C92F9236D20}"/>
              </a:ext>
            </a:extLst>
          </p:cNvPr>
          <p:cNvSpPr>
            <a:spLocks noGrp="1"/>
          </p:cNvSpPr>
          <p:nvPr>
            <p:ph type="body" sz="quarter" idx="14"/>
          </p:nvPr>
        </p:nvSpPr>
        <p:spPr>
          <a:xfrm>
            <a:off x="5507803" y="1628775"/>
            <a:ext cx="6349235"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0AF1A2F7-D060-4006-84F9-A63D183697F3}"/>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2727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AB2D-A21A-450F-A249-DCED4F4C9507}"/>
              </a:ext>
            </a:extLst>
          </p:cNvPr>
          <p:cNvSpPr>
            <a:spLocks noGrp="1"/>
          </p:cNvSpPr>
          <p:nvPr>
            <p:ph type="title"/>
          </p:nvPr>
        </p:nvSpPr>
        <p:spPr>
          <a:xfrm>
            <a:off x="334962" y="2493355"/>
            <a:ext cx="11522076" cy="773719"/>
          </a:xfrm>
        </p:spPr>
        <p:txBody>
          <a:bodyPr/>
          <a:lstStyle>
            <a:lvl1pPr algn="ctr">
              <a:defRPr>
                <a:solidFill>
                  <a:schemeClr val="bg1"/>
                </a:solidFill>
              </a:defRPr>
            </a:lvl1pPr>
          </a:lstStyle>
          <a:p>
            <a:r>
              <a:rPr lang="en-US"/>
              <a:t>Click to edit Master title style</a:t>
            </a:r>
            <a:endParaRPr lang="en-GB"/>
          </a:p>
        </p:txBody>
      </p:sp>
      <p:sp>
        <p:nvSpPr>
          <p:cNvPr id="6" name="Text Placeholder 6">
            <a:extLst>
              <a:ext uri="{FF2B5EF4-FFF2-40B4-BE49-F238E27FC236}">
                <a16:creationId xmlns:a16="http://schemas.microsoft.com/office/drawing/2014/main" id="{68F8BE7B-C200-4C24-B1EC-86B8FB56483E}"/>
              </a:ext>
            </a:extLst>
          </p:cNvPr>
          <p:cNvSpPr>
            <a:spLocks noGrp="1"/>
          </p:cNvSpPr>
          <p:nvPr>
            <p:ph type="body" sz="quarter" idx="12" hasCustomPrompt="1"/>
          </p:nvPr>
        </p:nvSpPr>
        <p:spPr>
          <a:xfrm>
            <a:off x="334963" y="3743326"/>
            <a:ext cx="11522075" cy="561976"/>
          </a:xfrm>
        </p:spPr>
        <p:txBody>
          <a:bodyPr anchor="ctr">
            <a:normAutofit/>
          </a:bodyPr>
          <a:lstStyle>
            <a:lvl1pPr marL="0" indent="0" algn="ctr">
              <a:buNone/>
              <a:defRPr sz="20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subheading</a:t>
            </a:r>
            <a:endParaRPr lang="en-GB" dirty="0"/>
          </a:p>
        </p:txBody>
      </p:sp>
      <p:sp>
        <p:nvSpPr>
          <p:cNvPr id="7" name="Rectangle 6">
            <a:extLst>
              <a:ext uri="{FF2B5EF4-FFF2-40B4-BE49-F238E27FC236}">
                <a16:creationId xmlns:a16="http://schemas.microsoft.com/office/drawing/2014/main" id="{2967ACCD-A2B7-4F88-B0CA-E396E39CF1FF}"/>
              </a:ext>
            </a:extLst>
          </p:cNvPr>
          <p:cNvSpPr/>
          <p:nvPr/>
        </p:nvSpPr>
        <p:spPr>
          <a:xfrm>
            <a:off x="4941094" y="3395662"/>
            <a:ext cx="2309812"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Oval 7">
            <a:extLst>
              <a:ext uri="{FF2B5EF4-FFF2-40B4-BE49-F238E27FC236}">
                <a16:creationId xmlns:a16="http://schemas.microsoft.com/office/drawing/2014/main" id="{503F9690-87F6-4686-820B-8D0ACF33C090}"/>
              </a:ext>
            </a:extLst>
          </p:cNvPr>
          <p:cNvSpPr/>
          <p:nvPr/>
        </p:nvSpPr>
        <p:spPr>
          <a:xfrm>
            <a:off x="5581650" y="1183666"/>
            <a:ext cx="1028700" cy="1028700"/>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a:extLst>
              <a:ext uri="{FF2B5EF4-FFF2-40B4-BE49-F238E27FC236}">
                <a16:creationId xmlns:a16="http://schemas.microsoft.com/office/drawing/2014/main" id="{1D1C089A-CC32-42A3-8F52-A9E53550E370}"/>
              </a:ext>
            </a:extLst>
          </p:cNvPr>
          <p:cNvSpPr>
            <a:spLocks noGrp="1"/>
          </p:cNvSpPr>
          <p:nvPr>
            <p:ph type="body" sz="quarter" idx="13" hasCustomPrompt="1"/>
          </p:nvPr>
        </p:nvSpPr>
        <p:spPr>
          <a:xfrm>
            <a:off x="5762625" y="1311460"/>
            <a:ext cx="666750" cy="773113"/>
          </a:xfrm>
        </p:spPr>
        <p:txBody>
          <a:bodyPr anchor="ctr">
            <a:normAutofit/>
          </a:bodyPr>
          <a:lstStyle>
            <a:lvl1pPr marL="0" indent="0" algn="ctr">
              <a:buNone/>
              <a:defRPr sz="3600" b="1">
                <a:solidFill>
                  <a:schemeClr val="bg1"/>
                </a:solidFill>
                <a:latin typeface="Museo 500" panose="02000000000000000000" pitchFamily="50" charset="0"/>
              </a:defRPr>
            </a:lvl1pPr>
          </a:lstStyle>
          <a:p>
            <a:pPr lvl="0"/>
            <a:r>
              <a:rPr lang="en-GB" dirty="0"/>
              <a:t>0</a:t>
            </a:r>
          </a:p>
        </p:txBody>
      </p:sp>
    </p:spTree>
    <p:extLst>
      <p:ext uri="{BB962C8B-B14F-4D97-AF65-F5344CB8AC3E}">
        <p14:creationId xmlns:p14="http://schemas.microsoft.com/office/powerpoint/2010/main" val="208962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Slide -- Alt">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AB2D-A21A-450F-A249-DCED4F4C9507}"/>
              </a:ext>
            </a:extLst>
          </p:cNvPr>
          <p:cNvSpPr>
            <a:spLocks noGrp="1"/>
          </p:cNvSpPr>
          <p:nvPr>
            <p:ph type="title"/>
          </p:nvPr>
        </p:nvSpPr>
        <p:spPr>
          <a:xfrm>
            <a:off x="334962" y="2493355"/>
            <a:ext cx="11522076" cy="773719"/>
          </a:xfrm>
        </p:spPr>
        <p:txBody>
          <a:bodyPr/>
          <a:lstStyle>
            <a:lvl1pPr algn="ctr">
              <a:defRPr>
                <a:solidFill>
                  <a:schemeClr val="bg1"/>
                </a:solidFill>
              </a:defRPr>
            </a:lvl1pPr>
          </a:lstStyle>
          <a:p>
            <a:r>
              <a:rPr lang="en-US"/>
              <a:t>Click to edit Master title style</a:t>
            </a:r>
            <a:endParaRPr lang="en-GB"/>
          </a:p>
        </p:txBody>
      </p:sp>
      <p:sp>
        <p:nvSpPr>
          <p:cNvPr id="6" name="Text Placeholder 6">
            <a:extLst>
              <a:ext uri="{FF2B5EF4-FFF2-40B4-BE49-F238E27FC236}">
                <a16:creationId xmlns:a16="http://schemas.microsoft.com/office/drawing/2014/main" id="{68F8BE7B-C200-4C24-B1EC-86B8FB56483E}"/>
              </a:ext>
            </a:extLst>
          </p:cNvPr>
          <p:cNvSpPr>
            <a:spLocks noGrp="1"/>
          </p:cNvSpPr>
          <p:nvPr>
            <p:ph type="body" sz="quarter" idx="12" hasCustomPrompt="1"/>
          </p:nvPr>
        </p:nvSpPr>
        <p:spPr>
          <a:xfrm>
            <a:off x="334963" y="3743326"/>
            <a:ext cx="11522075" cy="561976"/>
          </a:xfrm>
        </p:spPr>
        <p:txBody>
          <a:bodyPr anchor="ctr">
            <a:normAutofit/>
          </a:bodyPr>
          <a:lstStyle>
            <a:lvl1pPr marL="0" indent="0" algn="ctr">
              <a:buNone/>
              <a:defRPr sz="20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subheading</a:t>
            </a:r>
            <a:endParaRPr lang="en-GB" dirty="0"/>
          </a:p>
        </p:txBody>
      </p:sp>
      <p:sp>
        <p:nvSpPr>
          <p:cNvPr id="7" name="Rectangle 6">
            <a:extLst>
              <a:ext uri="{FF2B5EF4-FFF2-40B4-BE49-F238E27FC236}">
                <a16:creationId xmlns:a16="http://schemas.microsoft.com/office/drawing/2014/main" id="{2967ACCD-A2B7-4F88-B0CA-E396E39CF1FF}"/>
              </a:ext>
            </a:extLst>
          </p:cNvPr>
          <p:cNvSpPr/>
          <p:nvPr/>
        </p:nvSpPr>
        <p:spPr>
          <a:xfrm>
            <a:off x="4941094" y="3395662"/>
            <a:ext cx="2309812"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Oval 7">
            <a:extLst>
              <a:ext uri="{FF2B5EF4-FFF2-40B4-BE49-F238E27FC236}">
                <a16:creationId xmlns:a16="http://schemas.microsoft.com/office/drawing/2014/main" id="{503F9690-87F6-4686-820B-8D0ACF33C090}"/>
              </a:ext>
            </a:extLst>
          </p:cNvPr>
          <p:cNvSpPr/>
          <p:nvPr/>
        </p:nvSpPr>
        <p:spPr>
          <a:xfrm>
            <a:off x="5581650" y="1183666"/>
            <a:ext cx="1028700" cy="10287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a:extLst>
              <a:ext uri="{FF2B5EF4-FFF2-40B4-BE49-F238E27FC236}">
                <a16:creationId xmlns:a16="http://schemas.microsoft.com/office/drawing/2014/main" id="{1D1C089A-CC32-42A3-8F52-A9E53550E370}"/>
              </a:ext>
            </a:extLst>
          </p:cNvPr>
          <p:cNvSpPr>
            <a:spLocks noGrp="1"/>
          </p:cNvSpPr>
          <p:nvPr>
            <p:ph type="body" sz="quarter" idx="13" hasCustomPrompt="1"/>
          </p:nvPr>
        </p:nvSpPr>
        <p:spPr>
          <a:xfrm>
            <a:off x="5762625" y="1311460"/>
            <a:ext cx="666750" cy="773113"/>
          </a:xfrm>
        </p:spPr>
        <p:txBody>
          <a:bodyPr anchor="ctr">
            <a:normAutofit/>
          </a:bodyPr>
          <a:lstStyle>
            <a:lvl1pPr marL="0" indent="0" algn="ctr">
              <a:buNone/>
              <a:defRPr sz="3600" b="1">
                <a:solidFill>
                  <a:schemeClr val="bg1"/>
                </a:solidFill>
                <a:latin typeface="Museo 500" panose="02000000000000000000" pitchFamily="50" charset="0"/>
              </a:defRPr>
            </a:lvl1pPr>
          </a:lstStyle>
          <a:p>
            <a:pPr lvl="0"/>
            <a:r>
              <a:rPr lang="en-GB" dirty="0"/>
              <a:t>0</a:t>
            </a:r>
          </a:p>
        </p:txBody>
      </p:sp>
    </p:spTree>
    <p:extLst>
      <p:ext uri="{BB962C8B-B14F-4D97-AF65-F5344CB8AC3E}">
        <p14:creationId xmlns:p14="http://schemas.microsoft.com/office/powerpoint/2010/main" val="754635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DCAB-2BD2-45D9-AF41-834ED8380A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1A668B-CA83-4F72-8B8A-31FFDE17D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DA2E1-8E87-4E64-AD8A-BDD3E8985AD8}"/>
              </a:ext>
            </a:extLst>
          </p:cNvPr>
          <p:cNvSpPr>
            <a:spLocks noGrp="1"/>
          </p:cNvSpPr>
          <p:nvPr>
            <p:ph type="dt" sz="half" idx="10"/>
          </p:nvPr>
        </p:nvSpPr>
        <p:spPr/>
        <p:txBody>
          <a:bodyPr/>
          <a:lstStyle/>
          <a:p>
            <a:fld id="{DFE687C5-BFA4-4F01-9581-BA0D52F7D9B9}" type="datetimeFigureOut">
              <a:rPr lang="en-GB" smtClean="0"/>
              <a:t>29/03/2022</a:t>
            </a:fld>
            <a:endParaRPr lang="en-GB"/>
          </a:p>
        </p:txBody>
      </p:sp>
      <p:sp>
        <p:nvSpPr>
          <p:cNvPr id="5" name="Footer Placeholder 4">
            <a:extLst>
              <a:ext uri="{FF2B5EF4-FFF2-40B4-BE49-F238E27FC236}">
                <a16:creationId xmlns:a16="http://schemas.microsoft.com/office/drawing/2014/main" id="{0F152936-94D9-4D5F-82FB-28F0E9CD76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06B46B-D966-4A60-8365-B9297BC63076}"/>
              </a:ext>
            </a:extLst>
          </p:cNvPr>
          <p:cNvSpPr>
            <a:spLocks noGrp="1"/>
          </p:cNvSpPr>
          <p:nvPr>
            <p:ph type="sldNum" sz="quarter" idx="12"/>
          </p:nvPr>
        </p:nvSpPr>
        <p:spPr/>
        <p:txBody>
          <a:bodyPr/>
          <a:lstStyle/>
          <a:p>
            <a:fld id="{FBF1361F-F7A9-4ED3-A2FC-20974D79CB5A}" type="slidenum">
              <a:rPr lang="en-GB" smtClean="0"/>
              <a:t>‹#›</a:t>
            </a:fld>
            <a:endParaRPr lang="en-GB"/>
          </a:p>
        </p:txBody>
      </p:sp>
    </p:spTree>
    <p:extLst>
      <p:ext uri="{BB962C8B-B14F-4D97-AF65-F5344CB8AC3E}">
        <p14:creationId xmlns:p14="http://schemas.microsoft.com/office/powerpoint/2010/main" val="2251806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Content &amp; Right Highlight -- Al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dirty="0"/>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dirty="0"/>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650966" y="1409700"/>
            <a:ext cx="5206071" cy="18189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a:extLst>
              <a:ext uri="{FF2B5EF4-FFF2-40B4-BE49-F238E27FC236}">
                <a16:creationId xmlns:a16="http://schemas.microsoft.com/office/drawing/2014/main" id="{BA2051E9-1A2F-47A4-85F2-5C6849FBA3A5}"/>
              </a:ext>
            </a:extLst>
          </p:cNvPr>
          <p:cNvSpPr>
            <a:spLocks noGrp="1"/>
          </p:cNvSpPr>
          <p:nvPr>
            <p:ph type="body" sz="quarter" idx="14" hasCustomPrompt="1"/>
          </p:nvPr>
        </p:nvSpPr>
        <p:spPr>
          <a:xfrm>
            <a:off x="6650218" y="365124"/>
            <a:ext cx="5206071" cy="773719"/>
          </a:xfrm>
        </p:spPr>
        <p:txBody>
          <a:bodyPr anchor="ctr">
            <a:normAutofit/>
          </a:bodyPr>
          <a:lstStyle>
            <a:lvl1pPr marL="0" indent="0">
              <a:buNone/>
              <a:defRPr sz="2400">
                <a:solidFill>
                  <a:schemeClr val="bg1"/>
                </a:solidFill>
                <a:latin typeface="Museo 500" panose="02000000000000000000" pitchFamily="50" charset="0"/>
              </a:defRPr>
            </a:lvl1pPr>
          </a:lstStyle>
          <a:p>
            <a:pPr lvl="0"/>
            <a:r>
              <a:rPr lang="en-GB" dirty="0"/>
              <a:t>Click to edit title</a:t>
            </a:r>
          </a:p>
        </p:txBody>
      </p:sp>
      <p:sp>
        <p:nvSpPr>
          <p:cNvPr id="12" name="Rectangle 11">
            <a:extLst>
              <a:ext uri="{FF2B5EF4-FFF2-40B4-BE49-F238E27FC236}">
                <a16:creationId xmlns:a16="http://schemas.microsoft.com/office/drawing/2014/main" id="{452BDB5C-0450-4215-B05C-04997E23FA5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F9C167A6-E948-46F0-BE86-6A5A95852930}"/>
              </a:ext>
            </a:extLst>
          </p:cNvPr>
          <p:cNvSpPr/>
          <p:nvPr/>
        </p:nvSpPr>
        <p:spPr>
          <a:xfrm>
            <a:off x="6731180"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5">
            <a:extLst>
              <a:ext uri="{FF2B5EF4-FFF2-40B4-BE49-F238E27FC236}">
                <a16:creationId xmlns:a16="http://schemas.microsoft.com/office/drawing/2014/main" id="{F1226F03-AE10-4208-AF31-23727DF741A1}"/>
              </a:ext>
            </a:extLst>
          </p:cNvPr>
          <p:cNvSpPr>
            <a:spLocks noGrp="1"/>
          </p:cNvSpPr>
          <p:nvPr>
            <p:ph type="body" sz="quarter" idx="15"/>
          </p:nvPr>
        </p:nvSpPr>
        <p:spPr>
          <a:xfrm>
            <a:off x="6650966" y="4412351"/>
            <a:ext cx="5206071" cy="18189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2">
            <a:extLst>
              <a:ext uri="{FF2B5EF4-FFF2-40B4-BE49-F238E27FC236}">
                <a16:creationId xmlns:a16="http://schemas.microsoft.com/office/drawing/2014/main" id="{F2165245-68D5-422F-8872-006035DB3B47}"/>
              </a:ext>
            </a:extLst>
          </p:cNvPr>
          <p:cNvSpPr>
            <a:spLocks noGrp="1"/>
          </p:cNvSpPr>
          <p:nvPr>
            <p:ph type="body" sz="quarter" idx="16" hasCustomPrompt="1"/>
          </p:nvPr>
        </p:nvSpPr>
        <p:spPr>
          <a:xfrm>
            <a:off x="6650218" y="3367775"/>
            <a:ext cx="5206071" cy="773719"/>
          </a:xfrm>
        </p:spPr>
        <p:txBody>
          <a:bodyPr anchor="ctr">
            <a:normAutofit/>
          </a:bodyPr>
          <a:lstStyle>
            <a:lvl1pPr marL="0" indent="0">
              <a:buNone/>
              <a:defRPr sz="2400">
                <a:solidFill>
                  <a:schemeClr val="bg1"/>
                </a:solidFill>
                <a:latin typeface="Museo 500" panose="02000000000000000000" pitchFamily="50" charset="0"/>
              </a:defRPr>
            </a:lvl1pPr>
          </a:lstStyle>
          <a:p>
            <a:pPr lvl="0"/>
            <a:r>
              <a:rPr lang="en-GB" dirty="0"/>
              <a:t>Click to edit title</a:t>
            </a:r>
          </a:p>
        </p:txBody>
      </p:sp>
      <p:sp>
        <p:nvSpPr>
          <p:cNvPr id="16" name="Rectangle 15">
            <a:extLst>
              <a:ext uri="{FF2B5EF4-FFF2-40B4-BE49-F238E27FC236}">
                <a16:creationId xmlns:a16="http://schemas.microsoft.com/office/drawing/2014/main" id="{2A19D100-48E4-485F-AD35-DA2E8BCC85EE}"/>
              </a:ext>
            </a:extLst>
          </p:cNvPr>
          <p:cNvSpPr/>
          <p:nvPr userDrawn="1"/>
        </p:nvSpPr>
        <p:spPr>
          <a:xfrm>
            <a:off x="6731180" y="4165951"/>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5873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91B7-863B-44BB-B6F3-14A66A4A09E6}"/>
              </a:ext>
            </a:extLst>
          </p:cNvPr>
          <p:cNvSpPr>
            <a:spLocks noGrp="1"/>
          </p:cNvSpPr>
          <p:nvPr>
            <p:ph type="title"/>
          </p:nvPr>
        </p:nvSpPr>
        <p:spPr/>
        <p:txBody>
          <a:bodyP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BDE50774-4004-4096-B3F6-CFBA18D6EB92}"/>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F3B755EA-2A99-4143-893A-C5B3D4D890A4}"/>
              </a:ext>
            </a:extLst>
          </p:cNvPr>
          <p:cNvSpPr>
            <a:spLocks noGrp="1"/>
          </p:cNvSpPr>
          <p:nvPr>
            <p:ph type="sldNum" sz="quarter" idx="11"/>
          </p:nvPr>
        </p:nvSpPr>
        <p:spPr/>
        <p:txBody>
          <a:bodyPr/>
          <a:lstStyle/>
          <a:p>
            <a:fld id="{FBF1361F-F7A9-4ED3-A2FC-20974D79CB5A}" type="slidenum">
              <a:rPr lang="en-GB" smtClean="0"/>
              <a:t>‹#›</a:t>
            </a:fld>
            <a:endParaRPr lang="en-GB"/>
          </a:p>
        </p:txBody>
      </p:sp>
      <p:sp>
        <p:nvSpPr>
          <p:cNvPr id="10" name="Text Placeholder 9">
            <a:extLst>
              <a:ext uri="{FF2B5EF4-FFF2-40B4-BE49-F238E27FC236}">
                <a16:creationId xmlns:a16="http://schemas.microsoft.com/office/drawing/2014/main" id="{9F0631B8-05E0-487D-8BF2-4206BD4451EF}"/>
              </a:ext>
            </a:extLst>
          </p:cNvPr>
          <p:cNvSpPr>
            <a:spLocks noGrp="1"/>
          </p:cNvSpPr>
          <p:nvPr>
            <p:ph type="body" sz="quarter" idx="12"/>
          </p:nvPr>
        </p:nvSpPr>
        <p:spPr>
          <a:xfrm>
            <a:off x="334961" y="1414463"/>
            <a:ext cx="11522076" cy="4753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Rectangle 10">
            <a:extLst>
              <a:ext uri="{FF2B5EF4-FFF2-40B4-BE49-F238E27FC236}">
                <a16:creationId xmlns:a16="http://schemas.microsoft.com/office/drawing/2014/main" id="{06FD4AA8-00E7-4557-8FA7-067A46CB18C6}"/>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911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A433E572-D7D1-4DD7-A8EC-356D931BF532}"/>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FBF1361F-F7A9-4ED3-A2FC-20974D79CB5A}" type="slidenum">
              <a:rPr lang="en-GB" smtClean="0"/>
              <a:t>‹#›</a:t>
            </a:fld>
            <a:endParaRPr lang="en-GB"/>
          </a:p>
        </p:txBody>
      </p:sp>
      <p:sp>
        <p:nvSpPr>
          <p:cNvPr id="7" name="Rectangle 6">
            <a:extLst>
              <a:ext uri="{FF2B5EF4-FFF2-40B4-BE49-F238E27FC236}">
                <a16:creationId xmlns:a16="http://schemas.microsoft.com/office/drawing/2014/main" id="{328614F0-3615-4DBF-81E3-1358FE4B0E9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1384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amp; Right Highl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FBF1361F-F7A9-4ED3-A2FC-20974D79CB5A}" type="slidenum">
              <a:rPr lang="en-GB" smtClean="0"/>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588365" y="1409700"/>
            <a:ext cx="5268672"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a:extLst>
              <a:ext uri="{FF2B5EF4-FFF2-40B4-BE49-F238E27FC236}">
                <a16:creationId xmlns:a16="http://schemas.microsoft.com/office/drawing/2014/main" id="{BA2051E9-1A2F-47A4-85F2-5C6849FBA3A5}"/>
              </a:ext>
            </a:extLst>
          </p:cNvPr>
          <p:cNvSpPr>
            <a:spLocks noGrp="1"/>
          </p:cNvSpPr>
          <p:nvPr>
            <p:ph type="body" sz="quarter" idx="14" hasCustomPrompt="1"/>
          </p:nvPr>
        </p:nvSpPr>
        <p:spPr>
          <a:xfrm>
            <a:off x="6588365" y="365124"/>
            <a:ext cx="5268672" cy="773719"/>
          </a:xfrm>
        </p:spPr>
        <p:txBody>
          <a:bodyPr anchor="ctr">
            <a:normAutofit/>
          </a:bodyPr>
          <a:lstStyle>
            <a:lvl1pPr marL="0" indent="0">
              <a:buNone/>
              <a:defRPr sz="2400">
                <a:latin typeface="Museo 500" panose="02000000000000000000" pitchFamily="50" charset="0"/>
              </a:defRPr>
            </a:lvl1pPr>
          </a:lstStyle>
          <a:p>
            <a:pPr lvl="0"/>
            <a:r>
              <a:rPr lang="en-GB" dirty="0"/>
              <a:t>Click to edit title</a:t>
            </a:r>
          </a:p>
        </p:txBody>
      </p:sp>
      <p:sp>
        <p:nvSpPr>
          <p:cNvPr id="16" name="Rectangle 15">
            <a:extLst>
              <a:ext uri="{FF2B5EF4-FFF2-40B4-BE49-F238E27FC236}">
                <a16:creationId xmlns:a16="http://schemas.microsoft.com/office/drawing/2014/main" id="{CADFBF7E-45FA-4FF2-8BA2-84266A647BED}"/>
              </a:ext>
            </a:extLst>
          </p:cNvPr>
          <p:cNvSpPr/>
          <p:nvPr/>
        </p:nvSpPr>
        <p:spPr>
          <a:xfrm>
            <a:off x="415924"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D9AD940-5AE5-4E8E-80E5-2C37FD2BAF70}"/>
              </a:ext>
            </a:extLst>
          </p:cNvPr>
          <p:cNvSpPr/>
          <p:nvPr/>
        </p:nvSpPr>
        <p:spPr>
          <a:xfrm>
            <a:off x="6731180" y="1163300"/>
            <a:ext cx="1267619"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85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amp; Right Highl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FBF1361F-F7A9-4ED3-A2FC-20974D79CB5A}" type="slidenum">
              <a:rPr lang="en-GB" smtClean="0"/>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588365" y="1409700"/>
            <a:ext cx="5268672"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15">
            <a:extLst>
              <a:ext uri="{FF2B5EF4-FFF2-40B4-BE49-F238E27FC236}">
                <a16:creationId xmlns:a16="http://schemas.microsoft.com/office/drawing/2014/main" id="{CADFBF7E-45FA-4FF2-8BA2-84266A647BED}"/>
              </a:ext>
            </a:extLst>
          </p:cNvPr>
          <p:cNvSpPr/>
          <p:nvPr/>
        </p:nvSpPr>
        <p:spPr>
          <a:xfrm>
            <a:off x="415924"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443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Right Highlight -- Al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FBF1361F-F7A9-4ED3-A2FC-20974D79CB5A}" type="slidenum">
              <a:rPr lang="en-GB" smtClean="0"/>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650966" y="1409700"/>
            <a:ext cx="5206071" cy="48196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a:extLst>
              <a:ext uri="{FF2B5EF4-FFF2-40B4-BE49-F238E27FC236}">
                <a16:creationId xmlns:a16="http://schemas.microsoft.com/office/drawing/2014/main" id="{BA2051E9-1A2F-47A4-85F2-5C6849FBA3A5}"/>
              </a:ext>
            </a:extLst>
          </p:cNvPr>
          <p:cNvSpPr>
            <a:spLocks noGrp="1"/>
          </p:cNvSpPr>
          <p:nvPr>
            <p:ph type="body" sz="quarter" idx="14" hasCustomPrompt="1"/>
          </p:nvPr>
        </p:nvSpPr>
        <p:spPr>
          <a:xfrm>
            <a:off x="6650218" y="365124"/>
            <a:ext cx="5206071" cy="773719"/>
          </a:xfrm>
        </p:spPr>
        <p:txBody>
          <a:bodyPr anchor="ctr">
            <a:normAutofit/>
          </a:bodyPr>
          <a:lstStyle>
            <a:lvl1pPr marL="0" indent="0">
              <a:buNone/>
              <a:defRPr sz="2400">
                <a:solidFill>
                  <a:schemeClr val="bg1"/>
                </a:solidFill>
                <a:latin typeface="Museo 500" panose="02000000000000000000" pitchFamily="50" charset="0"/>
              </a:defRPr>
            </a:lvl1pPr>
          </a:lstStyle>
          <a:p>
            <a:pPr lvl="0"/>
            <a:r>
              <a:rPr lang="en-GB" dirty="0"/>
              <a:t>Click to edit title</a:t>
            </a:r>
          </a:p>
        </p:txBody>
      </p:sp>
      <p:sp>
        <p:nvSpPr>
          <p:cNvPr id="12" name="Rectangle 11">
            <a:extLst>
              <a:ext uri="{FF2B5EF4-FFF2-40B4-BE49-F238E27FC236}">
                <a16:creationId xmlns:a16="http://schemas.microsoft.com/office/drawing/2014/main" id="{452BDB5C-0450-4215-B05C-04997E23FA5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C167A6-E948-46F0-BE86-6A5A95852930}"/>
              </a:ext>
            </a:extLst>
          </p:cNvPr>
          <p:cNvSpPr/>
          <p:nvPr/>
        </p:nvSpPr>
        <p:spPr>
          <a:xfrm>
            <a:off x="6731180"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952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amp; Right Highlight -- Al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FBF1361F-F7A9-4ED3-A2FC-20974D79CB5A}" type="slidenum">
              <a:rPr lang="en-GB" smtClean="0"/>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650966" y="1409700"/>
            <a:ext cx="5206071" cy="48196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452BDB5C-0450-4215-B05C-04997E23FA5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64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Mobile Mock 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FBF1361F-F7A9-4ED3-A2FC-20974D79CB5A}" type="slidenum">
              <a:rPr lang="en-GB" smtClean="0"/>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Rounded Corners 4">
            <a:extLst>
              <a:ext uri="{FF2B5EF4-FFF2-40B4-BE49-F238E27FC236}">
                <a16:creationId xmlns:a16="http://schemas.microsoft.com/office/drawing/2014/main" id="{4C7E0937-C001-4781-8E3D-47DC965B6786}"/>
              </a:ext>
            </a:extLst>
          </p:cNvPr>
          <p:cNvSpPr/>
          <p:nvPr/>
        </p:nvSpPr>
        <p:spPr>
          <a:xfrm>
            <a:off x="7734300" y="333375"/>
            <a:ext cx="2838450" cy="6172200"/>
          </a:xfrm>
          <a:prstGeom prst="roundRect">
            <a:avLst>
              <a:gd name="adj" fmla="val 99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6" name="Picture 2">
            <a:extLst>
              <a:ext uri="{FF2B5EF4-FFF2-40B4-BE49-F238E27FC236}">
                <a16:creationId xmlns:a16="http://schemas.microsoft.com/office/drawing/2014/main" id="{B706DD6D-FAF3-4E6F-954E-1749553788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7200901" y="0"/>
            <a:ext cx="4076698"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7734300" y="333375"/>
            <a:ext cx="2838450" cy="6191250"/>
          </a:xfrm>
        </p:spPr>
        <p:txBody>
          <a:bodyPr/>
          <a:lstStyle>
            <a:lvl1pPr marL="0" indent="0">
              <a:buNone/>
              <a:defRPr/>
            </a:lvl1pPr>
          </a:lstStyle>
          <a:p>
            <a:r>
              <a:rPr lang="en-US"/>
              <a:t>Click icon to add picture</a:t>
            </a:r>
            <a:endParaRPr lang="en-GB" dirty="0"/>
          </a:p>
        </p:txBody>
      </p:sp>
      <p:sp>
        <p:nvSpPr>
          <p:cNvPr id="14" name="Rectangle 13">
            <a:extLst>
              <a:ext uri="{FF2B5EF4-FFF2-40B4-BE49-F238E27FC236}">
                <a16:creationId xmlns:a16="http://schemas.microsoft.com/office/drawing/2014/main" id="{20EBE2C9-B6F2-4772-9306-3F91FF6EB27D}"/>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788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amp; Mobile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FBF1361F-F7A9-4ED3-A2FC-20974D79CB5A}" type="slidenum">
              <a:rPr lang="en-GB" smtClean="0"/>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Rounded Corners 4">
            <a:extLst>
              <a:ext uri="{FF2B5EF4-FFF2-40B4-BE49-F238E27FC236}">
                <a16:creationId xmlns:a16="http://schemas.microsoft.com/office/drawing/2014/main" id="{4C7E0937-C001-4781-8E3D-47DC965B6786}"/>
              </a:ext>
            </a:extLst>
          </p:cNvPr>
          <p:cNvSpPr/>
          <p:nvPr/>
        </p:nvSpPr>
        <p:spPr>
          <a:xfrm>
            <a:off x="7734300" y="333375"/>
            <a:ext cx="2838450" cy="6172200"/>
          </a:xfrm>
          <a:prstGeom prst="roundRect">
            <a:avLst>
              <a:gd name="adj" fmla="val 99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6" name="Picture 2">
            <a:extLst>
              <a:ext uri="{FF2B5EF4-FFF2-40B4-BE49-F238E27FC236}">
                <a16:creationId xmlns:a16="http://schemas.microsoft.com/office/drawing/2014/main" id="{B706DD6D-FAF3-4E6F-954E-1749553788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7200901" y="0"/>
            <a:ext cx="4076698"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7734300" y="333375"/>
            <a:ext cx="2838450" cy="6191250"/>
          </a:xfrm>
        </p:spPr>
        <p:txBody>
          <a:bodyPr/>
          <a:lstStyle>
            <a:lvl1pPr marL="0" indent="0">
              <a:buNone/>
              <a:defRPr/>
            </a:lvl1pPr>
          </a:lstStyle>
          <a:p>
            <a:r>
              <a:rPr lang="en-US"/>
              <a:t>Click icon to add picture</a:t>
            </a:r>
            <a:endParaRPr lang="en-GB" dirty="0"/>
          </a:p>
        </p:txBody>
      </p:sp>
      <p:sp>
        <p:nvSpPr>
          <p:cNvPr id="12" name="Rectangle 11">
            <a:extLst>
              <a:ext uri="{FF2B5EF4-FFF2-40B4-BE49-F238E27FC236}">
                <a16:creationId xmlns:a16="http://schemas.microsoft.com/office/drawing/2014/main" id="{EEB83665-3411-4D58-BA76-4BB78E8BE981}"/>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9792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FF9D3-795D-424A-BC1A-13D001A53A1B}"/>
              </a:ext>
            </a:extLst>
          </p:cNvPr>
          <p:cNvSpPr>
            <a:spLocks noGrp="1"/>
          </p:cNvSpPr>
          <p:nvPr>
            <p:ph type="title"/>
          </p:nvPr>
        </p:nvSpPr>
        <p:spPr>
          <a:xfrm>
            <a:off x="334962" y="365125"/>
            <a:ext cx="11522076" cy="773719"/>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B05F4D1-86BE-47B6-8660-35D1A7F0266A}"/>
              </a:ext>
            </a:extLst>
          </p:cNvPr>
          <p:cNvSpPr>
            <a:spLocks noGrp="1"/>
          </p:cNvSpPr>
          <p:nvPr>
            <p:ph type="body" idx="1"/>
          </p:nvPr>
        </p:nvSpPr>
        <p:spPr>
          <a:xfrm>
            <a:off x="334962" y="1371600"/>
            <a:ext cx="11522076" cy="4805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85F97F3D-9EF2-4CF8-84D5-73638D208C83}"/>
              </a:ext>
            </a:extLst>
          </p:cNvPr>
          <p:cNvSpPr>
            <a:spLocks noGrp="1"/>
          </p:cNvSpPr>
          <p:nvPr>
            <p:ph type="ftr" sz="quarter" idx="3"/>
          </p:nvPr>
        </p:nvSpPr>
        <p:spPr>
          <a:xfrm>
            <a:off x="334963" y="6356350"/>
            <a:ext cx="10534320" cy="365125"/>
          </a:xfrm>
          <a:prstGeom prst="rect">
            <a:avLst/>
          </a:prstGeom>
        </p:spPr>
        <p:txBody>
          <a:bodyPr vert="horz" lIns="91440" tIns="45720" rIns="91440" bIns="45720" rtlCol="0" anchor="ctr"/>
          <a:lstStyle>
            <a:lvl1pPr algn="l">
              <a:lnSpc>
                <a:spcPct val="120000"/>
              </a:lnSpc>
              <a:defRPr sz="1200">
                <a:solidFill>
                  <a:schemeClr val="tx1">
                    <a:tint val="75000"/>
                  </a:schemeClr>
                </a:solidFill>
                <a:latin typeface="Museo 500" panose="02000000000000000000" pitchFamily="50" charset="0"/>
              </a:defRPr>
            </a:lvl1pPr>
          </a:lstStyle>
          <a:p>
            <a:endParaRPr lang="en-GB"/>
          </a:p>
        </p:txBody>
      </p:sp>
      <p:sp>
        <p:nvSpPr>
          <p:cNvPr id="6" name="Slide Number Placeholder 5">
            <a:extLst>
              <a:ext uri="{FF2B5EF4-FFF2-40B4-BE49-F238E27FC236}">
                <a16:creationId xmlns:a16="http://schemas.microsoft.com/office/drawing/2014/main" id="{BE4A6BCE-F07F-43A4-B14B-0BE807592376}"/>
              </a:ext>
            </a:extLst>
          </p:cNvPr>
          <p:cNvSpPr>
            <a:spLocks noGrp="1"/>
          </p:cNvSpPr>
          <p:nvPr>
            <p:ph type="sldNum" sz="quarter" idx="4"/>
          </p:nvPr>
        </p:nvSpPr>
        <p:spPr>
          <a:xfrm>
            <a:off x="11217246" y="6356350"/>
            <a:ext cx="639792" cy="365125"/>
          </a:xfrm>
          <a:prstGeom prst="rect">
            <a:avLst/>
          </a:prstGeom>
        </p:spPr>
        <p:txBody>
          <a:bodyPr vert="horz" lIns="91440" tIns="45720" rIns="91440" bIns="45720" rtlCol="0" anchor="ctr"/>
          <a:lstStyle>
            <a:lvl1pPr algn="r">
              <a:lnSpc>
                <a:spcPct val="120000"/>
              </a:lnSpc>
              <a:defRPr sz="1200">
                <a:solidFill>
                  <a:schemeClr val="tx1">
                    <a:tint val="75000"/>
                  </a:schemeClr>
                </a:solidFill>
                <a:latin typeface="Museo 500" panose="02000000000000000000" pitchFamily="50" charset="0"/>
              </a:defRPr>
            </a:lvl1pPr>
          </a:lstStyle>
          <a:p>
            <a:fld id="{FBF1361F-F7A9-4ED3-A2FC-20974D79CB5A}" type="slidenum">
              <a:rPr lang="en-GB" smtClean="0"/>
              <a:t>‹#›</a:t>
            </a:fld>
            <a:endParaRPr lang="en-GB"/>
          </a:p>
        </p:txBody>
      </p:sp>
    </p:spTree>
    <p:extLst>
      <p:ext uri="{BB962C8B-B14F-4D97-AF65-F5344CB8AC3E}">
        <p14:creationId xmlns:p14="http://schemas.microsoft.com/office/powerpoint/2010/main" val="3367887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6" r:id="rId5"/>
    <p:sldLayoutId id="2147483665" r:id="rId6"/>
    <p:sldLayoutId id="2147483677"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8" r:id="rId18"/>
  </p:sldLayoutIdLst>
  <p:txStyles>
    <p:titleStyle>
      <a:lvl1pPr algn="l" defTabSz="914400" rtl="0" eaLnBrk="1" latinLnBrk="0" hangingPunct="1">
        <a:lnSpc>
          <a:spcPct val="120000"/>
        </a:lnSpc>
        <a:spcBef>
          <a:spcPct val="0"/>
        </a:spcBef>
        <a:buNone/>
        <a:defRPr sz="2400" kern="1200">
          <a:solidFill>
            <a:schemeClr val="tx1"/>
          </a:solidFill>
          <a:latin typeface="Museo 500" panose="02000000000000000000" pitchFamily="50"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11">
          <p15:clr>
            <a:srgbClr val="F26B43"/>
          </p15:clr>
        </p15:guide>
        <p15:guide id="4" pos="746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petsathome-my.sharepoint.com/:x:/g/personal/bcohen_petsathome_co_uk/EY0xlwYtduZOroKctPVtJn4BDXQ8fvpGY6ZY5cY5gooT7g?e=zmqP5J"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s://petsathome-my.sharepoint.com/:x:/g/personal/bcohen_petsathome_co_uk/EY0xlwYtduZOroKctPVtJn4BDXQ8fvpGY6ZY5cY5gooT7g?e=zmqP5J" TargetMode="Externa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hyperlink" Target="https://petsathome-my.sharepoint.com/:x:/g/personal/bcohen_petsathome_co_uk/EY0xlwYtduZOroKctPVtJn4BDXQ8fvpGY6ZY5cY5gooT7g?e=zmqP5J"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hyperlink" Target="https://petsathome-my.sharepoint.com/:x:/g/personal/bcohen_petsathome_co_uk/EY0xlwYtduZOroKctPVtJn4BDXQ8fvpGY6ZY5cY5gooT7g?e=zmqP5J"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hyperlink" Target="https://petsathome-my.sharepoint.com/:x:/g/personal/bcohen_petsathome_co_uk/EY0xlwYtduZOroKctPVtJn4BDXQ8fvpGY6ZY5cY5gooT7g?e=zmqP5J"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D67F-FAD4-49FA-8F2A-C439390BBF20}"/>
              </a:ext>
            </a:extLst>
          </p:cNvPr>
          <p:cNvSpPr>
            <a:spLocks noGrp="1"/>
          </p:cNvSpPr>
          <p:nvPr>
            <p:ph type="title"/>
          </p:nvPr>
        </p:nvSpPr>
        <p:spPr/>
        <p:txBody>
          <a:bodyPr>
            <a:normAutofit/>
          </a:bodyPr>
          <a:lstStyle/>
          <a:p>
            <a:r>
              <a:rPr lang="en-GB" dirty="0"/>
              <a:t>PAH156 - PDP Information Hierarchy - Mobile</a:t>
            </a:r>
          </a:p>
        </p:txBody>
      </p:sp>
      <p:sp>
        <p:nvSpPr>
          <p:cNvPr id="3" name="Text Placeholder 2">
            <a:extLst>
              <a:ext uri="{FF2B5EF4-FFF2-40B4-BE49-F238E27FC236}">
                <a16:creationId xmlns:a16="http://schemas.microsoft.com/office/drawing/2014/main" id="{EDED2CF2-A843-4A26-9C7C-73C49112EDB6}"/>
              </a:ext>
            </a:extLst>
          </p:cNvPr>
          <p:cNvSpPr>
            <a:spLocks noGrp="1"/>
          </p:cNvSpPr>
          <p:nvPr>
            <p:ph type="body" sz="quarter" idx="10"/>
          </p:nvPr>
        </p:nvSpPr>
        <p:spPr/>
        <p:txBody>
          <a:bodyPr>
            <a:normAutofit/>
          </a:bodyPr>
          <a:lstStyle/>
          <a:p>
            <a:r>
              <a:rPr lang="en-GB" dirty="0"/>
              <a:t>Post-Test Analysis</a:t>
            </a:r>
          </a:p>
        </p:txBody>
      </p:sp>
    </p:spTree>
    <p:extLst>
      <p:ext uri="{BB962C8B-B14F-4D97-AF65-F5344CB8AC3E}">
        <p14:creationId xmlns:p14="http://schemas.microsoft.com/office/powerpoint/2010/main" val="97128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8DE5B0-2490-4239-96E3-4F8196362D53}"/>
              </a:ext>
            </a:extLst>
          </p:cNvPr>
          <p:cNvSpPr>
            <a:spLocks noGrp="1"/>
          </p:cNvSpPr>
          <p:nvPr>
            <p:ph type="title"/>
          </p:nvPr>
        </p:nvSpPr>
        <p:spPr/>
        <p:txBody>
          <a:bodyPr/>
          <a:lstStyle/>
          <a:p>
            <a:r>
              <a:rPr lang="en-GB"/>
              <a:t>Results &amp; Insights</a:t>
            </a:r>
          </a:p>
        </p:txBody>
      </p:sp>
      <p:sp>
        <p:nvSpPr>
          <p:cNvPr id="8" name="Text Placeholder 7">
            <a:extLst>
              <a:ext uri="{FF2B5EF4-FFF2-40B4-BE49-F238E27FC236}">
                <a16:creationId xmlns:a16="http://schemas.microsoft.com/office/drawing/2014/main" id="{119D9727-F3BF-41DF-9824-BCC46136D1CA}"/>
              </a:ext>
            </a:extLst>
          </p:cNvPr>
          <p:cNvSpPr>
            <a:spLocks noGrp="1"/>
          </p:cNvSpPr>
          <p:nvPr>
            <p:ph type="body" sz="quarter" idx="12"/>
          </p:nvPr>
        </p:nvSpPr>
        <p:spPr/>
        <p:txBody>
          <a:bodyPr/>
          <a:lstStyle/>
          <a:p>
            <a:r>
              <a:rPr lang="en-GB"/>
              <a:t>Summary</a:t>
            </a:r>
          </a:p>
        </p:txBody>
      </p:sp>
      <p:sp>
        <p:nvSpPr>
          <p:cNvPr id="9" name="Text Placeholder 8">
            <a:extLst>
              <a:ext uri="{FF2B5EF4-FFF2-40B4-BE49-F238E27FC236}">
                <a16:creationId xmlns:a16="http://schemas.microsoft.com/office/drawing/2014/main" id="{E6F254FB-C86E-40A4-9EB3-1EDCA0C54DF2}"/>
              </a:ext>
            </a:extLst>
          </p:cNvPr>
          <p:cNvSpPr>
            <a:spLocks noGrp="1"/>
          </p:cNvSpPr>
          <p:nvPr>
            <p:ph type="body" sz="quarter" idx="13"/>
          </p:nvPr>
        </p:nvSpPr>
        <p:spPr/>
        <p:txBody>
          <a:bodyPr>
            <a:normAutofit/>
          </a:bodyPr>
          <a:lstStyle/>
          <a:p>
            <a:r>
              <a:rPr lang="en-GB"/>
              <a:t>2</a:t>
            </a:r>
          </a:p>
        </p:txBody>
      </p:sp>
    </p:spTree>
    <p:extLst>
      <p:ext uri="{BB962C8B-B14F-4D97-AF65-F5344CB8AC3E}">
        <p14:creationId xmlns:p14="http://schemas.microsoft.com/office/powerpoint/2010/main" val="2882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7D28E-195E-4CA6-941E-A574DA5E5733}"/>
              </a:ext>
            </a:extLst>
          </p:cNvPr>
          <p:cNvSpPr>
            <a:spLocks noGrp="1"/>
          </p:cNvSpPr>
          <p:nvPr>
            <p:ph type="title"/>
          </p:nvPr>
        </p:nvSpPr>
        <p:spPr/>
        <p:txBody>
          <a:bodyPr/>
          <a:lstStyle/>
          <a:p>
            <a:r>
              <a:rPr lang="en-GB" dirty="0"/>
              <a:t>Results Summary</a:t>
            </a:r>
          </a:p>
        </p:txBody>
      </p:sp>
      <p:sp>
        <p:nvSpPr>
          <p:cNvPr id="5" name="Text Placeholder 4">
            <a:extLst>
              <a:ext uri="{FF2B5EF4-FFF2-40B4-BE49-F238E27FC236}">
                <a16:creationId xmlns:a16="http://schemas.microsoft.com/office/drawing/2014/main" id="{849230C1-6768-4EA0-A938-D3C7EF052BAE}"/>
              </a:ext>
            </a:extLst>
          </p:cNvPr>
          <p:cNvSpPr>
            <a:spLocks noGrp="1"/>
          </p:cNvSpPr>
          <p:nvPr>
            <p:ph type="body" sz="quarter" idx="12"/>
          </p:nvPr>
        </p:nvSpPr>
        <p:spPr>
          <a:xfrm>
            <a:off x="334963" y="1409700"/>
            <a:ext cx="5761037" cy="3057525"/>
          </a:xfrm>
        </p:spPr>
        <p:txBody>
          <a:bodyPr>
            <a:normAutofit/>
          </a:bodyPr>
          <a:lstStyle/>
          <a:p>
            <a:r>
              <a:rPr lang="en-GB" dirty="0"/>
              <a:t>Summary of overall performance data</a:t>
            </a:r>
          </a:p>
          <a:p>
            <a:r>
              <a:rPr lang="en-GB" dirty="0"/>
              <a:t>This should be more quantitative-based.</a:t>
            </a:r>
          </a:p>
          <a:p>
            <a:endParaRPr lang="en-GB" dirty="0"/>
          </a:p>
        </p:txBody>
      </p:sp>
      <p:sp>
        <p:nvSpPr>
          <p:cNvPr id="6" name="Text Placeholder 5">
            <a:extLst>
              <a:ext uri="{FF2B5EF4-FFF2-40B4-BE49-F238E27FC236}">
                <a16:creationId xmlns:a16="http://schemas.microsoft.com/office/drawing/2014/main" id="{2473AA1F-77DF-49EC-8461-8F4CDD8F0A4D}"/>
              </a:ext>
            </a:extLst>
          </p:cNvPr>
          <p:cNvSpPr>
            <a:spLocks noGrp="1"/>
          </p:cNvSpPr>
          <p:nvPr>
            <p:ph type="body" sz="quarter" idx="13"/>
          </p:nvPr>
        </p:nvSpPr>
        <p:spPr/>
        <p:txBody>
          <a:bodyPr/>
          <a:lstStyle/>
          <a:p>
            <a:r>
              <a:rPr lang="en-GB" dirty="0"/>
              <a:t>Summary of insights gathered during analysis.</a:t>
            </a:r>
          </a:p>
          <a:p>
            <a:endParaRPr lang="en-GB" dirty="0"/>
          </a:p>
          <a:p>
            <a:r>
              <a:rPr lang="en-GB" dirty="0"/>
              <a:t>This should be more qualitative-based.</a:t>
            </a:r>
          </a:p>
        </p:txBody>
      </p:sp>
      <p:sp>
        <p:nvSpPr>
          <p:cNvPr id="7" name="Text Placeholder 6">
            <a:extLst>
              <a:ext uri="{FF2B5EF4-FFF2-40B4-BE49-F238E27FC236}">
                <a16:creationId xmlns:a16="http://schemas.microsoft.com/office/drawing/2014/main" id="{BF309433-7C35-492B-B44A-ED1B1DFE82A0}"/>
              </a:ext>
            </a:extLst>
          </p:cNvPr>
          <p:cNvSpPr>
            <a:spLocks noGrp="1"/>
          </p:cNvSpPr>
          <p:nvPr>
            <p:ph type="body" sz="quarter" idx="14"/>
          </p:nvPr>
        </p:nvSpPr>
        <p:spPr/>
        <p:txBody>
          <a:bodyPr/>
          <a:lstStyle/>
          <a:p>
            <a:r>
              <a:rPr lang="en-GB" dirty="0"/>
              <a:t>Insights Summary</a:t>
            </a:r>
          </a:p>
        </p:txBody>
      </p:sp>
      <p:sp>
        <p:nvSpPr>
          <p:cNvPr id="9" name="Text Placeholder 5">
            <a:extLst>
              <a:ext uri="{FF2B5EF4-FFF2-40B4-BE49-F238E27FC236}">
                <a16:creationId xmlns:a16="http://schemas.microsoft.com/office/drawing/2014/main" id="{3915EA7E-0BE1-40FD-A070-474CC44DF3AE}"/>
              </a:ext>
            </a:extLst>
          </p:cNvPr>
          <p:cNvSpPr txBox="1">
            <a:spLocks/>
          </p:cNvSpPr>
          <p:nvPr/>
        </p:nvSpPr>
        <p:spPr>
          <a:xfrm>
            <a:off x="334963" y="6492875"/>
            <a:ext cx="5761037" cy="2699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050" i="1" dirty="0">
                <a:solidFill>
                  <a:schemeClr val="tx2"/>
                </a:solidFill>
                <a:latin typeface="+mn-lt"/>
              </a:rPr>
              <a:t>* Source of data</a:t>
            </a:r>
          </a:p>
        </p:txBody>
      </p:sp>
    </p:spTree>
    <p:extLst>
      <p:ext uri="{BB962C8B-B14F-4D97-AF65-F5344CB8AC3E}">
        <p14:creationId xmlns:p14="http://schemas.microsoft.com/office/powerpoint/2010/main" val="252059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8DE5B0-2490-4239-96E3-4F8196362D53}"/>
              </a:ext>
            </a:extLst>
          </p:cNvPr>
          <p:cNvSpPr>
            <a:spLocks noGrp="1"/>
          </p:cNvSpPr>
          <p:nvPr>
            <p:ph type="title"/>
          </p:nvPr>
        </p:nvSpPr>
        <p:spPr/>
        <p:txBody>
          <a:bodyPr/>
          <a:lstStyle/>
          <a:p>
            <a:r>
              <a:rPr lang="en-GB"/>
              <a:t>Results &amp; Insights</a:t>
            </a:r>
          </a:p>
        </p:txBody>
      </p:sp>
      <p:sp>
        <p:nvSpPr>
          <p:cNvPr id="8" name="Text Placeholder 7">
            <a:extLst>
              <a:ext uri="{FF2B5EF4-FFF2-40B4-BE49-F238E27FC236}">
                <a16:creationId xmlns:a16="http://schemas.microsoft.com/office/drawing/2014/main" id="{119D9727-F3BF-41DF-9824-BCC46136D1CA}"/>
              </a:ext>
            </a:extLst>
          </p:cNvPr>
          <p:cNvSpPr>
            <a:spLocks noGrp="1"/>
          </p:cNvSpPr>
          <p:nvPr>
            <p:ph type="body" sz="quarter" idx="12"/>
          </p:nvPr>
        </p:nvSpPr>
        <p:spPr/>
        <p:txBody>
          <a:bodyPr/>
          <a:lstStyle/>
          <a:p>
            <a:r>
              <a:rPr lang="en-GB" dirty="0"/>
              <a:t>Ecommerce &amp; Engagement Performance</a:t>
            </a:r>
          </a:p>
        </p:txBody>
      </p:sp>
      <p:sp>
        <p:nvSpPr>
          <p:cNvPr id="9" name="Text Placeholder 8">
            <a:extLst>
              <a:ext uri="{FF2B5EF4-FFF2-40B4-BE49-F238E27FC236}">
                <a16:creationId xmlns:a16="http://schemas.microsoft.com/office/drawing/2014/main" id="{E6F254FB-C86E-40A4-9EB3-1EDCA0C54DF2}"/>
              </a:ext>
            </a:extLst>
          </p:cNvPr>
          <p:cNvSpPr>
            <a:spLocks noGrp="1"/>
          </p:cNvSpPr>
          <p:nvPr>
            <p:ph type="body" sz="quarter" idx="13"/>
          </p:nvPr>
        </p:nvSpPr>
        <p:spPr/>
        <p:txBody>
          <a:bodyPr>
            <a:normAutofit/>
          </a:bodyPr>
          <a:lstStyle/>
          <a:p>
            <a:r>
              <a:rPr lang="en-GB" dirty="0"/>
              <a:t>3</a:t>
            </a:r>
          </a:p>
        </p:txBody>
      </p:sp>
    </p:spTree>
    <p:extLst>
      <p:ext uri="{BB962C8B-B14F-4D97-AF65-F5344CB8AC3E}">
        <p14:creationId xmlns:p14="http://schemas.microsoft.com/office/powerpoint/2010/main" val="115932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7D28E-195E-4CA6-941E-A574DA5E5733}"/>
              </a:ext>
            </a:extLst>
          </p:cNvPr>
          <p:cNvSpPr>
            <a:spLocks noGrp="1"/>
          </p:cNvSpPr>
          <p:nvPr>
            <p:ph type="title"/>
          </p:nvPr>
        </p:nvSpPr>
        <p:spPr/>
        <p:txBody>
          <a:bodyPr/>
          <a:lstStyle/>
          <a:p>
            <a:r>
              <a:rPr lang="en-GB" dirty="0"/>
              <a:t>Add to Basket Rate</a:t>
            </a:r>
          </a:p>
        </p:txBody>
      </p:sp>
      <p:sp>
        <p:nvSpPr>
          <p:cNvPr id="5" name="Text Placeholder 4">
            <a:extLst>
              <a:ext uri="{FF2B5EF4-FFF2-40B4-BE49-F238E27FC236}">
                <a16:creationId xmlns:a16="http://schemas.microsoft.com/office/drawing/2014/main" id="{849230C1-6768-4EA0-A938-D3C7EF052BAE}"/>
              </a:ext>
            </a:extLst>
          </p:cNvPr>
          <p:cNvSpPr>
            <a:spLocks noGrp="1"/>
          </p:cNvSpPr>
          <p:nvPr>
            <p:ph type="body" sz="quarter" idx="12"/>
          </p:nvPr>
        </p:nvSpPr>
        <p:spPr>
          <a:xfrm>
            <a:off x="334961" y="1414463"/>
            <a:ext cx="11522076" cy="1668372"/>
          </a:xfrm>
        </p:spPr>
        <p:txBody>
          <a:bodyPr>
            <a:normAutofit fontScale="92500" lnSpcReduction="10000"/>
          </a:bodyPr>
          <a:lstStyle/>
          <a:p>
            <a:r>
              <a:rPr lang="en-GB" dirty="0"/>
              <a:t>Variation 1 underperformed across All Users, with a 1.93% reduction in Add to Basket Rate. In contrast, Variation 2 outperformed the control across All Users with a 1.42% uplift in Add to Basket Rate.</a:t>
            </a:r>
          </a:p>
          <a:p>
            <a:r>
              <a:rPr lang="en-GB" dirty="0"/>
              <a:t>This result is mostly attributable to New Users, who showed a preference for the Control with Variations 1 &amp; 2 returning a 4.03% and 1.70% reduction in Add to Basket Rate, respectively.</a:t>
            </a:r>
          </a:p>
          <a:p>
            <a:r>
              <a:rPr lang="en-GB" dirty="0"/>
              <a:t>Returning Users, however, were much more responsive to the Control with Variation 1 returning a minor increase of 0.18% and Variation 2 returning a major increase of 4.55%.</a:t>
            </a:r>
          </a:p>
        </p:txBody>
      </p:sp>
      <p:sp>
        <p:nvSpPr>
          <p:cNvPr id="10" name="Text Placeholder 5">
            <a:extLst>
              <a:ext uri="{FF2B5EF4-FFF2-40B4-BE49-F238E27FC236}">
                <a16:creationId xmlns:a16="http://schemas.microsoft.com/office/drawing/2014/main" id="{9460A514-8C79-40A9-9A3C-20400505008A}"/>
              </a:ext>
            </a:extLst>
          </p:cNvPr>
          <p:cNvSpPr txBox="1">
            <a:spLocks/>
          </p:cNvSpPr>
          <p:nvPr/>
        </p:nvSpPr>
        <p:spPr>
          <a:xfrm>
            <a:off x="334963" y="6492875"/>
            <a:ext cx="5761037" cy="2699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050" i="1" dirty="0">
                <a:solidFill>
                  <a:schemeClr val="tx2"/>
                </a:solidFill>
                <a:latin typeface="+mn-lt"/>
              </a:rPr>
              <a:t>* Data can be seen </a:t>
            </a:r>
            <a:r>
              <a:rPr lang="en-GB" sz="1050" i="1" dirty="0">
                <a:solidFill>
                  <a:schemeClr val="tx2"/>
                </a:solidFill>
                <a:latin typeface="+mn-lt"/>
                <a:hlinkClick r:id="rId2"/>
              </a:rPr>
              <a:t>here</a:t>
            </a:r>
            <a:endParaRPr lang="en-GB" sz="1050" i="1" dirty="0">
              <a:solidFill>
                <a:schemeClr val="tx2"/>
              </a:solidFill>
              <a:latin typeface="+mn-lt"/>
            </a:endParaRPr>
          </a:p>
        </p:txBody>
      </p:sp>
      <p:graphicFrame>
        <p:nvGraphicFramePr>
          <p:cNvPr id="7" name="Chart 6">
            <a:extLst>
              <a:ext uri="{FF2B5EF4-FFF2-40B4-BE49-F238E27FC236}">
                <a16:creationId xmlns:a16="http://schemas.microsoft.com/office/drawing/2014/main" id="{A471E414-1DA7-4E36-800B-BF0D8D54D606}"/>
              </a:ext>
            </a:extLst>
          </p:cNvPr>
          <p:cNvGraphicFramePr>
            <a:graphicFrameLocks/>
          </p:cNvGraphicFramePr>
          <p:nvPr>
            <p:extLst>
              <p:ext uri="{D42A27DB-BD31-4B8C-83A1-F6EECF244321}">
                <p14:modId xmlns:p14="http://schemas.microsoft.com/office/powerpoint/2010/main" val="3094830618"/>
              </p:ext>
            </p:extLst>
          </p:nvPr>
        </p:nvGraphicFramePr>
        <p:xfrm>
          <a:off x="334961" y="3196046"/>
          <a:ext cx="11522076" cy="3296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148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7D28E-195E-4CA6-941E-A574DA5E5733}"/>
              </a:ext>
            </a:extLst>
          </p:cNvPr>
          <p:cNvSpPr>
            <a:spLocks noGrp="1"/>
          </p:cNvSpPr>
          <p:nvPr>
            <p:ph type="title"/>
          </p:nvPr>
        </p:nvSpPr>
        <p:spPr/>
        <p:txBody>
          <a:bodyPr/>
          <a:lstStyle/>
          <a:p>
            <a:r>
              <a:rPr lang="en-GB" dirty="0"/>
              <a:t>E-commerce Funnel Performance</a:t>
            </a:r>
          </a:p>
        </p:txBody>
      </p:sp>
      <p:sp>
        <p:nvSpPr>
          <p:cNvPr id="5" name="Text Placeholder 4">
            <a:extLst>
              <a:ext uri="{FF2B5EF4-FFF2-40B4-BE49-F238E27FC236}">
                <a16:creationId xmlns:a16="http://schemas.microsoft.com/office/drawing/2014/main" id="{849230C1-6768-4EA0-A938-D3C7EF052BAE}"/>
              </a:ext>
            </a:extLst>
          </p:cNvPr>
          <p:cNvSpPr>
            <a:spLocks noGrp="1"/>
          </p:cNvSpPr>
          <p:nvPr>
            <p:ph type="body" sz="quarter" idx="12"/>
          </p:nvPr>
        </p:nvSpPr>
        <p:spPr>
          <a:xfrm>
            <a:off x="334962" y="1414463"/>
            <a:ext cx="5543324" cy="1899444"/>
          </a:xfrm>
        </p:spPr>
        <p:txBody>
          <a:bodyPr>
            <a:normAutofit/>
          </a:bodyPr>
          <a:lstStyle/>
          <a:p>
            <a:r>
              <a:rPr lang="en-GB" dirty="0"/>
              <a:t>Aside from the notable increase in Add to Basket Rate on Variation 2 across All Users, subsequent funnel performance was reduced in both variations.</a:t>
            </a:r>
          </a:p>
          <a:p>
            <a:r>
              <a:rPr lang="en-GB" dirty="0"/>
              <a:t>It is interesting to note that when segmenting the data</a:t>
            </a:r>
            <a:r>
              <a:rPr lang="en-GB" sz="1400" dirty="0"/>
              <a:t> by user type,</a:t>
            </a:r>
            <a:r>
              <a:rPr lang="en-GB" dirty="0"/>
              <a:t> we see</a:t>
            </a:r>
            <a:r>
              <a:rPr lang="en-GB" sz="1400" dirty="0"/>
              <a:t> Returning Users in the variations generally performing at the same or a higher level than the Control. </a:t>
            </a:r>
            <a:endParaRPr lang="en-GB" dirty="0"/>
          </a:p>
        </p:txBody>
      </p:sp>
      <p:sp>
        <p:nvSpPr>
          <p:cNvPr id="10" name="Text Placeholder 5">
            <a:extLst>
              <a:ext uri="{FF2B5EF4-FFF2-40B4-BE49-F238E27FC236}">
                <a16:creationId xmlns:a16="http://schemas.microsoft.com/office/drawing/2014/main" id="{9460A514-8C79-40A9-9A3C-20400505008A}"/>
              </a:ext>
            </a:extLst>
          </p:cNvPr>
          <p:cNvSpPr txBox="1">
            <a:spLocks/>
          </p:cNvSpPr>
          <p:nvPr/>
        </p:nvSpPr>
        <p:spPr>
          <a:xfrm>
            <a:off x="334963" y="6492875"/>
            <a:ext cx="5761037" cy="2699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050" i="1" dirty="0">
                <a:solidFill>
                  <a:schemeClr val="tx2"/>
                </a:solidFill>
                <a:latin typeface="+mn-lt"/>
              </a:rPr>
              <a:t>* Data can be seen </a:t>
            </a:r>
            <a:r>
              <a:rPr lang="en-GB" sz="1050" i="1" dirty="0">
                <a:solidFill>
                  <a:schemeClr val="tx2"/>
                </a:solidFill>
                <a:latin typeface="+mn-lt"/>
                <a:hlinkClick r:id="rId2"/>
              </a:rPr>
              <a:t>here</a:t>
            </a:r>
            <a:endParaRPr lang="en-GB" sz="1050" i="1" dirty="0">
              <a:solidFill>
                <a:schemeClr val="tx2"/>
              </a:solidFill>
              <a:latin typeface="+mn-lt"/>
            </a:endParaRPr>
          </a:p>
        </p:txBody>
      </p:sp>
      <p:graphicFrame>
        <p:nvGraphicFramePr>
          <p:cNvPr id="8" name="Chart 7">
            <a:extLst>
              <a:ext uri="{FF2B5EF4-FFF2-40B4-BE49-F238E27FC236}">
                <a16:creationId xmlns:a16="http://schemas.microsoft.com/office/drawing/2014/main" id="{F049599D-4174-4069-BBDE-1A8EDB12D5C3}"/>
              </a:ext>
            </a:extLst>
          </p:cNvPr>
          <p:cNvGraphicFramePr>
            <a:graphicFrameLocks/>
          </p:cNvGraphicFramePr>
          <p:nvPr>
            <p:extLst>
              <p:ext uri="{D42A27DB-BD31-4B8C-83A1-F6EECF244321}">
                <p14:modId xmlns:p14="http://schemas.microsoft.com/office/powerpoint/2010/main" val="1280836575"/>
              </p:ext>
            </p:extLst>
          </p:nvPr>
        </p:nvGraphicFramePr>
        <p:xfrm>
          <a:off x="6096001" y="250031"/>
          <a:ext cx="5761037" cy="3063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308A5656-AA57-4A91-9486-DD3ECBE56034}"/>
              </a:ext>
            </a:extLst>
          </p:cNvPr>
          <p:cNvGraphicFramePr>
            <a:graphicFrameLocks/>
          </p:cNvGraphicFramePr>
          <p:nvPr>
            <p:extLst>
              <p:ext uri="{D42A27DB-BD31-4B8C-83A1-F6EECF244321}">
                <p14:modId xmlns:p14="http://schemas.microsoft.com/office/powerpoint/2010/main" val="246987681"/>
              </p:ext>
            </p:extLst>
          </p:nvPr>
        </p:nvGraphicFramePr>
        <p:xfrm>
          <a:off x="6096000" y="3429000"/>
          <a:ext cx="5761038" cy="3063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0D44A1ED-5790-4B5D-8285-0D07F0B4CC3C}"/>
              </a:ext>
            </a:extLst>
          </p:cNvPr>
          <p:cNvGraphicFramePr>
            <a:graphicFrameLocks/>
          </p:cNvGraphicFramePr>
          <p:nvPr>
            <p:extLst>
              <p:ext uri="{D42A27DB-BD31-4B8C-83A1-F6EECF244321}">
                <p14:modId xmlns:p14="http://schemas.microsoft.com/office/powerpoint/2010/main" val="3489438549"/>
              </p:ext>
            </p:extLst>
          </p:nvPr>
        </p:nvGraphicFramePr>
        <p:xfrm>
          <a:off x="334961" y="3429001"/>
          <a:ext cx="5761038" cy="30638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0653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80BA-67AC-4D5B-8EFA-EA3EF255EEF7}"/>
              </a:ext>
            </a:extLst>
          </p:cNvPr>
          <p:cNvSpPr>
            <a:spLocks noGrp="1"/>
          </p:cNvSpPr>
          <p:nvPr>
            <p:ph type="title"/>
          </p:nvPr>
        </p:nvSpPr>
        <p:spPr/>
        <p:txBody>
          <a:bodyPr/>
          <a:lstStyle/>
          <a:p>
            <a:r>
              <a:rPr lang="en-GB" dirty="0"/>
              <a:t>Engagement Performance</a:t>
            </a:r>
          </a:p>
        </p:txBody>
      </p:sp>
      <p:sp>
        <p:nvSpPr>
          <p:cNvPr id="3" name="Text Placeholder 2">
            <a:extLst>
              <a:ext uri="{FF2B5EF4-FFF2-40B4-BE49-F238E27FC236}">
                <a16:creationId xmlns:a16="http://schemas.microsoft.com/office/drawing/2014/main" id="{A31591BD-7A5B-4B18-A8EC-8A5E2C64AFA9}"/>
              </a:ext>
            </a:extLst>
          </p:cNvPr>
          <p:cNvSpPr>
            <a:spLocks noGrp="1"/>
          </p:cNvSpPr>
          <p:nvPr>
            <p:ph type="body" sz="quarter" idx="12"/>
          </p:nvPr>
        </p:nvSpPr>
        <p:spPr>
          <a:xfrm>
            <a:off x="334961" y="1414463"/>
            <a:ext cx="11522076" cy="2125150"/>
          </a:xfrm>
        </p:spPr>
        <p:txBody>
          <a:bodyPr>
            <a:normAutofit fontScale="92500" lnSpcReduction="20000"/>
          </a:bodyPr>
          <a:lstStyle/>
          <a:p>
            <a:r>
              <a:rPr lang="en-GB" dirty="0"/>
              <a:t>While the E-commerce Funnel Performance results are discouraging, an explanation can be found when looking at the engagement-based metrics, namely Bounce Rate and Gallery Image Impression Rate. </a:t>
            </a:r>
          </a:p>
          <a:p>
            <a:r>
              <a:rPr lang="en-GB" dirty="0"/>
              <a:t>The chart below shows Variation 1 consistently, though minimally, decreasing Bounce Rate across each user type and this was coupled with increased engagement with the Gallery element, with Image Impression Rate increasing across All Users and notable usage of the zoom functionality (there is no data shown below for the Control or Variation 2 as this feature isn’t present in them).</a:t>
            </a:r>
          </a:p>
          <a:p>
            <a:r>
              <a:rPr lang="en-GB" dirty="0"/>
              <a:t>Typically, increased engagement would be positive as it suggests that users are progressing through the page and funnel but in this test, the variation that brought us the bigger improvements in engagement rates also brought us the bigger reductions in e-commerce performance.</a:t>
            </a:r>
          </a:p>
          <a:p>
            <a:r>
              <a:rPr lang="en-GB" dirty="0"/>
              <a:t>The link between the increase in engagement and reduction in e-commerce performance is explored further on the next slide.</a:t>
            </a:r>
          </a:p>
        </p:txBody>
      </p:sp>
      <p:sp>
        <p:nvSpPr>
          <p:cNvPr id="6" name="Text Placeholder 5">
            <a:extLst>
              <a:ext uri="{FF2B5EF4-FFF2-40B4-BE49-F238E27FC236}">
                <a16:creationId xmlns:a16="http://schemas.microsoft.com/office/drawing/2014/main" id="{9C504BB7-24D2-4B40-9356-8740FB9D93D2}"/>
              </a:ext>
            </a:extLst>
          </p:cNvPr>
          <p:cNvSpPr txBox="1">
            <a:spLocks/>
          </p:cNvSpPr>
          <p:nvPr/>
        </p:nvSpPr>
        <p:spPr>
          <a:xfrm>
            <a:off x="334963" y="6492875"/>
            <a:ext cx="5761037" cy="2699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050" i="1" dirty="0">
                <a:solidFill>
                  <a:schemeClr val="tx2"/>
                </a:solidFill>
                <a:latin typeface="+mn-lt"/>
              </a:rPr>
              <a:t>* Data can be seen </a:t>
            </a:r>
            <a:r>
              <a:rPr lang="en-GB" sz="1050" i="1" dirty="0">
                <a:solidFill>
                  <a:schemeClr val="tx2"/>
                </a:solidFill>
                <a:latin typeface="+mn-lt"/>
                <a:hlinkClick r:id="rId2"/>
              </a:rPr>
              <a:t>here</a:t>
            </a:r>
            <a:endParaRPr lang="en-GB" sz="1050" i="1" dirty="0">
              <a:solidFill>
                <a:schemeClr val="tx2"/>
              </a:solidFill>
              <a:latin typeface="+mn-lt"/>
            </a:endParaRPr>
          </a:p>
        </p:txBody>
      </p:sp>
      <p:graphicFrame>
        <p:nvGraphicFramePr>
          <p:cNvPr id="11" name="Chart 10">
            <a:extLst>
              <a:ext uri="{FF2B5EF4-FFF2-40B4-BE49-F238E27FC236}">
                <a16:creationId xmlns:a16="http://schemas.microsoft.com/office/drawing/2014/main" id="{D4A027B5-7542-4A07-9C7A-2F5B01F88C69}"/>
              </a:ext>
            </a:extLst>
          </p:cNvPr>
          <p:cNvGraphicFramePr>
            <a:graphicFrameLocks/>
          </p:cNvGraphicFramePr>
          <p:nvPr>
            <p:extLst>
              <p:ext uri="{D42A27DB-BD31-4B8C-83A1-F6EECF244321}">
                <p14:modId xmlns:p14="http://schemas.microsoft.com/office/powerpoint/2010/main" val="1834277691"/>
              </p:ext>
            </p:extLst>
          </p:nvPr>
        </p:nvGraphicFramePr>
        <p:xfrm>
          <a:off x="334961" y="3539613"/>
          <a:ext cx="11522076" cy="29532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701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80BA-67AC-4D5B-8EFA-EA3EF255EEF7}"/>
              </a:ext>
            </a:extLst>
          </p:cNvPr>
          <p:cNvSpPr>
            <a:spLocks noGrp="1"/>
          </p:cNvSpPr>
          <p:nvPr>
            <p:ph type="title"/>
          </p:nvPr>
        </p:nvSpPr>
        <p:spPr/>
        <p:txBody>
          <a:bodyPr/>
          <a:lstStyle/>
          <a:p>
            <a:r>
              <a:rPr lang="en-GB" dirty="0"/>
              <a:t>Impact of Engagement on E-commerce Performance</a:t>
            </a:r>
          </a:p>
        </p:txBody>
      </p:sp>
      <p:sp>
        <p:nvSpPr>
          <p:cNvPr id="3" name="Text Placeholder 2">
            <a:extLst>
              <a:ext uri="{FF2B5EF4-FFF2-40B4-BE49-F238E27FC236}">
                <a16:creationId xmlns:a16="http://schemas.microsoft.com/office/drawing/2014/main" id="{A31591BD-7A5B-4B18-A8EC-8A5E2C64AFA9}"/>
              </a:ext>
            </a:extLst>
          </p:cNvPr>
          <p:cNvSpPr>
            <a:spLocks noGrp="1"/>
          </p:cNvSpPr>
          <p:nvPr>
            <p:ph type="body" sz="quarter" idx="12"/>
          </p:nvPr>
        </p:nvSpPr>
        <p:spPr>
          <a:xfrm>
            <a:off x="334961" y="1414462"/>
            <a:ext cx="11522076" cy="2621915"/>
          </a:xfrm>
        </p:spPr>
        <p:txBody>
          <a:bodyPr>
            <a:normAutofit fontScale="92500"/>
          </a:bodyPr>
          <a:lstStyle/>
          <a:p>
            <a:r>
              <a:rPr lang="en-GB" dirty="0"/>
              <a:t>The chart below shows the relative impact each variation had on the Gallery Image Impression, Add to Basket, &amp; E-commerce Conversion Rates, in comparison to the control.</a:t>
            </a:r>
          </a:p>
          <a:p>
            <a:r>
              <a:rPr lang="en-GB" dirty="0"/>
              <a:t>Here we can see that Gallery Image Impression Rate is negatively correlated with the Add to Basket and E-commerce Conversion Rates. This leads us to believe that the increase in Gallery Image Impressions directly reduces E-commerce performance. </a:t>
            </a:r>
          </a:p>
          <a:p>
            <a:r>
              <a:rPr lang="en-GB" dirty="0"/>
              <a:t>Furthermore, we also believe that the disparity in behaviour among New and Returning Users – namely the 0.03% reduction in Gallery Image Impression Rate seen among New Users in Variation 1 compared to the 21.11% increase among Returning Users – is explained by an increased need for information among New Users, as these users may be unfamiliar with the product or comparing a previously bought product from another supplier, against that supplier. So the engagement with the images would naturally be higher among these users – New users in the Control have a 73.23% Gallery Image Impression Rate, compared to 60.37% among Returning Users in the Control.</a:t>
            </a:r>
          </a:p>
        </p:txBody>
      </p:sp>
      <p:sp>
        <p:nvSpPr>
          <p:cNvPr id="6" name="Text Placeholder 5">
            <a:extLst>
              <a:ext uri="{FF2B5EF4-FFF2-40B4-BE49-F238E27FC236}">
                <a16:creationId xmlns:a16="http://schemas.microsoft.com/office/drawing/2014/main" id="{9C504BB7-24D2-4B40-9356-8740FB9D93D2}"/>
              </a:ext>
            </a:extLst>
          </p:cNvPr>
          <p:cNvSpPr txBox="1">
            <a:spLocks/>
          </p:cNvSpPr>
          <p:nvPr/>
        </p:nvSpPr>
        <p:spPr>
          <a:xfrm>
            <a:off x="334963" y="6492875"/>
            <a:ext cx="5761037" cy="2699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050" i="1" dirty="0">
                <a:solidFill>
                  <a:schemeClr val="tx2"/>
                </a:solidFill>
                <a:latin typeface="+mn-lt"/>
              </a:rPr>
              <a:t>* Data can be seen </a:t>
            </a:r>
            <a:r>
              <a:rPr lang="en-GB" sz="1050" i="1" dirty="0">
                <a:solidFill>
                  <a:schemeClr val="tx2"/>
                </a:solidFill>
                <a:latin typeface="+mn-lt"/>
                <a:hlinkClick r:id="rId2"/>
              </a:rPr>
              <a:t>here</a:t>
            </a:r>
            <a:endParaRPr lang="en-GB" sz="1050" i="1" dirty="0">
              <a:solidFill>
                <a:schemeClr val="tx2"/>
              </a:solidFill>
              <a:latin typeface="+mn-lt"/>
            </a:endParaRPr>
          </a:p>
        </p:txBody>
      </p:sp>
      <p:graphicFrame>
        <p:nvGraphicFramePr>
          <p:cNvPr id="20" name="Chart 19">
            <a:extLst>
              <a:ext uri="{FF2B5EF4-FFF2-40B4-BE49-F238E27FC236}">
                <a16:creationId xmlns:a16="http://schemas.microsoft.com/office/drawing/2014/main" id="{AA80FF0E-D0E6-4082-9A4C-EE1219019813}"/>
              </a:ext>
            </a:extLst>
          </p:cNvPr>
          <p:cNvGraphicFramePr>
            <a:graphicFrameLocks/>
          </p:cNvGraphicFramePr>
          <p:nvPr>
            <p:extLst>
              <p:ext uri="{D42A27DB-BD31-4B8C-83A1-F6EECF244321}">
                <p14:modId xmlns:p14="http://schemas.microsoft.com/office/powerpoint/2010/main" val="252227061"/>
              </p:ext>
            </p:extLst>
          </p:nvPr>
        </p:nvGraphicFramePr>
        <p:xfrm>
          <a:off x="334961" y="4005942"/>
          <a:ext cx="11522076" cy="2621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715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80BA-67AC-4D5B-8EFA-EA3EF255EEF7}"/>
              </a:ext>
            </a:extLst>
          </p:cNvPr>
          <p:cNvSpPr>
            <a:spLocks noGrp="1"/>
          </p:cNvSpPr>
          <p:nvPr>
            <p:ph type="title"/>
          </p:nvPr>
        </p:nvSpPr>
        <p:spPr/>
        <p:txBody>
          <a:bodyPr/>
          <a:lstStyle/>
          <a:p>
            <a:r>
              <a:rPr lang="en-GB" dirty="0"/>
              <a:t>Impact of Engagement on E-commerce Performance</a:t>
            </a:r>
          </a:p>
        </p:txBody>
      </p:sp>
      <p:sp>
        <p:nvSpPr>
          <p:cNvPr id="3" name="Text Placeholder 2">
            <a:extLst>
              <a:ext uri="{FF2B5EF4-FFF2-40B4-BE49-F238E27FC236}">
                <a16:creationId xmlns:a16="http://schemas.microsoft.com/office/drawing/2014/main" id="{A31591BD-7A5B-4B18-A8EC-8A5E2C64AFA9}"/>
              </a:ext>
            </a:extLst>
          </p:cNvPr>
          <p:cNvSpPr>
            <a:spLocks noGrp="1"/>
          </p:cNvSpPr>
          <p:nvPr>
            <p:ph type="body" sz="quarter" idx="12"/>
          </p:nvPr>
        </p:nvSpPr>
        <p:spPr>
          <a:xfrm>
            <a:off x="334961" y="1414462"/>
            <a:ext cx="11522076" cy="2621915"/>
          </a:xfrm>
        </p:spPr>
        <p:txBody>
          <a:bodyPr>
            <a:normAutofit fontScale="92500" lnSpcReduction="20000"/>
          </a:bodyPr>
          <a:lstStyle/>
          <a:p>
            <a:r>
              <a:rPr lang="en-GB" dirty="0"/>
              <a:t>In contrast to Variation 1, Variation 2 saw reductions in Gallery Image Impression Rates across New &amp; Returning Users. This is likely because the image/gallery elements were unchanged in this variation and only moved slightly further up the page. Users in Variation 1 may have felt an increased need to engage with the gallery to visually confirm their product choice due to the reduced image size.</a:t>
            </a:r>
          </a:p>
          <a:p>
            <a:r>
              <a:rPr lang="en-GB" dirty="0"/>
              <a:t>Users in Variation 2 however, could quickly scan and confirm as on the Control. This is especially apparent among Returning Users, who would typically be expected to view products they have previously purchased or browsed and must’ve felt an increased and unnecessary sense of confusion in Variation 1, resulting in a large increase in Gallery Image Impression Rate. This increased cognitive load and created a friction point that has resulted in a negative impact on E-commerce Funnel Performance.</a:t>
            </a:r>
          </a:p>
          <a:p>
            <a:r>
              <a:rPr lang="en-GB" dirty="0"/>
              <a:t>The key takeaway here isn’t that the option to engage with the gallery, i.e. zoom in/out, swiping, etc. is directly causing users to not progress through the e-commerce funnel, it’s that the requirement for users to engage is problematic, especially so for our returning users that are familiar with our site and are able to efficiently and effectively progress through the funnel. There may also be an element of Change Aversion at play here, but if so, it is likely a secondary factor due to the performance seen among New Users supporting this.</a:t>
            </a:r>
          </a:p>
        </p:txBody>
      </p:sp>
      <p:sp>
        <p:nvSpPr>
          <p:cNvPr id="6" name="Text Placeholder 5">
            <a:extLst>
              <a:ext uri="{FF2B5EF4-FFF2-40B4-BE49-F238E27FC236}">
                <a16:creationId xmlns:a16="http://schemas.microsoft.com/office/drawing/2014/main" id="{9C504BB7-24D2-4B40-9356-8740FB9D93D2}"/>
              </a:ext>
            </a:extLst>
          </p:cNvPr>
          <p:cNvSpPr txBox="1">
            <a:spLocks/>
          </p:cNvSpPr>
          <p:nvPr/>
        </p:nvSpPr>
        <p:spPr>
          <a:xfrm>
            <a:off x="334963" y="6492875"/>
            <a:ext cx="5761037" cy="2699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050" i="1" dirty="0">
                <a:solidFill>
                  <a:schemeClr val="tx2"/>
                </a:solidFill>
                <a:latin typeface="+mn-lt"/>
              </a:rPr>
              <a:t>* Data can be seen </a:t>
            </a:r>
            <a:r>
              <a:rPr lang="en-GB" sz="1050" i="1" dirty="0">
                <a:solidFill>
                  <a:schemeClr val="tx2"/>
                </a:solidFill>
                <a:latin typeface="+mn-lt"/>
                <a:hlinkClick r:id="rId2"/>
              </a:rPr>
              <a:t>here</a:t>
            </a:r>
            <a:endParaRPr lang="en-GB" sz="1050" i="1" dirty="0">
              <a:solidFill>
                <a:schemeClr val="tx2"/>
              </a:solidFill>
              <a:latin typeface="+mn-lt"/>
            </a:endParaRPr>
          </a:p>
        </p:txBody>
      </p:sp>
      <p:graphicFrame>
        <p:nvGraphicFramePr>
          <p:cNvPr id="20" name="Chart 19">
            <a:extLst>
              <a:ext uri="{FF2B5EF4-FFF2-40B4-BE49-F238E27FC236}">
                <a16:creationId xmlns:a16="http://schemas.microsoft.com/office/drawing/2014/main" id="{AA80FF0E-D0E6-4082-9A4C-EE1219019813}"/>
              </a:ext>
            </a:extLst>
          </p:cNvPr>
          <p:cNvGraphicFramePr>
            <a:graphicFrameLocks/>
          </p:cNvGraphicFramePr>
          <p:nvPr/>
        </p:nvGraphicFramePr>
        <p:xfrm>
          <a:off x="334961" y="4005942"/>
          <a:ext cx="11522076" cy="2621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84533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8DE5B0-2490-4239-96E3-4F8196362D53}"/>
              </a:ext>
            </a:extLst>
          </p:cNvPr>
          <p:cNvSpPr>
            <a:spLocks noGrp="1"/>
          </p:cNvSpPr>
          <p:nvPr>
            <p:ph type="title"/>
          </p:nvPr>
        </p:nvSpPr>
        <p:spPr/>
        <p:txBody>
          <a:bodyPr/>
          <a:lstStyle/>
          <a:p>
            <a:r>
              <a:rPr lang="en-GB" dirty="0"/>
              <a:t>Results Conclusion</a:t>
            </a:r>
          </a:p>
        </p:txBody>
      </p:sp>
      <p:sp>
        <p:nvSpPr>
          <p:cNvPr id="5" name="Text Placeholder 7">
            <a:extLst>
              <a:ext uri="{FF2B5EF4-FFF2-40B4-BE49-F238E27FC236}">
                <a16:creationId xmlns:a16="http://schemas.microsoft.com/office/drawing/2014/main" id="{119D9727-F3BF-41DF-9824-BCC46136D1CA}"/>
              </a:ext>
            </a:extLst>
          </p:cNvPr>
          <p:cNvSpPr>
            <a:spLocks noGrp="1"/>
          </p:cNvSpPr>
          <p:nvPr>
            <p:ph type="body" sz="quarter" idx="12"/>
          </p:nvPr>
        </p:nvSpPr>
        <p:spPr/>
        <p:txBody>
          <a:bodyPr/>
          <a:lstStyle/>
          <a:p>
            <a:r>
              <a:rPr lang="en-GB" dirty="0"/>
              <a:t>Recommendations &amp; Next Steps</a:t>
            </a:r>
          </a:p>
        </p:txBody>
      </p:sp>
      <p:sp>
        <p:nvSpPr>
          <p:cNvPr id="9" name="Text Placeholder 8">
            <a:extLst>
              <a:ext uri="{FF2B5EF4-FFF2-40B4-BE49-F238E27FC236}">
                <a16:creationId xmlns:a16="http://schemas.microsoft.com/office/drawing/2014/main" id="{E6F254FB-C86E-40A4-9EB3-1EDCA0C54DF2}"/>
              </a:ext>
            </a:extLst>
          </p:cNvPr>
          <p:cNvSpPr>
            <a:spLocks noGrp="1"/>
          </p:cNvSpPr>
          <p:nvPr>
            <p:ph type="body" sz="quarter" idx="13"/>
          </p:nvPr>
        </p:nvSpPr>
        <p:spPr/>
        <p:txBody>
          <a:bodyPr>
            <a:normAutofit/>
          </a:bodyPr>
          <a:lstStyle/>
          <a:p>
            <a:r>
              <a:rPr lang="en-GB" dirty="0"/>
              <a:t>5</a:t>
            </a:r>
          </a:p>
        </p:txBody>
      </p:sp>
    </p:spTree>
    <p:extLst>
      <p:ext uri="{BB962C8B-B14F-4D97-AF65-F5344CB8AC3E}">
        <p14:creationId xmlns:p14="http://schemas.microsoft.com/office/powerpoint/2010/main" val="25340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B2095B-A655-4ACC-8EA2-539C6485656F}"/>
              </a:ext>
            </a:extLst>
          </p:cNvPr>
          <p:cNvSpPr>
            <a:spLocks noGrp="1"/>
          </p:cNvSpPr>
          <p:nvPr>
            <p:ph type="title"/>
          </p:nvPr>
        </p:nvSpPr>
        <p:spPr/>
        <p:txBody>
          <a:bodyPr/>
          <a:lstStyle/>
          <a:p>
            <a:r>
              <a:rPr lang="en-GB" dirty="0"/>
              <a:t>Recommendations</a:t>
            </a:r>
          </a:p>
        </p:txBody>
      </p:sp>
      <p:sp>
        <p:nvSpPr>
          <p:cNvPr id="10" name="Text Placeholder 9">
            <a:extLst>
              <a:ext uri="{FF2B5EF4-FFF2-40B4-BE49-F238E27FC236}">
                <a16:creationId xmlns:a16="http://schemas.microsoft.com/office/drawing/2014/main" id="{5A17200A-C85C-4BC7-AD75-BC714BC8E2F4}"/>
              </a:ext>
            </a:extLst>
          </p:cNvPr>
          <p:cNvSpPr>
            <a:spLocks noGrp="1"/>
          </p:cNvSpPr>
          <p:nvPr>
            <p:ph type="body" sz="quarter" idx="12"/>
          </p:nvPr>
        </p:nvSpPr>
        <p:spPr/>
        <p:txBody>
          <a:bodyPr>
            <a:normAutofit/>
          </a:bodyPr>
          <a:lstStyle/>
          <a:p>
            <a:r>
              <a:rPr lang="en-GB" dirty="0"/>
              <a:t>Recommendations based on results of test.</a:t>
            </a:r>
          </a:p>
        </p:txBody>
      </p:sp>
      <p:sp>
        <p:nvSpPr>
          <p:cNvPr id="11" name="Text Placeholder 10">
            <a:extLst>
              <a:ext uri="{FF2B5EF4-FFF2-40B4-BE49-F238E27FC236}">
                <a16:creationId xmlns:a16="http://schemas.microsoft.com/office/drawing/2014/main" id="{1C8C7F8C-45EB-45DA-912A-BCD4C0339E73}"/>
              </a:ext>
            </a:extLst>
          </p:cNvPr>
          <p:cNvSpPr>
            <a:spLocks noGrp="1"/>
          </p:cNvSpPr>
          <p:nvPr>
            <p:ph type="body" sz="quarter" idx="13"/>
          </p:nvPr>
        </p:nvSpPr>
        <p:spPr/>
        <p:txBody>
          <a:bodyPr/>
          <a:lstStyle/>
          <a:p>
            <a:r>
              <a:rPr lang="en-GB" dirty="0"/>
              <a:t>Detailed list of the immediate steps to follow the conclusion of this test.</a:t>
            </a:r>
          </a:p>
        </p:txBody>
      </p:sp>
      <p:sp>
        <p:nvSpPr>
          <p:cNvPr id="12" name="Text Placeholder 11">
            <a:extLst>
              <a:ext uri="{FF2B5EF4-FFF2-40B4-BE49-F238E27FC236}">
                <a16:creationId xmlns:a16="http://schemas.microsoft.com/office/drawing/2014/main" id="{AB1A82D2-8605-4CEF-B1AE-BB80F8B9CA94}"/>
              </a:ext>
            </a:extLst>
          </p:cNvPr>
          <p:cNvSpPr>
            <a:spLocks noGrp="1"/>
          </p:cNvSpPr>
          <p:nvPr>
            <p:ph type="body" sz="quarter" idx="14"/>
          </p:nvPr>
        </p:nvSpPr>
        <p:spPr/>
        <p:txBody>
          <a:bodyPr/>
          <a:lstStyle/>
          <a:p>
            <a:r>
              <a:rPr lang="en-GB"/>
              <a:t>Next Steps</a:t>
            </a:r>
          </a:p>
        </p:txBody>
      </p:sp>
      <p:sp>
        <p:nvSpPr>
          <p:cNvPr id="2" name="Rectangle 1">
            <a:extLst>
              <a:ext uri="{FF2B5EF4-FFF2-40B4-BE49-F238E27FC236}">
                <a16:creationId xmlns:a16="http://schemas.microsoft.com/office/drawing/2014/main" id="{E3F3F661-DD7F-411B-B908-5E2082A77D7B}"/>
              </a:ext>
            </a:extLst>
          </p:cNvPr>
          <p:cNvSpPr/>
          <p:nvPr/>
        </p:nvSpPr>
        <p:spPr>
          <a:xfrm>
            <a:off x="6872748" y="2231922"/>
            <a:ext cx="4454013" cy="3569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Defer Next Steps to wider Optimisation &amp; UX Team.</a:t>
            </a:r>
          </a:p>
        </p:txBody>
      </p:sp>
    </p:spTree>
    <p:extLst>
      <p:ext uri="{BB962C8B-B14F-4D97-AF65-F5344CB8AC3E}">
        <p14:creationId xmlns:p14="http://schemas.microsoft.com/office/powerpoint/2010/main" val="321570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8DE5B0-2490-4239-96E3-4F8196362D53}"/>
              </a:ext>
            </a:extLst>
          </p:cNvPr>
          <p:cNvSpPr>
            <a:spLocks noGrp="1"/>
          </p:cNvSpPr>
          <p:nvPr>
            <p:ph type="title"/>
          </p:nvPr>
        </p:nvSpPr>
        <p:spPr/>
        <p:txBody>
          <a:bodyPr/>
          <a:lstStyle/>
          <a:p>
            <a:r>
              <a:rPr lang="en-GB"/>
              <a:t>Test Overview</a:t>
            </a:r>
          </a:p>
        </p:txBody>
      </p:sp>
      <p:sp>
        <p:nvSpPr>
          <p:cNvPr id="8" name="Text Placeholder 7">
            <a:extLst>
              <a:ext uri="{FF2B5EF4-FFF2-40B4-BE49-F238E27FC236}">
                <a16:creationId xmlns:a16="http://schemas.microsoft.com/office/drawing/2014/main" id="{119D9727-F3BF-41DF-9824-BCC46136D1CA}"/>
              </a:ext>
            </a:extLst>
          </p:cNvPr>
          <p:cNvSpPr>
            <a:spLocks noGrp="1"/>
          </p:cNvSpPr>
          <p:nvPr>
            <p:ph type="body" sz="quarter" idx="12"/>
          </p:nvPr>
        </p:nvSpPr>
        <p:spPr/>
        <p:txBody>
          <a:bodyPr/>
          <a:lstStyle/>
          <a:p>
            <a:r>
              <a:rPr lang="en-GB"/>
              <a:t>Recap &amp; Summary</a:t>
            </a:r>
          </a:p>
        </p:txBody>
      </p:sp>
      <p:sp>
        <p:nvSpPr>
          <p:cNvPr id="9" name="Text Placeholder 8">
            <a:extLst>
              <a:ext uri="{FF2B5EF4-FFF2-40B4-BE49-F238E27FC236}">
                <a16:creationId xmlns:a16="http://schemas.microsoft.com/office/drawing/2014/main" id="{E6F254FB-C86E-40A4-9EB3-1EDCA0C54DF2}"/>
              </a:ext>
            </a:extLst>
          </p:cNvPr>
          <p:cNvSpPr>
            <a:spLocks noGrp="1"/>
          </p:cNvSpPr>
          <p:nvPr>
            <p:ph type="body" sz="quarter" idx="13"/>
          </p:nvPr>
        </p:nvSpPr>
        <p:spPr/>
        <p:txBody>
          <a:bodyPr>
            <a:normAutofit/>
          </a:bodyPr>
          <a:lstStyle/>
          <a:p>
            <a:r>
              <a:rPr lang="en-GB"/>
              <a:t>1</a:t>
            </a:r>
          </a:p>
        </p:txBody>
      </p:sp>
    </p:spTree>
    <p:extLst>
      <p:ext uri="{BB962C8B-B14F-4D97-AF65-F5344CB8AC3E}">
        <p14:creationId xmlns:p14="http://schemas.microsoft.com/office/powerpoint/2010/main" val="332637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dirty="0"/>
              <a:t>Rationale</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lnSpcReduction="10000"/>
          </a:bodyPr>
          <a:lstStyle/>
          <a:p>
            <a:pPr marL="0" indent="0">
              <a:lnSpc>
                <a:spcPct val="150000"/>
              </a:lnSpc>
              <a:buNone/>
            </a:pPr>
            <a:r>
              <a:rPr lang="en-GB" dirty="0">
                <a:latin typeface="+mj-lt"/>
              </a:rPr>
              <a:t>Why did we run this test?</a:t>
            </a:r>
          </a:p>
          <a:p>
            <a:r>
              <a:rPr lang="en-GB" dirty="0">
                <a:sym typeface="Roboto Slab"/>
              </a:rPr>
              <a:t>This test aims to validate the proposed Polestar mobile PDP designs, specifically the hierarchy of the above-the-fold information.</a:t>
            </a:r>
          </a:p>
          <a:p>
            <a:r>
              <a:rPr lang="en-GB" dirty="0">
                <a:sym typeface="Roboto Slab"/>
              </a:rPr>
              <a:t>The proposed Polestar designs prioritise, in order, the products:</a:t>
            </a:r>
          </a:p>
          <a:p>
            <a:pPr marL="800100" lvl="1" indent="-342900">
              <a:buFont typeface="+mj-lt"/>
              <a:buAutoNum type="arabicPeriod"/>
            </a:pPr>
            <a:r>
              <a:rPr lang="en-GB" dirty="0">
                <a:sym typeface="Roboto Slab"/>
              </a:rPr>
              <a:t>Image(s)</a:t>
            </a:r>
          </a:p>
          <a:p>
            <a:pPr marL="800100" lvl="1" indent="-342900">
              <a:buFont typeface="+mj-lt"/>
              <a:buAutoNum type="arabicPeriod"/>
            </a:pPr>
            <a:r>
              <a:rPr lang="en-GB" dirty="0">
                <a:sym typeface="Roboto Slab"/>
              </a:rPr>
              <a:t>Title</a:t>
            </a:r>
          </a:p>
          <a:p>
            <a:pPr marL="800100" lvl="1" indent="-342900">
              <a:buFont typeface="+mj-lt"/>
              <a:buAutoNum type="arabicPeriod"/>
            </a:pPr>
            <a:r>
              <a:rPr lang="en-GB" dirty="0">
                <a:sym typeface="Roboto Slab"/>
              </a:rPr>
              <a:t>Brand </a:t>
            </a:r>
          </a:p>
          <a:p>
            <a:pPr marL="800100" lvl="1" indent="-342900">
              <a:buFont typeface="+mj-lt"/>
              <a:buAutoNum type="arabicPeriod"/>
            </a:pPr>
            <a:r>
              <a:rPr lang="en-GB" dirty="0">
                <a:sym typeface="Roboto Slab"/>
              </a:rPr>
              <a:t>Review star rating – if applicable</a:t>
            </a:r>
          </a:p>
          <a:p>
            <a:pPr marL="800100" lvl="1" indent="-342900">
              <a:buFont typeface="+mj-lt"/>
              <a:buAutoNum type="arabicPeriod"/>
            </a:pPr>
            <a:r>
              <a:rPr lang="en-GB" dirty="0">
                <a:sym typeface="Roboto Slab"/>
              </a:rPr>
              <a:t>Price discount information (e.g. 10% off) – if applicable</a:t>
            </a:r>
          </a:p>
          <a:p>
            <a:pPr marL="800100" lvl="1" indent="-342900">
              <a:buFont typeface="+mj-lt"/>
              <a:buAutoNum type="arabicPeriod"/>
            </a:pPr>
            <a:r>
              <a:rPr lang="en-GB" dirty="0">
                <a:sym typeface="Roboto Slab"/>
              </a:rPr>
              <a:t>Current price</a:t>
            </a:r>
          </a:p>
          <a:p>
            <a:pPr marL="800100" lvl="1" indent="-342900">
              <a:buFont typeface="+mj-lt"/>
              <a:buAutoNum type="arabicPeriod"/>
            </a:pPr>
            <a:r>
              <a:rPr lang="en-GB" dirty="0">
                <a:sym typeface="Roboto Slab"/>
              </a:rPr>
              <a:t>Was price – if applicable</a:t>
            </a:r>
          </a:p>
          <a:p>
            <a:pPr marL="800100" lvl="1" indent="-342900">
              <a:buFont typeface="+mj-lt"/>
              <a:buAutoNum type="arabicPeriod"/>
            </a:pPr>
            <a:r>
              <a:rPr lang="en-GB" dirty="0">
                <a:sym typeface="Roboto Slab"/>
              </a:rPr>
              <a:t>Normalised price (e.g. £10/kg) – if applicable</a:t>
            </a:r>
          </a:p>
          <a:p>
            <a:r>
              <a:rPr lang="en-GB" dirty="0">
                <a:sym typeface="Roboto Slab"/>
              </a:rPr>
              <a:t>Testing this approach to the information hierarchy will give us insight into the most intuitive way for this information to be presented to the user.</a:t>
            </a:r>
          </a:p>
          <a:p>
            <a:endParaRPr lang="en-GB" dirty="0">
              <a:sym typeface="Roboto Slab"/>
            </a:endParaRPr>
          </a:p>
          <a:p>
            <a:pPr marL="0" indent="0">
              <a:buNone/>
            </a:pPr>
            <a:endParaRPr lang="en-GB" dirty="0"/>
          </a:p>
          <a:p>
            <a:endParaRPr lang="en-GB" dirty="0"/>
          </a:p>
          <a:p>
            <a:endParaRPr lang="en-GB" dirty="0"/>
          </a:p>
        </p:txBody>
      </p:sp>
      <p:pic>
        <p:nvPicPr>
          <p:cNvPr id="8" name="Picture Placeholder 7" descr="Graphical user interface, application, Teams&#10;&#10;Description automatically generated">
            <a:extLst>
              <a:ext uri="{FF2B5EF4-FFF2-40B4-BE49-F238E27FC236}">
                <a16:creationId xmlns:a16="http://schemas.microsoft.com/office/drawing/2014/main" id="{1A78DDD0-B061-4AB4-AC4C-58F7D3CA462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31" b="38437"/>
          <a:stretch/>
        </p:blipFill>
        <p:spPr>
          <a:xfrm>
            <a:off x="7734300" y="333375"/>
            <a:ext cx="2838450" cy="6191250"/>
          </a:xfrm>
          <a:prstGeom prst="roundRect">
            <a:avLst>
              <a:gd name="adj" fmla="val 14213"/>
            </a:avLst>
          </a:prstGeom>
        </p:spPr>
      </p:pic>
    </p:spTree>
    <p:extLst>
      <p:ext uri="{BB962C8B-B14F-4D97-AF65-F5344CB8AC3E}">
        <p14:creationId xmlns:p14="http://schemas.microsoft.com/office/powerpoint/2010/main" val="189002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8C19D3-0DF4-402B-AA05-86C532FFA5C1}"/>
              </a:ext>
            </a:extLst>
          </p:cNvPr>
          <p:cNvSpPr>
            <a:spLocks noGrp="1"/>
          </p:cNvSpPr>
          <p:nvPr>
            <p:ph type="title"/>
          </p:nvPr>
        </p:nvSpPr>
        <p:spPr/>
        <p:txBody>
          <a:bodyPr/>
          <a:lstStyle/>
          <a:p>
            <a:r>
              <a:rPr lang="en-GB" dirty="0"/>
              <a:t>Control</a:t>
            </a:r>
          </a:p>
        </p:txBody>
      </p:sp>
      <p:sp>
        <p:nvSpPr>
          <p:cNvPr id="2" name="Text Placeholder 1"/>
          <p:cNvSpPr>
            <a:spLocks noGrp="1"/>
          </p:cNvSpPr>
          <p:nvPr>
            <p:ph type="body" sz="quarter" idx="12"/>
          </p:nvPr>
        </p:nvSpPr>
        <p:spPr/>
        <p:txBody>
          <a:bodyPr>
            <a:normAutofit/>
          </a:bodyPr>
          <a:lstStyle/>
          <a:p>
            <a:pPr marL="0" indent="0">
              <a:buNone/>
            </a:pPr>
            <a:r>
              <a:rPr lang="en-GB" dirty="0">
                <a:latin typeface="+mj-lt"/>
              </a:rPr>
              <a:t>What is the current experience?</a:t>
            </a:r>
          </a:p>
          <a:p>
            <a:pPr marL="0" indent="0">
              <a:buNone/>
            </a:pPr>
            <a:r>
              <a:rPr lang="en-GB" dirty="0"/>
              <a:t>The current PDP design follows the below hierarchy </a:t>
            </a:r>
          </a:p>
          <a:p>
            <a:pPr marL="342900" indent="-342900">
              <a:buAutoNum type="arabicPeriod"/>
            </a:pPr>
            <a:r>
              <a:rPr lang="en-GB" dirty="0"/>
              <a:t>Product title</a:t>
            </a:r>
          </a:p>
          <a:p>
            <a:pPr marL="342900" indent="-342900">
              <a:buAutoNum type="arabicPeriod"/>
            </a:pPr>
            <a:r>
              <a:rPr lang="en-GB" dirty="0"/>
              <a:t>Product review star rating</a:t>
            </a:r>
          </a:p>
          <a:p>
            <a:pPr marL="342900" indent="-342900">
              <a:buAutoNum type="arabicPeriod"/>
            </a:pPr>
            <a:r>
              <a:rPr lang="en-GB" dirty="0"/>
              <a:t>Product image(s)</a:t>
            </a:r>
          </a:p>
          <a:p>
            <a:pPr marL="342900" indent="-342900">
              <a:buAutoNum type="arabicPeriod"/>
            </a:pPr>
            <a:r>
              <a:rPr lang="en-GB" dirty="0"/>
              <a:t>Product Weight/Size</a:t>
            </a:r>
          </a:p>
          <a:p>
            <a:pPr marL="342900" indent="-342900">
              <a:buAutoNum type="arabicPeriod"/>
            </a:pPr>
            <a:r>
              <a:rPr lang="en-GB" dirty="0"/>
              <a:t>Product Purchase Options</a:t>
            </a:r>
          </a:p>
        </p:txBody>
      </p:sp>
      <p:pic>
        <p:nvPicPr>
          <p:cNvPr id="8" name="Picture Placeholder 7">
            <a:extLst>
              <a:ext uri="{FF2B5EF4-FFF2-40B4-BE49-F238E27FC236}">
                <a16:creationId xmlns:a16="http://schemas.microsoft.com/office/drawing/2014/main" id="{EA7715FE-5D59-4C0B-91EB-70876B6BDA1B}"/>
              </a:ext>
            </a:extLst>
          </p:cNvPr>
          <p:cNvPicPr>
            <a:picLocks noGrp="1" noChangeAspect="1"/>
          </p:cNvPicPr>
          <p:nvPr>
            <p:ph type="pic" sz="quarter" idx="13"/>
          </p:nvPr>
        </p:nvPicPr>
        <p:blipFill rotWithShape="1">
          <a:blip r:embed="rId2"/>
          <a:srcRect l="304" r="304"/>
          <a:stretch/>
        </p:blipFill>
        <p:spPr>
          <a:prstGeom prst="roundRect">
            <a:avLst>
              <a:gd name="adj" fmla="val 10042"/>
            </a:avLst>
          </a:prstGeom>
        </p:spPr>
      </p:pic>
    </p:spTree>
    <p:extLst>
      <p:ext uri="{BB962C8B-B14F-4D97-AF65-F5344CB8AC3E}">
        <p14:creationId xmlns:p14="http://schemas.microsoft.com/office/powerpoint/2010/main" val="265694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8C19D3-0DF4-402B-AA05-86C532FFA5C1}"/>
              </a:ext>
            </a:extLst>
          </p:cNvPr>
          <p:cNvSpPr>
            <a:spLocks noGrp="1"/>
          </p:cNvSpPr>
          <p:nvPr>
            <p:ph type="title"/>
          </p:nvPr>
        </p:nvSpPr>
        <p:spPr/>
        <p:txBody>
          <a:bodyPr/>
          <a:lstStyle/>
          <a:p>
            <a:r>
              <a:rPr lang="en-GB" dirty="0"/>
              <a:t>Variation 1</a:t>
            </a:r>
          </a:p>
        </p:txBody>
      </p:sp>
      <p:sp>
        <p:nvSpPr>
          <p:cNvPr id="2" name="Text Placeholder 1"/>
          <p:cNvSpPr>
            <a:spLocks noGrp="1"/>
          </p:cNvSpPr>
          <p:nvPr>
            <p:ph type="body" sz="quarter" idx="12"/>
          </p:nvPr>
        </p:nvSpPr>
        <p:spPr/>
        <p:txBody>
          <a:bodyPr>
            <a:normAutofit lnSpcReduction="10000"/>
          </a:bodyPr>
          <a:lstStyle/>
          <a:p>
            <a:pPr marL="0" indent="0">
              <a:buNone/>
            </a:pPr>
            <a:r>
              <a:rPr lang="en-GB" dirty="0">
                <a:latin typeface="+mj-lt"/>
              </a:rPr>
              <a:t>What did we change?</a:t>
            </a:r>
          </a:p>
          <a:p>
            <a:pPr marL="0" indent="0">
              <a:buNone/>
            </a:pPr>
            <a:r>
              <a:rPr lang="en-GB" dirty="0"/>
              <a:t>This variation makes several key changes to the design and hierarchy along with introducing additional functionality.</a:t>
            </a:r>
          </a:p>
          <a:p>
            <a:pPr marL="0" indent="0">
              <a:buNone/>
            </a:pPr>
            <a:r>
              <a:rPr lang="en-GB" dirty="0"/>
              <a:t>The hierarchy has been adjusted to the following order</a:t>
            </a:r>
          </a:p>
          <a:p>
            <a:pPr marL="342900" indent="-342900">
              <a:buAutoNum type="arabicPeriod"/>
            </a:pPr>
            <a:r>
              <a:rPr lang="en-GB" dirty="0"/>
              <a:t>Product image(s)</a:t>
            </a:r>
          </a:p>
          <a:p>
            <a:pPr marL="342900" indent="-342900">
              <a:buAutoNum type="arabicPeriod"/>
            </a:pPr>
            <a:r>
              <a:rPr lang="en-GB" dirty="0"/>
              <a:t>Product title</a:t>
            </a:r>
          </a:p>
          <a:p>
            <a:pPr marL="342900" indent="-342900">
              <a:buAutoNum type="arabicPeriod"/>
            </a:pPr>
            <a:r>
              <a:rPr lang="en-GB" dirty="0"/>
              <a:t>Product brand &amp; review star rating</a:t>
            </a:r>
          </a:p>
          <a:p>
            <a:pPr marL="342900" indent="-342900">
              <a:buAutoNum type="arabicPeriod"/>
            </a:pPr>
            <a:r>
              <a:rPr lang="en-GB" dirty="0"/>
              <a:t>Product price information</a:t>
            </a:r>
          </a:p>
          <a:p>
            <a:pPr marL="342900" indent="-342900">
              <a:buAutoNum type="arabicPeriod"/>
            </a:pPr>
            <a:r>
              <a:rPr lang="en-GB" dirty="0"/>
              <a:t>Product weight/size</a:t>
            </a:r>
          </a:p>
          <a:p>
            <a:pPr marL="342900" indent="-342900">
              <a:buAutoNum type="arabicPeriod"/>
            </a:pPr>
            <a:r>
              <a:rPr lang="en-GB" dirty="0"/>
              <a:t>Product purchase options</a:t>
            </a:r>
          </a:p>
          <a:p>
            <a:pPr marL="0" indent="0">
              <a:buNone/>
            </a:pPr>
            <a:r>
              <a:rPr lang="en-GB" dirty="0"/>
              <a:t>This variation also refreshes the design of the first 4 elements in-line with the proposed Polestar designs.</a:t>
            </a:r>
          </a:p>
          <a:p>
            <a:pPr marL="0" indent="0">
              <a:buNone/>
            </a:pPr>
            <a:r>
              <a:rPr lang="en-GB" dirty="0"/>
              <a:t>In addition to the design and hierarchy changes, this variation also introduces a zoom feature to the product image(s)</a:t>
            </a:r>
          </a:p>
        </p:txBody>
      </p:sp>
      <p:pic>
        <p:nvPicPr>
          <p:cNvPr id="7" name="Picture Placeholder 6">
            <a:extLst>
              <a:ext uri="{FF2B5EF4-FFF2-40B4-BE49-F238E27FC236}">
                <a16:creationId xmlns:a16="http://schemas.microsoft.com/office/drawing/2014/main" id="{96564B62-74C3-4171-907F-7F91DD17534C}"/>
              </a:ext>
            </a:extLst>
          </p:cNvPr>
          <p:cNvPicPr>
            <a:picLocks noGrp="1" noChangeAspect="1"/>
          </p:cNvPicPr>
          <p:nvPr>
            <p:ph type="pic" sz="quarter" idx="13"/>
          </p:nvPr>
        </p:nvPicPr>
        <p:blipFill rotWithShape="1">
          <a:blip r:embed="rId2"/>
          <a:srcRect l="441" r="441"/>
          <a:stretch/>
        </p:blipFill>
        <p:spPr>
          <a:prstGeom prst="roundRect">
            <a:avLst>
              <a:gd name="adj" fmla="val 9158"/>
            </a:avLst>
          </a:prstGeom>
        </p:spPr>
      </p:pic>
    </p:spTree>
    <p:extLst>
      <p:ext uri="{BB962C8B-B14F-4D97-AF65-F5344CB8AC3E}">
        <p14:creationId xmlns:p14="http://schemas.microsoft.com/office/powerpoint/2010/main" val="110138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8C19D3-0DF4-402B-AA05-86C532FFA5C1}"/>
              </a:ext>
            </a:extLst>
          </p:cNvPr>
          <p:cNvSpPr>
            <a:spLocks noGrp="1"/>
          </p:cNvSpPr>
          <p:nvPr>
            <p:ph type="title"/>
          </p:nvPr>
        </p:nvSpPr>
        <p:spPr/>
        <p:txBody>
          <a:bodyPr/>
          <a:lstStyle/>
          <a:p>
            <a:r>
              <a:rPr lang="en-GB" dirty="0"/>
              <a:t>Variation 2</a:t>
            </a:r>
          </a:p>
        </p:txBody>
      </p:sp>
      <p:sp>
        <p:nvSpPr>
          <p:cNvPr id="2" name="Text Placeholder 1"/>
          <p:cNvSpPr>
            <a:spLocks noGrp="1"/>
          </p:cNvSpPr>
          <p:nvPr>
            <p:ph type="body" sz="quarter" idx="12"/>
          </p:nvPr>
        </p:nvSpPr>
        <p:spPr/>
        <p:txBody>
          <a:bodyPr/>
          <a:lstStyle/>
          <a:p>
            <a:pPr marL="0" indent="0">
              <a:buNone/>
            </a:pPr>
            <a:r>
              <a:rPr lang="en-GB" dirty="0">
                <a:latin typeface="+mj-lt"/>
              </a:rPr>
              <a:t>What did we change?</a:t>
            </a:r>
          </a:p>
          <a:p>
            <a:pPr marL="0" indent="0">
              <a:buNone/>
            </a:pPr>
            <a:r>
              <a:rPr lang="en-GB" dirty="0"/>
              <a:t>As with Variation 1, the hierarchy has been adjusted to the following order:</a:t>
            </a:r>
          </a:p>
          <a:p>
            <a:pPr marL="342900" indent="-342900">
              <a:buAutoNum type="arabicPeriod"/>
            </a:pPr>
            <a:r>
              <a:rPr lang="en-GB" dirty="0"/>
              <a:t>Product image(s)</a:t>
            </a:r>
          </a:p>
          <a:p>
            <a:pPr marL="342900" indent="-342900">
              <a:buAutoNum type="arabicPeriod"/>
            </a:pPr>
            <a:r>
              <a:rPr lang="en-GB" dirty="0"/>
              <a:t>Product title</a:t>
            </a:r>
          </a:p>
          <a:p>
            <a:pPr marL="342900" indent="-342900">
              <a:buAutoNum type="arabicPeriod"/>
            </a:pPr>
            <a:r>
              <a:rPr lang="en-GB" dirty="0"/>
              <a:t>Product brand &amp; review star rating</a:t>
            </a:r>
          </a:p>
          <a:p>
            <a:pPr marL="342900" indent="-342900">
              <a:buAutoNum type="arabicPeriod"/>
            </a:pPr>
            <a:r>
              <a:rPr lang="en-GB" dirty="0"/>
              <a:t>Product price information</a:t>
            </a:r>
          </a:p>
          <a:p>
            <a:pPr marL="342900" indent="-342900">
              <a:buAutoNum type="arabicPeriod"/>
            </a:pPr>
            <a:r>
              <a:rPr lang="en-GB" dirty="0"/>
              <a:t>Product weight/size</a:t>
            </a:r>
          </a:p>
          <a:p>
            <a:pPr marL="342900" indent="-342900">
              <a:buAutoNum type="arabicPeriod"/>
            </a:pPr>
            <a:r>
              <a:rPr lang="en-GB" dirty="0"/>
              <a:t>Product purchase options</a:t>
            </a:r>
          </a:p>
          <a:p>
            <a:pPr marL="0" indent="0">
              <a:buNone/>
            </a:pPr>
            <a:r>
              <a:rPr lang="en-GB" dirty="0">
                <a:latin typeface="+mn-lt"/>
              </a:rPr>
              <a:t>However, this variation does not feature the changes to the elements’ design or the addition of the zoom feature.</a:t>
            </a:r>
          </a:p>
        </p:txBody>
      </p:sp>
      <p:pic>
        <p:nvPicPr>
          <p:cNvPr id="7" name="Picture Placeholder 6">
            <a:extLst>
              <a:ext uri="{FF2B5EF4-FFF2-40B4-BE49-F238E27FC236}">
                <a16:creationId xmlns:a16="http://schemas.microsoft.com/office/drawing/2014/main" id="{13A71E61-D8BE-42F0-B675-CEFCA53B4F7D}"/>
              </a:ext>
            </a:extLst>
          </p:cNvPr>
          <p:cNvPicPr>
            <a:picLocks noGrp="1" noChangeAspect="1"/>
          </p:cNvPicPr>
          <p:nvPr>
            <p:ph type="pic" sz="quarter" idx="13"/>
          </p:nvPr>
        </p:nvPicPr>
        <p:blipFill rotWithShape="1">
          <a:blip r:embed="rId2"/>
          <a:srcRect l="314" r="314"/>
          <a:stretch/>
        </p:blipFill>
        <p:spPr>
          <a:prstGeom prst="roundRect">
            <a:avLst>
              <a:gd name="adj" fmla="val 10757"/>
            </a:avLst>
          </a:prstGeom>
        </p:spPr>
      </p:pic>
    </p:spTree>
    <p:extLst>
      <p:ext uri="{BB962C8B-B14F-4D97-AF65-F5344CB8AC3E}">
        <p14:creationId xmlns:p14="http://schemas.microsoft.com/office/powerpoint/2010/main" val="341864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3EE3D-E525-429F-A638-C7A8BF91401B}"/>
              </a:ext>
            </a:extLst>
          </p:cNvPr>
          <p:cNvSpPr>
            <a:spLocks noGrp="1"/>
          </p:cNvSpPr>
          <p:nvPr>
            <p:ph type="title"/>
          </p:nvPr>
        </p:nvSpPr>
        <p:spPr/>
        <p:txBody>
          <a:bodyPr/>
          <a:lstStyle/>
          <a:p>
            <a:r>
              <a:rPr lang="en-GB" dirty="0"/>
              <a:t>Configuration</a:t>
            </a:r>
          </a:p>
        </p:txBody>
      </p:sp>
      <p:sp>
        <p:nvSpPr>
          <p:cNvPr id="6" name="Text Placeholder 5">
            <a:extLst>
              <a:ext uri="{FF2B5EF4-FFF2-40B4-BE49-F238E27FC236}">
                <a16:creationId xmlns:a16="http://schemas.microsoft.com/office/drawing/2014/main" id="{55F73472-D843-4584-8528-88255A0F92CD}"/>
              </a:ext>
            </a:extLst>
          </p:cNvPr>
          <p:cNvSpPr>
            <a:spLocks noGrp="1"/>
          </p:cNvSpPr>
          <p:nvPr>
            <p:ph type="body" sz="quarter" idx="12"/>
          </p:nvPr>
        </p:nvSpPr>
        <p:spPr/>
        <p:txBody>
          <a:bodyPr/>
          <a:lstStyle/>
          <a:p>
            <a:pPr marL="0" indent="0">
              <a:lnSpc>
                <a:spcPct val="150000"/>
              </a:lnSpc>
              <a:buNone/>
            </a:pPr>
            <a:r>
              <a:rPr lang="en-GB" dirty="0">
                <a:latin typeface="+mj-lt"/>
              </a:rPr>
              <a:t>Where did the test run?</a:t>
            </a:r>
          </a:p>
          <a:p>
            <a:pPr>
              <a:lnSpc>
                <a:spcPct val="150000"/>
              </a:lnSpc>
            </a:pPr>
            <a:r>
              <a:rPr lang="en-US" dirty="0">
                <a:latin typeface="+mn-lt"/>
              </a:rPr>
              <a:t>Across all </a:t>
            </a:r>
            <a:r>
              <a:rPr lang="en-US" dirty="0"/>
              <a:t>Product Details Pages.</a:t>
            </a:r>
          </a:p>
          <a:p>
            <a:pPr>
              <a:lnSpc>
                <a:spcPct val="150000"/>
              </a:lnSpc>
            </a:pPr>
            <a:endParaRPr lang="en-GB" dirty="0">
              <a:latin typeface="+mn-lt"/>
            </a:endParaRPr>
          </a:p>
          <a:p>
            <a:pPr marL="0" indent="0">
              <a:lnSpc>
                <a:spcPct val="150000"/>
              </a:lnSpc>
              <a:buNone/>
            </a:pPr>
            <a:r>
              <a:rPr lang="en-GB" dirty="0">
                <a:latin typeface="+mj-lt"/>
              </a:rPr>
              <a:t>What browsers/devices did the test run on?</a:t>
            </a:r>
          </a:p>
          <a:p>
            <a:pPr>
              <a:lnSpc>
                <a:spcPct val="150000"/>
              </a:lnSpc>
            </a:pPr>
            <a:r>
              <a:rPr lang="en-GB" dirty="0">
                <a:latin typeface="+mn-lt"/>
              </a:rPr>
              <a:t>The test ran </a:t>
            </a:r>
            <a:r>
              <a:rPr lang="en-US" dirty="0">
                <a:latin typeface="+mn-lt"/>
              </a:rPr>
              <a:t>across all mobile devices and browsers.</a:t>
            </a:r>
          </a:p>
          <a:p>
            <a:pPr>
              <a:lnSpc>
                <a:spcPct val="150000"/>
              </a:lnSpc>
            </a:pPr>
            <a:endParaRPr lang="en-GB" dirty="0">
              <a:latin typeface="+mn-lt"/>
            </a:endParaRPr>
          </a:p>
          <a:p>
            <a:pPr marL="0" indent="0">
              <a:lnSpc>
                <a:spcPct val="150000"/>
              </a:lnSpc>
              <a:buNone/>
            </a:pPr>
            <a:r>
              <a:rPr lang="en-GB" dirty="0">
                <a:latin typeface="+mj-lt"/>
              </a:rPr>
              <a:t>How long was the test live?</a:t>
            </a:r>
          </a:p>
          <a:p>
            <a:pPr>
              <a:lnSpc>
                <a:spcPct val="150000"/>
              </a:lnSpc>
            </a:pPr>
            <a:r>
              <a:rPr lang="en-GB" dirty="0"/>
              <a:t>The test ran from 2</a:t>
            </a:r>
            <a:r>
              <a:rPr lang="en-GB" baseline="30000" dirty="0"/>
              <a:t>nd</a:t>
            </a:r>
            <a:r>
              <a:rPr lang="en-GB" dirty="0"/>
              <a:t> March 2022 to the 22</a:t>
            </a:r>
            <a:r>
              <a:rPr lang="en-GB" baseline="30000" dirty="0"/>
              <a:t>nd</a:t>
            </a:r>
            <a:r>
              <a:rPr lang="en-GB" dirty="0"/>
              <a:t> March 2022. (20 days)</a:t>
            </a:r>
          </a:p>
        </p:txBody>
      </p:sp>
      <p:sp>
        <p:nvSpPr>
          <p:cNvPr id="3" name="Text Placeholder 2">
            <a:extLst>
              <a:ext uri="{FF2B5EF4-FFF2-40B4-BE49-F238E27FC236}">
                <a16:creationId xmlns:a16="http://schemas.microsoft.com/office/drawing/2014/main" id="{E15A4734-54E3-47AB-BE9A-E369C376BECC}"/>
              </a:ext>
            </a:extLst>
          </p:cNvPr>
          <p:cNvSpPr>
            <a:spLocks noGrp="1"/>
          </p:cNvSpPr>
          <p:nvPr>
            <p:ph type="body" sz="quarter" idx="13"/>
          </p:nvPr>
        </p:nvSpPr>
        <p:spPr/>
        <p:txBody>
          <a:bodyPr>
            <a:normAutofit/>
          </a:bodyPr>
          <a:lstStyle/>
          <a:p>
            <a:pPr marL="0" indent="0">
              <a:buNone/>
            </a:pPr>
            <a:r>
              <a:rPr lang="en-GB" dirty="0">
                <a:latin typeface="+mj-lt"/>
              </a:rPr>
              <a:t>Key Metrics</a:t>
            </a:r>
          </a:p>
          <a:p>
            <a:r>
              <a:rPr lang="en-GB" dirty="0"/>
              <a:t>The primary KPI that we will base the test’s success on is </a:t>
            </a:r>
            <a:r>
              <a:rPr lang="en-US" i="1" dirty="0"/>
              <a:t>Add to Basket Rate</a:t>
            </a:r>
            <a:r>
              <a:rPr lang="en-US" dirty="0"/>
              <a:t>.</a:t>
            </a:r>
          </a:p>
          <a:p>
            <a:r>
              <a:rPr lang="en-US" dirty="0"/>
              <a:t>For our secondary KPIs, we will </a:t>
            </a:r>
            <a:r>
              <a:rPr lang="en-GB" dirty="0"/>
              <a:t>measure</a:t>
            </a:r>
            <a:r>
              <a:rPr lang="en-US" dirty="0"/>
              <a:t> the </a:t>
            </a:r>
            <a:r>
              <a:rPr lang="en-US" i="1" dirty="0"/>
              <a:t>subsequent progression through the funnel </a:t>
            </a:r>
            <a:r>
              <a:rPr lang="en-US" dirty="0"/>
              <a:t>to support our analysis of each variation. </a:t>
            </a:r>
          </a:p>
          <a:p>
            <a:r>
              <a:rPr lang="en-US" dirty="0"/>
              <a:t>We will also measure engagement with the product images, reviews &amp; bounce rate, as well as focus on Easy Repeat &amp; Click &amp; Collect purchases to augment our understanding of the impact of each variation.</a:t>
            </a:r>
            <a:endParaRPr lang="en-GB" dirty="0">
              <a:latin typeface="+mj-lt"/>
            </a:endParaRPr>
          </a:p>
          <a:p>
            <a:pPr marL="0" indent="0">
              <a:buNone/>
            </a:pPr>
            <a:r>
              <a:rPr lang="en-GB" dirty="0">
                <a:latin typeface="+mj-lt"/>
              </a:rPr>
              <a:t>Key Segments</a:t>
            </a:r>
          </a:p>
          <a:p>
            <a:r>
              <a:rPr lang="en-GB" dirty="0"/>
              <a:t>New &amp; Returning Users</a:t>
            </a:r>
          </a:p>
          <a:p>
            <a:r>
              <a:rPr lang="en-GB" dirty="0"/>
              <a:t>Paid Traffic Users (Google Shopping, Paid Social, &amp; PPC Traffic)</a:t>
            </a:r>
          </a:p>
          <a:p>
            <a:r>
              <a:rPr lang="en-GB" dirty="0"/>
              <a:t>Users that land</a:t>
            </a:r>
            <a:r>
              <a:rPr lang="en-GB" i="1" dirty="0"/>
              <a:t> </a:t>
            </a:r>
            <a:r>
              <a:rPr lang="en-GB" dirty="0"/>
              <a:t>on a PDP </a:t>
            </a:r>
            <a:r>
              <a:rPr lang="en-GB" i="1" dirty="0"/>
              <a:t> (the first page visited)</a:t>
            </a:r>
            <a:endParaRPr lang="en-GB" dirty="0"/>
          </a:p>
        </p:txBody>
      </p:sp>
      <p:sp>
        <p:nvSpPr>
          <p:cNvPr id="9" name="Text Placeholder 8">
            <a:extLst>
              <a:ext uri="{FF2B5EF4-FFF2-40B4-BE49-F238E27FC236}">
                <a16:creationId xmlns:a16="http://schemas.microsoft.com/office/drawing/2014/main" id="{0267184E-C117-411A-92E8-A63E049F9349}"/>
              </a:ext>
            </a:extLst>
          </p:cNvPr>
          <p:cNvSpPr>
            <a:spLocks noGrp="1"/>
          </p:cNvSpPr>
          <p:nvPr>
            <p:ph type="body" sz="quarter" idx="14"/>
          </p:nvPr>
        </p:nvSpPr>
        <p:spPr/>
        <p:txBody>
          <a:bodyPr/>
          <a:lstStyle/>
          <a:p>
            <a:r>
              <a:rPr lang="en-GB" dirty="0"/>
              <a:t>Key Metrics &amp; Segments</a:t>
            </a:r>
          </a:p>
        </p:txBody>
      </p:sp>
    </p:spTree>
    <p:extLst>
      <p:ext uri="{BB962C8B-B14F-4D97-AF65-F5344CB8AC3E}">
        <p14:creationId xmlns:p14="http://schemas.microsoft.com/office/powerpoint/2010/main" val="254036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6B1A-858B-4E9A-9B7C-419C810915CD}"/>
              </a:ext>
            </a:extLst>
          </p:cNvPr>
          <p:cNvSpPr>
            <a:spLocks noGrp="1"/>
          </p:cNvSpPr>
          <p:nvPr>
            <p:ph type="title"/>
          </p:nvPr>
        </p:nvSpPr>
        <p:spPr/>
        <p:txBody>
          <a:bodyPr>
            <a:normAutofit/>
          </a:bodyPr>
          <a:lstStyle/>
          <a:p>
            <a:pPr marL="0" indent="0">
              <a:buNone/>
            </a:pPr>
            <a:r>
              <a:rPr lang="en-GB" dirty="0">
                <a:latin typeface="+mj-lt"/>
              </a:rPr>
              <a:t>E-commerce Segment-Based Metrics</a:t>
            </a:r>
          </a:p>
        </p:txBody>
      </p:sp>
      <p:sp>
        <p:nvSpPr>
          <p:cNvPr id="3" name="Text Placeholder 2">
            <a:extLst>
              <a:ext uri="{FF2B5EF4-FFF2-40B4-BE49-F238E27FC236}">
                <a16:creationId xmlns:a16="http://schemas.microsoft.com/office/drawing/2014/main" id="{C255BD13-310C-4684-A6E5-8DA57E11218A}"/>
              </a:ext>
            </a:extLst>
          </p:cNvPr>
          <p:cNvSpPr>
            <a:spLocks noGrp="1"/>
          </p:cNvSpPr>
          <p:nvPr>
            <p:ph type="body" sz="quarter" idx="12"/>
          </p:nvPr>
        </p:nvSpPr>
        <p:spPr/>
        <p:txBody>
          <a:bodyPr>
            <a:normAutofit fontScale="92500" lnSpcReduction="10000"/>
          </a:bodyPr>
          <a:lstStyle/>
          <a:p>
            <a:r>
              <a:rPr lang="en-GB" dirty="0">
                <a:latin typeface="+mj-lt"/>
              </a:rPr>
              <a:t>Add to Basket</a:t>
            </a:r>
          </a:p>
          <a:p>
            <a:pPr lvl="1"/>
            <a:r>
              <a:rPr lang="en-GB" dirty="0"/>
              <a:t>Dimension: </a:t>
            </a:r>
            <a:r>
              <a:rPr lang="en-GB" i="1" dirty="0"/>
              <a:t>Shopping Stage</a:t>
            </a:r>
          </a:p>
          <a:p>
            <a:pPr lvl="1"/>
            <a:r>
              <a:rPr lang="en-GB" dirty="0"/>
              <a:t>Value equals: </a:t>
            </a:r>
            <a:r>
              <a:rPr lang="en-GB" i="1" dirty="0"/>
              <a:t>ADD_TO_CART</a:t>
            </a:r>
          </a:p>
          <a:p>
            <a:r>
              <a:rPr lang="en-GB" dirty="0">
                <a:latin typeface="+mj-lt"/>
              </a:rPr>
              <a:t>Basket Progression</a:t>
            </a:r>
          </a:p>
          <a:p>
            <a:pPr lvl="1"/>
            <a:r>
              <a:rPr lang="en-GB" dirty="0"/>
              <a:t>Dimension: </a:t>
            </a:r>
            <a:r>
              <a:rPr lang="en-GB" i="1" dirty="0"/>
              <a:t>Page Path</a:t>
            </a:r>
          </a:p>
          <a:p>
            <a:pPr lvl="1"/>
            <a:r>
              <a:rPr lang="en-GB" dirty="0"/>
              <a:t>Value contains one of the following:</a:t>
            </a:r>
          </a:p>
          <a:p>
            <a:pPr lvl="2"/>
            <a:r>
              <a:rPr lang="en-GB" i="1" dirty="0"/>
              <a:t>/shop/basket</a:t>
            </a:r>
          </a:p>
          <a:p>
            <a:pPr lvl="2"/>
            <a:r>
              <a:rPr lang="en-GB" i="1" dirty="0"/>
              <a:t>/webapp/</a:t>
            </a:r>
            <a:r>
              <a:rPr lang="en-GB" i="1" dirty="0" err="1"/>
              <a:t>wcs</a:t>
            </a:r>
            <a:r>
              <a:rPr lang="en-GB" i="1" dirty="0"/>
              <a:t>/stores/servlet/</a:t>
            </a:r>
            <a:r>
              <a:rPr lang="en-GB" i="1" dirty="0" err="1"/>
              <a:t>checkoutbasket</a:t>
            </a:r>
            <a:endParaRPr lang="en-GB" i="1" dirty="0"/>
          </a:p>
          <a:p>
            <a:r>
              <a:rPr lang="en-GB" dirty="0">
                <a:latin typeface="+mj-lt"/>
              </a:rPr>
              <a:t>Checkout Step 2 Progression</a:t>
            </a:r>
          </a:p>
          <a:p>
            <a:pPr lvl="1"/>
            <a:r>
              <a:rPr lang="en-GB" dirty="0"/>
              <a:t>Event Category = </a:t>
            </a:r>
            <a:r>
              <a:rPr lang="en-GB" i="1" dirty="0"/>
              <a:t>Ecommerce</a:t>
            </a:r>
          </a:p>
          <a:p>
            <a:pPr lvl="1"/>
            <a:r>
              <a:rPr lang="en-GB" dirty="0"/>
              <a:t>Event Action = </a:t>
            </a:r>
            <a:r>
              <a:rPr lang="en-GB" i="1" dirty="0"/>
              <a:t>Checkout Step</a:t>
            </a:r>
          </a:p>
          <a:p>
            <a:pPr lvl="1"/>
            <a:r>
              <a:rPr lang="en-GB" dirty="0"/>
              <a:t>Event Label = </a:t>
            </a:r>
            <a:r>
              <a:rPr lang="en-GB" i="1" dirty="0"/>
              <a:t>2</a:t>
            </a:r>
          </a:p>
          <a:p>
            <a:r>
              <a:rPr lang="en-GB" dirty="0">
                <a:latin typeface="+mj-lt"/>
              </a:rPr>
              <a:t>Checkout Step 3 Progression</a:t>
            </a:r>
          </a:p>
          <a:p>
            <a:pPr lvl="1"/>
            <a:r>
              <a:rPr lang="en-GB" dirty="0"/>
              <a:t>Event Category = </a:t>
            </a:r>
            <a:r>
              <a:rPr lang="en-GB" i="1" dirty="0"/>
              <a:t>Ecommerce</a:t>
            </a:r>
          </a:p>
          <a:p>
            <a:pPr lvl="1"/>
            <a:r>
              <a:rPr lang="en-GB" dirty="0"/>
              <a:t>Event Action = </a:t>
            </a:r>
            <a:r>
              <a:rPr lang="en-GB" i="1" dirty="0"/>
              <a:t>Checkout Step</a:t>
            </a:r>
          </a:p>
          <a:p>
            <a:pPr lvl="1"/>
            <a:r>
              <a:rPr lang="en-GB" dirty="0"/>
              <a:t>Event Label = </a:t>
            </a:r>
            <a:r>
              <a:rPr lang="en-GB" i="1" dirty="0"/>
              <a:t>3</a:t>
            </a:r>
          </a:p>
        </p:txBody>
      </p:sp>
      <p:sp>
        <p:nvSpPr>
          <p:cNvPr id="9" name="Text Placeholder 8">
            <a:extLst>
              <a:ext uri="{FF2B5EF4-FFF2-40B4-BE49-F238E27FC236}">
                <a16:creationId xmlns:a16="http://schemas.microsoft.com/office/drawing/2014/main" id="{FFEC1C3B-CB7C-45B1-914C-9A79BA367247}"/>
              </a:ext>
            </a:extLst>
          </p:cNvPr>
          <p:cNvSpPr>
            <a:spLocks noGrp="1"/>
          </p:cNvSpPr>
          <p:nvPr>
            <p:ph type="body" sz="quarter" idx="13"/>
          </p:nvPr>
        </p:nvSpPr>
        <p:spPr/>
        <p:txBody>
          <a:bodyPr/>
          <a:lstStyle/>
          <a:p>
            <a:r>
              <a:rPr lang="en-GB" dirty="0"/>
              <a:t>Transactions</a:t>
            </a:r>
          </a:p>
          <a:p>
            <a:r>
              <a:rPr lang="en-GB" dirty="0"/>
              <a:t>E-commerce Conversion Rate</a:t>
            </a:r>
          </a:p>
          <a:p>
            <a:r>
              <a:rPr lang="en-GB" dirty="0"/>
              <a:t>Revenue</a:t>
            </a:r>
          </a:p>
          <a:p>
            <a:r>
              <a:rPr lang="en-GB" dirty="0"/>
              <a:t>Avg. Order Value</a:t>
            </a:r>
          </a:p>
          <a:p>
            <a:r>
              <a:rPr lang="en-GB" dirty="0"/>
              <a:t>Order Delivery Type</a:t>
            </a:r>
          </a:p>
          <a:p>
            <a:r>
              <a:rPr lang="en-GB" dirty="0"/>
              <a:t>Order Type</a:t>
            </a:r>
          </a:p>
        </p:txBody>
      </p:sp>
      <p:sp>
        <p:nvSpPr>
          <p:cNvPr id="5" name="Text Placeholder 4">
            <a:extLst>
              <a:ext uri="{FF2B5EF4-FFF2-40B4-BE49-F238E27FC236}">
                <a16:creationId xmlns:a16="http://schemas.microsoft.com/office/drawing/2014/main" id="{E2A287B4-AE34-470B-914D-C31033ABC2FD}"/>
              </a:ext>
            </a:extLst>
          </p:cNvPr>
          <p:cNvSpPr>
            <a:spLocks noGrp="1"/>
          </p:cNvSpPr>
          <p:nvPr>
            <p:ph type="body" sz="quarter" idx="14"/>
          </p:nvPr>
        </p:nvSpPr>
        <p:spPr/>
        <p:txBody>
          <a:bodyPr>
            <a:normAutofit/>
          </a:bodyPr>
          <a:lstStyle/>
          <a:p>
            <a:r>
              <a:rPr lang="en-GB" dirty="0">
                <a:latin typeface="+mj-lt"/>
              </a:rPr>
              <a:t>E-commerce Built-in Metrics</a:t>
            </a:r>
            <a:endParaRPr lang="en-GB" dirty="0"/>
          </a:p>
        </p:txBody>
      </p:sp>
    </p:spTree>
    <p:extLst>
      <p:ext uri="{BB962C8B-B14F-4D97-AF65-F5344CB8AC3E}">
        <p14:creationId xmlns:p14="http://schemas.microsoft.com/office/powerpoint/2010/main" val="211696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6B1A-858B-4E9A-9B7C-419C810915CD}"/>
              </a:ext>
            </a:extLst>
          </p:cNvPr>
          <p:cNvSpPr>
            <a:spLocks noGrp="1"/>
          </p:cNvSpPr>
          <p:nvPr>
            <p:ph type="title"/>
          </p:nvPr>
        </p:nvSpPr>
        <p:spPr/>
        <p:txBody>
          <a:bodyPr>
            <a:normAutofit/>
          </a:bodyPr>
          <a:lstStyle/>
          <a:p>
            <a:pPr marL="0" indent="0">
              <a:buNone/>
            </a:pPr>
            <a:r>
              <a:rPr lang="en-GB" dirty="0">
                <a:latin typeface="+mj-lt"/>
              </a:rPr>
              <a:t>Engagement Segment-Based Metrics</a:t>
            </a:r>
          </a:p>
        </p:txBody>
      </p:sp>
      <p:sp>
        <p:nvSpPr>
          <p:cNvPr id="3" name="Text Placeholder 2">
            <a:extLst>
              <a:ext uri="{FF2B5EF4-FFF2-40B4-BE49-F238E27FC236}">
                <a16:creationId xmlns:a16="http://schemas.microsoft.com/office/drawing/2014/main" id="{C255BD13-310C-4684-A6E5-8DA57E11218A}"/>
              </a:ext>
            </a:extLst>
          </p:cNvPr>
          <p:cNvSpPr>
            <a:spLocks noGrp="1"/>
          </p:cNvSpPr>
          <p:nvPr>
            <p:ph type="body" sz="quarter" idx="12"/>
          </p:nvPr>
        </p:nvSpPr>
        <p:spPr/>
        <p:txBody>
          <a:bodyPr>
            <a:normAutofit fontScale="85000" lnSpcReduction="20000"/>
          </a:bodyPr>
          <a:lstStyle/>
          <a:p>
            <a:r>
              <a:rPr lang="en-GB" dirty="0">
                <a:latin typeface="+mj-lt"/>
              </a:rPr>
              <a:t>Variant Impression</a:t>
            </a:r>
          </a:p>
          <a:p>
            <a:pPr lvl="1"/>
            <a:r>
              <a:rPr lang="en-GB" dirty="0"/>
              <a:t>Custom Dimension:  </a:t>
            </a:r>
            <a:r>
              <a:rPr lang="en-GB" i="1" dirty="0"/>
              <a:t>22 (Optimisation Slot #1)</a:t>
            </a:r>
          </a:p>
          <a:p>
            <a:pPr lvl="1"/>
            <a:r>
              <a:rPr lang="en-GB" dirty="0"/>
              <a:t>Value is one of the following:</a:t>
            </a:r>
          </a:p>
          <a:p>
            <a:pPr lvl="2"/>
            <a:r>
              <a:rPr lang="en-GB" dirty="0"/>
              <a:t> </a:t>
            </a:r>
            <a:r>
              <a:rPr lang="en-GB" i="1" dirty="0"/>
              <a:t>pah156: Control</a:t>
            </a:r>
          </a:p>
          <a:p>
            <a:pPr lvl="2"/>
            <a:r>
              <a:rPr lang="en-GB" i="1" dirty="0"/>
              <a:t>pah156: Variation 1</a:t>
            </a:r>
          </a:p>
          <a:p>
            <a:pPr lvl="2"/>
            <a:r>
              <a:rPr lang="en-GB" i="1" dirty="0"/>
              <a:t>pah156: Variation 2</a:t>
            </a:r>
          </a:p>
          <a:p>
            <a:r>
              <a:rPr lang="en-GB" dirty="0">
                <a:latin typeface="+mj-lt"/>
              </a:rPr>
              <a:t>Gallery Image Impression</a:t>
            </a:r>
          </a:p>
          <a:p>
            <a:pPr lvl="1"/>
            <a:r>
              <a:rPr lang="en-GB" dirty="0"/>
              <a:t>Event Category = </a:t>
            </a:r>
            <a:r>
              <a:rPr lang="en-GB" i="1" dirty="0"/>
              <a:t>CRO Test Event</a:t>
            </a:r>
          </a:p>
          <a:p>
            <a:pPr lvl="1"/>
            <a:r>
              <a:rPr lang="en-GB" i="1" dirty="0"/>
              <a:t>Event Action </a:t>
            </a:r>
            <a:r>
              <a:rPr lang="en-GB" dirty="0"/>
              <a:t>= </a:t>
            </a:r>
            <a:r>
              <a:rPr lang="en-GB" i="1" dirty="0"/>
              <a:t>Gallery Image Engagement</a:t>
            </a:r>
          </a:p>
          <a:p>
            <a:r>
              <a:rPr lang="en-GB" dirty="0">
                <a:latin typeface="+mj-lt"/>
              </a:rPr>
              <a:t>Gallery Zoom Open</a:t>
            </a:r>
          </a:p>
          <a:p>
            <a:pPr lvl="1"/>
            <a:r>
              <a:rPr lang="en-GB" dirty="0"/>
              <a:t>Event Category = </a:t>
            </a:r>
            <a:r>
              <a:rPr lang="en-GB" i="1" dirty="0"/>
              <a:t>CRO Test Event</a:t>
            </a:r>
          </a:p>
          <a:p>
            <a:pPr lvl="1"/>
            <a:r>
              <a:rPr lang="en-GB" i="1" dirty="0"/>
              <a:t>Event Action = Gallery Zoom Open</a:t>
            </a:r>
          </a:p>
          <a:p>
            <a:r>
              <a:rPr lang="en-GB" dirty="0">
                <a:latin typeface="+mj-lt"/>
              </a:rPr>
              <a:t>Gallery Zoom Close</a:t>
            </a:r>
          </a:p>
          <a:p>
            <a:pPr lvl="1"/>
            <a:r>
              <a:rPr lang="en-GB" dirty="0"/>
              <a:t>Event Category = </a:t>
            </a:r>
            <a:r>
              <a:rPr lang="en-GB" i="1" dirty="0"/>
              <a:t>CRO Test Event</a:t>
            </a:r>
          </a:p>
          <a:p>
            <a:pPr lvl="1"/>
            <a:r>
              <a:rPr lang="en-GB" i="1" dirty="0"/>
              <a:t>Event Action = Gallery Zoom Close</a:t>
            </a:r>
          </a:p>
          <a:p>
            <a:r>
              <a:rPr lang="en-GB" dirty="0">
                <a:latin typeface="+mj-lt"/>
              </a:rPr>
              <a:t>Reviews Star Engagement</a:t>
            </a:r>
          </a:p>
          <a:p>
            <a:pPr lvl="1"/>
            <a:r>
              <a:rPr lang="en-GB" dirty="0"/>
              <a:t>Event Category = </a:t>
            </a:r>
            <a:r>
              <a:rPr lang="en-GB" i="1" dirty="0"/>
              <a:t>CRO Test Event</a:t>
            </a:r>
          </a:p>
          <a:p>
            <a:pPr lvl="1"/>
            <a:r>
              <a:rPr lang="en-GB" i="1" dirty="0"/>
              <a:t>Event Action = Reviews Star Engagement</a:t>
            </a:r>
          </a:p>
          <a:p>
            <a:endParaRPr lang="en-GB" i="1" dirty="0"/>
          </a:p>
        </p:txBody>
      </p:sp>
      <p:sp>
        <p:nvSpPr>
          <p:cNvPr id="9" name="Text Placeholder 8">
            <a:extLst>
              <a:ext uri="{FF2B5EF4-FFF2-40B4-BE49-F238E27FC236}">
                <a16:creationId xmlns:a16="http://schemas.microsoft.com/office/drawing/2014/main" id="{FFEC1C3B-CB7C-45B1-914C-9A79BA367247}"/>
              </a:ext>
            </a:extLst>
          </p:cNvPr>
          <p:cNvSpPr>
            <a:spLocks noGrp="1"/>
          </p:cNvSpPr>
          <p:nvPr>
            <p:ph type="body" sz="quarter" idx="13"/>
          </p:nvPr>
        </p:nvSpPr>
        <p:spPr/>
        <p:txBody>
          <a:bodyPr/>
          <a:lstStyle/>
          <a:p>
            <a:r>
              <a:rPr lang="en-GB" dirty="0"/>
              <a:t>Bounces</a:t>
            </a:r>
          </a:p>
          <a:p>
            <a:r>
              <a:rPr lang="en-GB" dirty="0"/>
              <a:t>Bounce Rate</a:t>
            </a:r>
          </a:p>
        </p:txBody>
      </p:sp>
      <p:sp>
        <p:nvSpPr>
          <p:cNvPr id="5" name="Text Placeholder 4">
            <a:extLst>
              <a:ext uri="{FF2B5EF4-FFF2-40B4-BE49-F238E27FC236}">
                <a16:creationId xmlns:a16="http://schemas.microsoft.com/office/drawing/2014/main" id="{E2A287B4-AE34-470B-914D-C31033ABC2FD}"/>
              </a:ext>
            </a:extLst>
          </p:cNvPr>
          <p:cNvSpPr>
            <a:spLocks noGrp="1"/>
          </p:cNvSpPr>
          <p:nvPr>
            <p:ph type="body" sz="quarter" idx="14"/>
          </p:nvPr>
        </p:nvSpPr>
        <p:spPr/>
        <p:txBody>
          <a:bodyPr>
            <a:normAutofit/>
          </a:bodyPr>
          <a:lstStyle/>
          <a:p>
            <a:r>
              <a:rPr lang="en-GB" dirty="0">
                <a:latin typeface="+mj-lt"/>
              </a:rPr>
              <a:t>Engagement Built-in Metrics</a:t>
            </a:r>
            <a:endParaRPr lang="en-GB" dirty="0"/>
          </a:p>
        </p:txBody>
      </p:sp>
      <p:sp>
        <p:nvSpPr>
          <p:cNvPr id="4" name="Text Placeholder 3">
            <a:extLst>
              <a:ext uri="{FF2B5EF4-FFF2-40B4-BE49-F238E27FC236}">
                <a16:creationId xmlns:a16="http://schemas.microsoft.com/office/drawing/2014/main" id="{12C8166C-0C07-411C-9991-988CB76F96A4}"/>
              </a:ext>
            </a:extLst>
          </p:cNvPr>
          <p:cNvSpPr>
            <a:spLocks noGrp="1"/>
          </p:cNvSpPr>
          <p:nvPr>
            <p:ph type="body" sz="quarter" idx="15"/>
          </p:nvPr>
        </p:nvSpPr>
        <p:spPr/>
        <p:txBody>
          <a:bodyPr/>
          <a:lstStyle/>
          <a:p>
            <a:r>
              <a:rPr lang="en-GB" dirty="0"/>
              <a:t>PAH156: Control</a:t>
            </a:r>
          </a:p>
          <a:p>
            <a:r>
              <a:rPr lang="en-GB" dirty="0"/>
              <a:t>PAH156: Variation 1</a:t>
            </a:r>
          </a:p>
          <a:p>
            <a:r>
              <a:rPr lang="en-GB" dirty="0"/>
              <a:t>PAH156: Variation 2</a:t>
            </a:r>
          </a:p>
        </p:txBody>
      </p:sp>
      <p:sp>
        <p:nvSpPr>
          <p:cNvPr id="8" name="Text Placeholder 7">
            <a:extLst>
              <a:ext uri="{FF2B5EF4-FFF2-40B4-BE49-F238E27FC236}">
                <a16:creationId xmlns:a16="http://schemas.microsoft.com/office/drawing/2014/main" id="{C31A3FA9-AF2B-44F1-8269-61B39678F020}"/>
              </a:ext>
            </a:extLst>
          </p:cNvPr>
          <p:cNvSpPr>
            <a:spLocks noGrp="1"/>
          </p:cNvSpPr>
          <p:nvPr>
            <p:ph type="body" sz="quarter" idx="16"/>
          </p:nvPr>
        </p:nvSpPr>
        <p:spPr/>
        <p:txBody>
          <a:bodyPr/>
          <a:lstStyle/>
          <a:p>
            <a:r>
              <a:rPr lang="en-GB" dirty="0">
                <a:latin typeface="+mj-lt"/>
              </a:rPr>
              <a:t>Heatmaps</a:t>
            </a:r>
            <a:endParaRPr lang="en-GB" dirty="0"/>
          </a:p>
        </p:txBody>
      </p:sp>
    </p:spTree>
    <p:extLst>
      <p:ext uri="{BB962C8B-B14F-4D97-AF65-F5344CB8AC3E}">
        <p14:creationId xmlns:p14="http://schemas.microsoft.com/office/powerpoint/2010/main" val="4067889167"/>
      </p:ext>
    </p:extLst>
  </p:cSld>
  <p:clrMapOvr>
    <a:masterClrMapping/>
  </p:clrMapOvr>
</p:sld>
</file>

<file path=ppt/theme/theme1.xml><?xml version="1.0" encoding="utf-8"?>
<a:theme xmlns:a="http://schemas.openxmlformats.org/drawingml/2006/main" name="Pets">
  <a:themeElements>
    <a:clrScheme name="PAH Colour Palette">
      <a:dk1>
        <a:srgbClr val="000000"/>
      </a:dk1>
      <a:lt1>
        <a:srgbClr val="F2F2F2"/>
      </a:lt1>
      <a:dk2>
        <a:srgbClr val="9E9E9E"/>
      </a:dk2>
      <a:lt2>
        <a:srgbClr val="D5D5D5"/>
      </a:lt2>
      <a:accent1>
        <a:srgbClr val="4BA840"/>
      </a:accent1>
      <a:accent2>
        <a:srgbClr val="00551C"/>
      </a:accent2>
      <a:accent3>
        <a:srgbClr val="F57F29"/>
      </a:accent3>
      <a:accent4>
        <a:srgbClr val="64B2E8"/>
      </a:accent4>
      <a:accent5>
        <a:srgbClr val="6D1E39"/>
      </a:accent5>
      <a:accent6>
        <a:srgbClr val="DD9719"/>
      </a:accent6>
      <a:hlink>
        <a:srgbClr val="0070C0"/>
      </a:hlink>
      <a:folHlink>
        <a:srgbClr val="7030A0"/>
      </a:folHlink>
    </a:clrScheme>
    <a:fontScheme name="PAH Fonts">
      <a:majorFont>
        <a:latin typeface="Museo 500"/>
        <a:ea typeface=""/>
        <a:cs typeface=""/>
      </a:majorFont>
      <a:minorFont>
        <a:latin typeface="Museo 300"/>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ts" id="{C6644906-9024-4F6B-98DA-FDAFDAB5B200}" vid="{34503D7A-F395-4020-90F9-8048F017B4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F0D88D9F576C469BCD3656B38A8053" ma:contentTypeVersion="13" ma:contentTypeDescription="Create a new document." ma:contentTypeScope="" ma:versionID="806899fce4792532f5d28665a85f5cf6">
  <xsd:schema xmlns:xsd="http://www.w3.org/2001/XMLSchema" xmlns:xs="http://www.w3.org/2001/XMLSchema" xmlns:p="http://schemas.microsoft.com/office/2006/metadata/properties" xmlns:ns3="70064cff-d32e-4429-839e-fabbd6ca2b1a" xmlns:ns4="cb9dd0e4-9cad-4ff4-9598-714ae8fc348e" targetNamespace="http://schemas.microsoft.com/office/2006/metadata/properties" ma:root="true" ma:fieldsID="6c88cb250f9fc129fae528243b7442f7" ns3:_="" ns4:_="">
    <xsd:import namespace="70064cff-d32e-4429-839e-fabbd6ca2b1a"/>
    <xsd:import namespace="cb9dd0e4-9cad-4ff4-9598-714ae8fc348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064cff-d32e-4429-839e-fabbd6ca2b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9dd0e4-9cad-4ff4-9598-714ae8fc34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D0D937-0FAC-4651-B717-B16D7AA2BAD0}">
  <ds:schemaRefs>
    <ds:schemaRef ds:uri="http://schemas.microsoft.com/sharepoint/v3/contenttype/forms"/>
  </ds:schemaRefs>
</ds:datastoreItem>
</file>

<file path=customXml/itemProps2.xml><?xml version="1.0" encoding="utf-8"?>
<ds:datastoreItem xmlns:ds="http://schemas.openxmlformats.org/officeDocument/2006/customXml" ds:itemID="{98ECB5D4-EFEB-4D76-BB60-7574FCD4C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064cff-d32e-4429-839e-fabbd6ca2b1a"/>
    <ds:schemaRef ds:uri="cb9dd0e4-9cad-4ff4-9598-714ae8fc34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2402F9-EA7D-4774-9A02-E0BB01AC331A}">
  <ds:schemaRefs>
    <ds:schemaRef ds:uri="http://schemas.microsoft.com/office/2006/documentManagement/types"/>
    <ds:schemaRef ds:uri="http://purl.org/dc/terms/"/>
    <ds:schemaRef ds:uri="70064cff-d32e-4429-839e-fabbd6ca2b1a"/>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cb9dd0e4-9cad-4ff4-9598-714ae8fc348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Pets</Template>
  <TotalTime>975</TotalTime>
  <Words>1651</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Museo 300</vt:lpstr>
      <vt:lpstr>Museo 500</vt:lpstr>
      <vt:lpstr>Pets</vt:lpstr>
      <vt:lpstr>PAH156 - PDP Information Hierarchy - Mobile</vt:lpstr>
      <vt:lpstr>Test Overview</vt:lpstr>
      <vt:lpstr>Rationale</vt:lpstr>
      <vt:lpstr>Control</vt:lpstr>
      <vt:lpstr>Variation 1</vt:lpstr>
      <vt:lpstr>Variation 2</vt:lpstr>
      <vt:lpstr>Configuration</vt:lpstr>
      <vt:lpstr>E-commerce Segment-Based Metrics</vt:lpstr>
      <vt:lpstr>Engagement Segment-Based Metrics</vt:lpstr>
      <vt:lpstr>Results &amp; Insights</vt:lpstr>
      <vt:lpstr>Results Summary</vt:lpstr>
      <vt:lpstr>Results &amp; Insights</vt:lpstr>
      <vt:lpstr>Add to Basket Rate</vt:lpstr>
      <vt:lpstr>E-commerce Funnel Performance</vt:lpstr>
      <vt:lpstr>Engagement Performance</vt:lpstr>
      <vt:lpstr>Impact of Engagement on E-commerce Performance</vt:lpstr>
      <vt:lpstr>Impact of Engagement on E-commerce Performance</vt:lpstr>
      <vt:lpstr>Results 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PAH153 - Homepage Category Links Positioning</dc:title>
  <dc:creator>Benji Cohen</dc:creator>
  <cp:lastModifiedBy>Benji Cohen</cp:lastModifiedBy>
  <cp:revision>66</cp:revision>
  <dcterms:created xsi:type="dcterms:W3CDTF">2022-01-10T10:52:20Z</dcterms:created>
  <dcterms:modified xsi:type="dcterms:W3CDTF">2022-03-29T14:17:51Z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0x01010002F0D88D9F576C469BCD3656B38A8053</vt:lpwstr>
  </property>
</Properties>
</file>