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61" r:id="rId6"/>
    <p:sldId id="257" r:id="rId7"/>
    <p:sldId id="262" r:id="rId8"/>
    <p:sldId id="277" r:id="rId9"/>
    <p:sldId id="276" r:id="rId10"/>
    <p:sldId id="278" r:id="rId11"/>
    <p:sldId id="263" r:id="rId12"/>
    <p:sldId id="264" r:id="rId13"/>
    <p:sldId id="282" r:id="rId14"/>
    <p:sldId id="283" r:id="rId15"/>
    <p:sldId id="284" r:id="rId16"/>
    <p:sldId id="265" r:id="rId17"/>
  </p:sldIdLst>
  <p:sldSz cx="12192000" cy="6858000"/>
  <p:notesSz cx="6858000" cy="9144000"/>
  <p:embeddedFontLst>
    <p:embeddedFont>
      <p:font typeface="Museo 300" panose="02000000000000000000" pitchFamily="50" charset="0"/>
      <p:regular r:id="rId18"/>
      <p:italic r:id="rId19"/>
    </p:embeddedFont>
    <p:embeddedFont>
      <p:font typeface="Museo 500" panose="02000000000000000000" pitchFamily="50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BA90E-063C-410A-8EFD-DA82B3F1486F}" v="1" dt="2022-03-04T08:23:4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D127-3F62-4CA5-AF62-F1B89D88E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493356"/>
            <a:ext cx="11522076" cy="7737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heading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0A93F6-5E52-441B-9F34-59A16E6C3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subheading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02BA3-74AD-4E40-AB9F-34219CC57D1C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57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&amp; Mobile Mock Up -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83665-3411-4D58-BA76-4BB78E8BE981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8A34A11-1FD6-4301-9208-2815BDCFB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731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4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Desktop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A7034-AA1F-414A-BCD1-0A7B8B17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0741"/>
          <a:stretch/>
        </p:blipFill>
        <p:spPr bwMode="auto">
          <a:xfrm>
            <a:off x="6457567" y="609600"/>
            <a:ext cx="573443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6829426" y="990599"/>
            <a:ext cx="5362574" cy="4886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9426" y="985837"/>
            <a:ext cx="5362574" cy="4886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3F1C4-1623-42B0-B63C-856EE02C3D1A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Desktop Mock Up -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A7034-AA1F-414A-BCD1-0A7B8B17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0741"/>
          <a:stretch/>
        </p:blipFill>
        <p:spPr bwMode="auto">
          <a:xfrm>
            <a:off x="6457567" y="609600"/>
            <a:ext cx="5734433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6829426" y="990599"/>
            <a:ext cx="5362574" cy="4886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9426" y="985837"/>
            <a:ext cx="5362574" cy="4886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BF64B-960B-44A0-B469-3DCFBE1A5E9E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0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9CE34D-873C-4605-B874-F8C829E47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75" b="34242"/>
          <a:stretch/>
        </p:blipFill>
        <p:spPr bwMode="auto">
          <a:xfrm>
            <a:off x="1691481" y="1268038"/>
            <a:ext cx="8809038" cy="558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44098" y="1596757"/>
            <a:ext cx="8103805" cy="43944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B2259-E587-4796-A281-81EFEDE93F67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6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 Mock Up 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48475" y="6356350"/>
            <a:ext cx="402080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9CE34D-873C-4605-B874-F8C829E47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2" t="1" r="13" b="40965"/>
          <a:stretch/>
        </p:blipFill>
        <p:spPr bwMode="auto">
          <a:xfrm>
            <a:off x="0" y="1413786"/>
            <a:ext cx="6682252" cy="55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794044"/>
            <a:ext cx="6305550" cy="48953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305546-8E6B-4642-8BA7-DAB677C1B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48475" y="1638771"/>
            <a:ext cx="5008563" cy="4562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C3D4B-7F02-474E-A8AF-360B56ACD5CF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45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Mock Up Large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07803" y="6356350"/>
            <a:ext cx="536148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A66AB3-F140-493C-A5F5-A16749C2B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92896" y="1255113"/>
            <a:ext cx="5660204" cy="952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0BC557-2237-42A5-AB7A-5D941C0516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674" y="1716468"/>
            <a:ext cx="3943351" cy="85629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E5BA9-80B9-40F9-9436-4C92F9236D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7803" y="1628775"/>
            <a:ext cx="6349235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1A2F7-D060-4006-84F9-A63D183697F3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5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AB2D-A21A-450F-A249-DCED4F4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493355"/>
            <a:ext cx="11522076" cy="7737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8F8BE7B-C200-4C24-B1EC-86B8FB5648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subheading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7ACCD-A2B7-4F88-B0CA-E396E39CF1FF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3F9690-87F6-4686-820B-8D0ACF33C090}"/>
              </a:ext>
            </a:extLst>
          </p:cNvPr>
          <p:cNvSpPr/>
          <p:nvPr/>
        </p:nvSpPr>
        <p:spPr>
          <a:xfrm>
            <a:off x="5581650" y="1183666"/>
            <a:ext cx="1028700" cy="10287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C089A-CC32-42A3-8F52-A9E53550E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25" y="1311460"/>
            <a:ext cx="666750" cy="773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7004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-- Al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AB2D-A21A-450F-A249-DCED4F4C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493355"/>
            <a:ext cx="11522076" cy="7737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8F8BE7B-C200-4C24-B1EC-86B8FB5648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3743326"/>
            <a:ext cx="11522075" cy="561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subheading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7ACCD-A2B7-4F88-B0CA-E396E39CF1FF}"/>
              </a:ext>
            </a:extLst>
          </p:cNvPr>
          <p:cNvSpPr/>
          <p:nvPr/>
        </p:nvSpPr>
        <p:spPr>
          <a:xfrm>
            <a:off x="4941094" y="3395662"/>
            <a:ext cx="2309812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3F9690-87F6-4686-820B-8D0ACF33C090}"/>
              </a:ext>
            </a:extLst>
          </p:cNvPr>
          <p:cNvSpPr/>
          <p:nvPr/>
        </p:nvSpPr>
        <p:spPr>
          <a:xfrm>
            <a:off x="5581650" y="1183666"/>
            <a:ext cx="1028700" cy="1028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C089A-CC32-42A3-8F52-A9E53550E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25" y="1311460"/>
            <a:ext cx="666750" cy="773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310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91B7-863B-44BB-B6F3-14A66A4A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50774-4004-4096-B3F6-CFBA18D6E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755EA-2A99-4143-893A-C5B3D4D89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0631B8-05E0-487D-8BF2-4206BD4451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1" y="1414463"/>
            <a:ext cx="11522076" cy="4753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D4AA8-00E7-4557-8FA7-067A46CB18C6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AB-F1FB-4ED1-8FEF-D65D4E5D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3E572-D7D1-4DD7-A8EC-356D931BF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C585-6D67-49AD-925B-0BEC8BB45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614F0-3615-4DBF-81E3-1358FE4B0E90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igh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FF96AE-5155-48E2-9952-61E96EF8A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8365" y="1409700"/>
            <a:ext cx="5268672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2051E9-1A2F-47A4-85F2-5C6849FBA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88365" y="365124"/>
            <a:ext cx="5268672" cy="773719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/>
              <a:t>Click to edit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FBF7E-45FA-4FF2-8BA2-84266A647BED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AD940-5AE5-4E8E-80E5-2C37FD2BAF70}"/>
              </a:ext>
            </a:extLst>
          </p:cNvPr>
          <p:cNvSpPr/>
          <p:nvPr/>
        </p:nvSpPr>
        <p:spPr>
          <a:xfrm>
            <a:off x="6731180" y="1163300"/>
            <a:ext cx="1267619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5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ight Highlight -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FF96AE-5155-48E2-9952-61E96EF8A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0966" y="1409700"/>
            <a:ext cx="5206071" cy="4819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2051E9-1A2F-47A4-85F2-5C6849FBA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218" y="365124"/>
            <a:ext cx="5206071" cy="773719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/>
              <a:t>Click to edit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DB5C-0450-4215-B05C-04997E23FA50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167A6-E948-46F0-BE86-6A5A95852930}"/>
              </a:ext>
            </a:extLst>
          </p:cNvPr>
          <p:cNvSpPr/>
          <p:nvPr/>
        </p:nvSpPr>
        <p:spPr>
          <a:xfrm>
            <a:off x="6731180" y="1163300"/>
            <a:ext cx="1267619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&amp; Right Highlight -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FF96AE-5155-48E2-9952-61E96EF8A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0966" y="1409700"/>
            <a:ext cx="5206071" cy="18189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2051E9-1A2F-47A4-85F2-5C6849FBA3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218" y="365124"/>
            <a:ext cx="5206071" cy="773719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/>
              <a:t>Click to edit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DB5C-0450-4215-B05C-04997E23FA50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167A6-E948-46F0-BE86-6A5A95852930}"/>
              </a:ext>
            </a:extLst>
          </p:cNvPr>
          <p:cNvSpPr/>
          <p:nvPr/>
        </p:nvSpPr>
        <p:spPr>
          <a:xfrm>
            <a:off x="6731180" y="1163300"/>
            <a:ext cx="1267619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1226F03-AE10-4208-AF31-23727DF741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50966" y="4412351"/>
            <a:ext cx="5206071" cy="18189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2165245-68D5-422F-8872-006035DB3B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50218" y="3367775"/>
            <a:ext cx="5206071" cy="773719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Museo 500" panose="02000000000000000000" pitchFamily="50" charset="0"/>
              </a:defRPr>
            </a:lvl1pPr>
          </a:lstStyle>
          <a:p>
            <a:pPr lvl="0"/>
            <a:r>
              <a:rPr lang="en-GB"/>
              <a:t>Click to edit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9D100-48E4-485F-AD35-DA2E8BCC85EE}"/>
              </a:ext>
            </a:extLst>
          </p:cNvPr>
          <p:cNvSpPr/>
          <p:nvPr userDrawn="1"/>
        </p:nvSpPr>
        <p:spPr>
          <a:xfrm>
            <a:off x="6731180" y="4165951"/>
            <a:ext cx="1267619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4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Mobile Mock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7734300" y="333375"/>
            <a:ext cx="2838450" cy="6172200"/>
          </a:xfrm>
          <a:prstGeom prst="roundRect">
            <a:avLst>
              <a:gd name="adj" fmla="val 9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6DD6D-FAF3-4E6F-954E-174955378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7200901" y="0"/>
            <a:ext cx="4076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4300" y="333375"/>
            <a:ext cx="2838450" cy="619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BE2C9-B6F2-4772-9306-3F91FF6EB27D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5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Mobile Mock Up -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E0937-C001-4781-8E3D-47DC965B6786}"/>
              </a:ext>
            </a:extLst>
          </p:cNvPr>
          <p:cNvSpPr/>
          <p:nvPr/>
        </p:nvSpPr>
        <p:spPr>
          <a:xfrm>
            <a:off x="7734300" y="333375"/>
            <a:ext cx="2838450" cy="6172200"/>
          </a:xfrm>
          <a:prstGeom prst="roundRect">
            <a:avLst>
              <a:gd name="adj" fmla="val 9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6DD6D-FAF3-4E6F-954E-174955378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 bwMode="auto">
          <a:xfrm>
            <a:off x="7200901" y="0"/>
            <a:ext cx="4076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0EB085-5993-4DE9-8AD3-8F4D9B2AFC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34300" y="333375"/>
            <a:ext cx="2838450" cy="619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83665-3411-4D58-BA76-4BB78E8BE981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&amp; Mobile Mock Up --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CB1F6C-06AD-40C0-AC24-778B07B3044D}"/>
              </a:ext>
            </a:extLst>
          </p:cNvPr>
          <p:cNvSpPr/>
          <p:nvPr/>
        </p:nvSpPr>
        <p:spPr>
          <a:xfrm>
            <a:off x="6286500" y="0"/>
            <a:ext cx="590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DB82-5D89-45E8-A178-03BE35F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5761037" cy="7737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52A37-FCD9-4B07-A7D5-4FEA52158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4963" y="6356350"/>
            <a:ext cx="576103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B0AEF-E0B3-493A-8B91-00F35A496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D7D2F-09FA-4C8F-8E65-B820C810E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1409700"/>
            <a:ext cx="5761037" cy="4819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83665-3411-4D58-BA76-4BB78E8BE981}"/>
              </a:ext>
            </a:extLst>
          </p:cNvPr>
          <p:cNvSpPr/>
          <p:nvPr/>
        </p:nvSpPr>
        <p:spPr>
          <a:xfrm>
            <a:off x="415924" y="1163300"/>
            <a:ext cx="1267619" cy="66675"/>
          </a:xfrm>
          <a:prstGeom prst="rect">
            <a:avLst/>
          </a:prstGeom>
          <a:solidFill>
            <a:srgbClr val="005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8A34A11-1FD6-4301-9208-2815BDCFB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8731" y="1409700"/>
            <a:ext cx="5761037" cy="4819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1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FF9D3-795D-424A-BC1A-13D001A5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65125"/>
            <a:ext cx="11522076" cy="77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F4D1-86BE-47B6-8660-35D1A7F0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371600"/>
            <a:ext cx="11522076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7F3D-9EF2-4CF8-84D5-73638D20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3" y="6356350"/>
            <a:ext cx="1053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Museo 500" panose="02000000000000000000" pitchFamily="50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6BCE-F07F-43A4-B14B-0BE807592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7246" y="6356350"/>
            <a:ext cx="639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Museo 500" panose="02000000000000000000" pitchFamily="50" charset="0"/>
              </a:defRPr>
            </a:lvl1pPr>
          </a:lstStyle>
          <a:p>
            <a:fld id="{C7426CAB-B009-4806-80BA-E2F0D95ADC0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65" r:id="rId5"/>
    <p:sldLayoutId id="2147483668" r:id="rId6"/>
    <p:sldLayoutId id="2147483654" r:id="rId7"/>
    <p:sldLayoutId id="2147483661" r:id="rId8"/>
    <p:sldLayoutId id="2147483666" r:id="rId9"/>
    <p:sldLayoutId id="2147483667" r:id="rId10"/>
    <p:sldLayoutId id="2147483655" r:id="rId11"/>
    <p:sldLayoutId id="2147483660" r:id="rId12"/>
    <p:sldLayoutId id="2147483657" r:id="rId13"/>
    <p:sldLayoutId id="2147483659" r:id="rId14"/>
    <p:sldLayoutId id="2147483658" r:id="rId15"/>
    <p:sldLayoutId id="2147483663" r:id="rId16"/>
    <p:sldLayoutId id="2147483664" r:id="rId17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400" kern="1200">
          <a:solidFill>
            <a:schemeClr val="tx1"/>
          </a:solidFill>
          <a:latin typeface="Museo 500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useo 300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D67F-FAD4-49FA-8F2A-C439390B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PAH156 - PDP Information Hierarchy - Mobile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2CF2-A843-4A26-9C7C-73C49112E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97128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CC4622-B908-4E66-94A5-7E83999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318E6-AF10-45B7-9E92-E90FCE7D49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049" y="4152629"/>
            <a:ext cx="11522075" cy="561976"/>
          </a:xfrm>
        </p:spPr>
        <p:txBody>
          <a:bodyPr/>
          <a:lstStyle/>
          <a:p>
            <a:r>
              <a:rPr lang="en-GB"/>
              <a:t>Segment, Dimension, &amp; Metric Definitions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1C532-39C8-4923-B5C5-7ECCFD41A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3923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6B1A-858B-4E9A-9B7C-419C8109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+mj-lt"/>
              </a:rPr>
              <a:t>E-commerce Segment-Based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5BD13-310C-4684-A6E5-8DA57E112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>
                <a:latin typeface="+mj-lt"/>
              </a:rPr>
              <a:t>Add to Basket</a:t>
            </a:r>
          </a:p>
          <a:p>
            <a:pPr lvl="1"/>
            <a:r>
              <a:rPr lang="en-GB"/>
              <a:t>Dimension: </a:t>
            </a:r>
            <a:r>
              <a:rPr lang="en-GB" i="1"/>
              <a:t>Shopping Stage</a:t>
            </a:r>
          </a:p>
          <a:p>
            <a:pPr lvl="1"/>
            <a:r>
              <a:rPr lang="en-GB"/>
              <a:t>Value equals: </a:t>
            </a:r>
            <a:r>
              <a:rPr lang="en-GB" i="1"/>
              <a:t>ADD_TO_CART</a:t>
            </a:r>
          </a:p>
          <a:p>
            <a:r>
              <a:rPr lang="en-GB">
                <a:latin typeface="+mj-lt"/>
              </a:rPr>
              <a:t>Basket Progression</a:t>
            </a:r>
          </a:p>
          <a:p>
            <a:pPr lvl="1"/>
            <a:r>
              <a:rPr lang="en-GB"/>
              <a:t>Dimension: </a:t>
            </a:r>
            <a:r>
              <a:rPr lang="en-GB" i="1"/>
              <a:t>Page Path</a:t>
            </a:r>
          </a:p>
          <a:p>
            <a:pPr lvl="1"/>
            <a:r>
              <a:rPr lang="en-GB"/>
              <a:t>Value contains one of the following:</a:t>
            </a:r>
          </a:p>
          <a:p>
            <a:pPr lvl="2"/>
            <a:r>
              <a:rPr lang="en-GB" i="1"/>
              <a:t>/shop/basket</a:t>
            </a:r>
          </a:p>
          <a:p>
            <a:pPr lvl="2"/>
            <a:r>
              <a:rPr lang="en-GB" i="1"/>
              <a:t>/webapp/</a:t>
            </a:r>
            <a:r>
              <a:rPr lang="en-GB" i="1" err="1"/>
              <a:t>wcs</a:t>
            </a:r>
            <a:r>
              <a:rPr lang="en-GB" i="1"/>
              <a:t>/stores/servlet/</a:t>
            </a:r>
            <a:r>
              <a:rPr lang="en-GB" i="1" err="1"/>
              <a:t>checkoutbasket</a:t>
            </a:r>
            <a:endParaRPr lang="en-GB" i="1"/>
          </a:p>
          <a:p>
            <a:r>
              <a:rPr lang="en-GB">
                <a:latin typeface="+mj-lt"/>
              </a:rPr>
              <a:t>Checkout Step 2 Progression</a:t>
            </a:r>
          </a:p>
          <a:p>
            <a:pPr lvl="1"/>
            <a:r>
              <a:rPr lang="en-GB"/>
              <a:t>Event Category = </a:t>
            </a:r>
            <a:r>
              <a:rPr lang="en-GB" i="1"/>
              <a:t>Ecommerce</a:t>
            </a:r>
          </a:p>
          <a:p>
            <a:pPr lvl="1"/>
            <a:r>
              <a:rPr lang="en-GB"/>
              <a:t>Event Action = </a:t>
            </a:r>
            <a:r>
              <a:rPr lang="en-GB" i="1"/>
              <a:t>Checkout Step</a:t>
            </a:r>
          </a:p>
          <a:p>
            <a:pPr lvl="1"/>
            <a:r>
              <a:rPr lang="en-GB"/>
              <a:t>Event Label = </a:t>
            </a:r>
            <a:r>
              <a:rPr lang="en-GB" i="1"/>
              <a:t>2</a:t>
            </a:r>
          </a:p>
          <a:p>
            <a:r>
              <a:rPr lang="en-GB">
                <a:latin typeface="+mj-lt"/>
              </a:rPr>
              <a:t>Checkout Step 3 Progression</a:t>
            </a:r>
          </a:p>
          <a:p>
            <a:pPr lvl="1"/>
            <a:r>
              <a:rPr lang="en-GB"/>
              <a:t>Event Category = </a:t>
            </a:r>
            <a:r>
              <a:rPr lang="en-GB" i="1"/>
              <a:t>Ecommerce</a:t>
            </a:r>
          </a:p>
          <a:p>
            <a:pPr lvl="1"/>
            <a:r>
              <a:rPr lang="en-GB"/>
              <a:t>Event Action = </a:t>
            </a:r>
            <a:r>
              <a:rPr lang="en-GB" i="1"/>
              <a:t>Checkout Step</a:t>
            </a:r>
          </a:p>
          <a:p>
            <a:pPr lvl="1"/>
            <a:r>
              <a:rPr lang="en-GB"/>
              <a:t>Event Label = </a:t>
            </a:r>
            <a:r>
              <a:rPr lang="en-GB" i="1"/>
              <a:t>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EC1C3B-CB7C-45B1-914C-9A79BA367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Transactions</a:t>
            </a:r>
          </a:p>
          <a:p>
            <a:r>
              <a:rPr lang="en-GB"/>
              <a:t>E-commerce Conversion Rate</a:t>
            </a:r>
          </a:p>
          <a:p>
            <a:r>
              <a:rPr lang="en-GB"/>
              <a:t>Revenue</a:t>
            </a:r>
          </a:p>
          <a:p>
            <a:r>
              <a:rPr lang="en-GB"/>
              <a:t>Avg. Order Value</a:t>
            </a:r>
          </a:p>
          <a:p>
            <a:r>
              <a:rPr lang="en-GB"/>
              <a:t>Order Delivery Type</a:t>
            </a:r>
          </a:p>
          <a:p>
            <a:r>
              <a:rPr lang="en-GB"/>
              <a:t>Order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87B4-AE34-470B-914D-C31033ABC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+mj-lt"/>
              </a:rPr>
              <a:t>E-commerce Built-in Metrics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6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6B1A-858B-4E9A-9B7C-419C8109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+mj-lt"/>
              </a:rPr>
              <a:t>Engagement Segment-Based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5BD13-310C-4684-A6E5-8DA57E112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>
                <a:latin typeface="+mj-lt"/>
              </a:rPr>
              <a:t>Variant Impression</a:t>
            </a:r>
          </a:p>
          <a:p>
            <a:pPr lvl="1"/>
            <a:r>
              <a:rPr lang="en-GB"/>
              <a:t>Custom Dimension:  </a:t>
            </a:r>
            <a:r>
              <a:rPr lang="en-GB" i="1"/>
              <a:t>22 (Optimisation Slot #1)</a:t>
            </a:r>
          </a:p>
          <a:p>
            <a:pPr lvl="1"/>
            <a:r>
              <a:rPr lang="en-GB"/>
              <a:t>Value is one of the following:</a:t>
            </a:r>
          </a:p>
          <a:p>
            <a:pPr lvl="2"/>
            <a:r>
              <a:rPr lang="en-GB"/>
              <a:t> </a:t>
            </a:r>
            <a:r>
              <a:rPr lang="en-GB" i="1"/>
              <a:t>pah156: Control</a:t>
            </a:r>
          </a:p>
          <a:p>
            <a:pPr lvl="2"/>
            <a:r>
              <a:rPr lang="en-GB" i="1"/>
              <a:t>pah156: Variation 1</a:t>
            </a:r>
          </a:p>
          <a:p>
            <a:pPr lvl="2"/>
            <a:r>
              <a:rPr lang="en-GB" i="1"/>
              <a:t>pah156: Variation 2</a:t>
            </a:r>
          </a:p>
          <a:p>
            <a:r>
              <a:rPr lang="en-GB">
                <a:latin typeface="+mj-lt"/>
              </a:rPr>
              <a:t>Gallery Image Impression</a:t>
            </a:r>
          </a:p>
          <a:p>
            <a:pPr lvl="1"/>
            <a:r>
              <a:rPr lang="en-GB"/>
              <a:t>Event Category = </a:t>
            </a:r>
            <a:r>
              <a:rPr lang="en-GB" i="1"/>
              <a:t>CRO Test Event</a:t>
            </a:r>
          </a:p>
          <a:p>
            <a:pPr lvl="1"/>
            <a:r>
              <a:rPr lang="en-GB" i="1"/>
              <a:t>Event Action </a:t>
            </a:r>
            <a:r>
              <a:rPr lang="en-GB"/>
              <a:t>= </a:t>
            </a:r>
            <a:r>
              <a:rPr lang="en-GB" i="1"/>
              <a:t>Gallery Image Engagement</a:t>
            </a:r>
          </a:p>
          <a:p>
            <a:r>
              <a:rPr lang="en-GB">
                <a:latin typeface="+mj-lt"/>
              </a:rPr>
              <a:t>Gallery Zoom Open</a:t>
            </a:r>
          </a:p>
          <a:p>
            <a:pPr lvl="1"/>
            <a:r>
              <a:rPr lang="en-GB"/>
              <a:t>Event Category = </a:t>
            </a:r>
            <a:r>
              <a:rPr lang="en-GB" i="1"/>
              <a:t>CRO Test Event</a:t>
            </a:r>
          </a:p>
          <a:p>
            <a:pPr lvl="1"/>
            <a:r>
              <a:rPr lang="en-GB" i="1"/>
              <a:t>Event Action = Gallery Zoom Open</a:t>
            </a:r>
          </a:p>
          <a:p>
            <a:r>
              <a:rPr lang="en-GB">
                <a:latin typeface="+mj-lt"/>
              </a:rPr>
              <a:t>Gallery Zoom Close</a:t>
            </a:r>
          </a:p>
          <a:p>
            <a:pPr lvl="1"/>
            <a:r>
              <a:rPr lang="en-GB"/>
              <a:t>Event Category = </a:t>
            </a:r>
            <a:r>
              <a:rPr lang="en-GB" i="1"/>
              <a:t>CRO Test Event</a:t>
            </a:r>
          </a:p>
          <a:p>
            <a:pPr lvl="1"/>
            <a:r>
              <a:rPr lang="en-GB" i="1"/>
              <a:t>Event Action = Gallery Zoom Close</a:t>
            </a:r>
          </a:p>
          <a:p>
            <a:r>
              <a:rPr lang="en-GB">
                <a:latin typeface="+mj-lt"/>
              </a:rPr>
              <a:t>Reviews Star Engagement</a:t>
            </a:r>
          </a:p>
          <a:p>
            <a:pPr lvl="1"/>
            <a:r>
              <a:rPr lang="en-GB"/>
              <a:t>Event Category = </a:t>
            </a:r>
            <a:r>
              <a:rPr lang="en-GB" i="1"/>
              <a:t>CRO Test Event</a:t>
            </a:r>
          </a:p>
          <a:p>
            <a:pPr lvl="1"/>
            <a:r>
              <a:rPr lang="en-GB" i="1"/>
              <a:t>Event Action = Reviews Star Engagement</a:t>
            </a:r>
          </a:p>
          <a:p>
            <a:endParaRPr lang="en-GB" i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EC1C3B-CB7C-45B1-914C-9A79BA367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Bounces</a:t>
            </a:r>
          </a:p>
          <a:p>
            <a:r>
              <a:rPr lang="en-GB"/>
              <a:t>Bounce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87B4-AE34-470B-914D-C31033ABC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>
                <a:latin typeface="+mj-lt"/>
              </a:rPr>
              <a:t>Engagement Built-in Metrics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8166C-0C07-411C-9991-988CB76F96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PAH156: Control</a:t>
            </a:r>
          </a:p>
          <a:p>
            <a:r>
              <a:rPr lang="en-GB"/>
              <a:t>PAH156: Variation 1</a:t>
            </a:r>
          </a:p>
          <a:p>
            <a:r>
              <a:rPr lang="en-GB"/>
              <a:t>PAH156: Variation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1A3FA9-AF2B-44F1-8269-61B39678F0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>
                <a:latin typeface="+mj-lt"/>
              </a:rPr>
              <a:t>Heatmaps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8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CC4622-B908-4E66-94A5-7E83999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318E6-AF10-45B7-9E92-E90FCE7D49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049" y="4152629"/>
            <a:ext cx="11522075" cy="561976"/>
          </a:xfrm>
        </p:spPr>
        <p:txBody>
          <a:bodyPr/>
          <a:lstStyle/>
          <a:p>
            <a:r>
              <a:rPr lang="en-GB"/>
              <a:t>Please direct any questions to the Pets at Home Optimisation team.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1C532-39C8-4923-B5C5-7ECCFD41A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735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CC4622-B908-4E66-94A5-7E83999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318E6-AF10-45B7-9E92-E90FCE7D49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Rationale &amp; Hypothesis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1C532-39C8-4923-B5C5-7ECCFD41A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69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7C524-C8AA-4A4C-8631-320613A3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Rationale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30252-B82D-4B28-AAF3-989808C957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>
                <a:latin typeface="+mj-lt"/>
              </a:rPr>
              <a:t>Why are we running this test?</a:t>
            </a:r>
          </a:p>
          <a:p>
            <a:r>
              <a:rPr lang="en-GB">
                <a:sym typeface="Roboto Slab"/>
              </a:rPr>
              <a:t>This test aims to validate the proposed Polestar mobile PDP designs, specifically the hierarchy of the above-the-fold information.</a:t>
            </a:r>
          </a:p>
          <a:p>
            <a:r>
              <a:rPr lang="en-GB">
                <a:sym typeface="Roboto Slab"/>
              </a:rPr>
              <a:t>The proposed Polestar designs prioritise, in order, the products: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ym typeface="Roboto Slab"/>
              </a:rPr>
              <a:t>Image(s)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ym typeface="Roboto Slab"/>
              </a:rPr>
              <a:t>Title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ym typeface="Roboto Slab"/>
              </a:rPr>
              <a:t>Brand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ym typeface="Roboto Slab"/>
              </a:rPr>
              <a:t>Review star rating – if applicable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ym typeface="Roboto Slab"/>
              </a:rPr>
              <a:t>Price discount information (e.g. 10% off) – if applicable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ym typeface="Roboto Slab"/>
              </a:rPr>
              <a:t>Current price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ym typeface="Roboto Slab"/>
              </a:rPr>
              <a:t>Was price – if applicable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>
                <a:sym typeface="Roboto Slab"/>
              </a:rPr>
              <a:t>Normalised price (e.g. £10/kg) – if applicable</a:t>
            </a:r>
          </a:p>
          <a:p>
            <a:r>
              <a:rPr lang="en-GB">
                <a:sym typeface="Roboto Slab"/>
              </a:rPr>
              <a:t>Testing this approach to the information hierarchy will give us insight into the most intuitive way for this information to be presented to the user.</a:t>
            </a:r>
          </a:p>
          <a:p>
            <a:endParaRPr lang="en-GB">
              <a:sym typeface="Roboto Slab"/>
            </a:endParaRPr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</p:txBody>
      </p:sp>
      <p:pic>
        <p:nvPicPr>
          <p:cNvPr id="8" name="Picture Placeholder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A78DDD0-B061-4AB4-AC4C-58F7D3CA46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38437"/>
          <a:stretch/>
        </p:blipFill>
        <p:spPr>
          <a:xfrm>
            <a:off x="7734300" y="333375"/>
            <a:ext cx="2838450" cy="6191250"/>
          </a:xfrm>
          <a:prstGeom prst="roundRect">
            <a:avLst>
              <a:gd name="adj" fmla="val 14213"/>
            </a:avLst>
          </a:prstGeom>
        </p:spPr>
      </p:pic>
    </p:spTree>
    <p:extLst>
      <p:ext uri="{BB962C8B-B14F-4D97-AF65-F5344CB8AC3E}">
        <p14:creationId xmlns:p14="http://schemas.microsoft.com/office/powerpoint/2010/main" val="189002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CC4622-B908-4E66-94A5-7E83999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318E6-AF10-45B7-9E92-E90FCE7D49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Designs &amp; Summary of Changes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1C532-39C8-4923-B5C5-7ECCFD41A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40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8C19D3-0DF4-402B-AA05-86C532FF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Control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+mj-lt"/>
              </a:rPr>
              <a:t>What is the current experience?</a:t>
            </a:r>
          </a:p>
          <a:p>
            <a:pPr marL="0" indent="0">
              <a:buNone/>
            </a:pPr>
            <a:r>
              <a:rPr lang="en-GB"/>
              <a:t>The current PDP design follows the below hierarchy </a:t>
            </a:r>
          </a:p>
          <a:p>
            <a:pPr marL="342900" indent="-342900">
              <a:buAutoNum type="arabicPeriod"/>
            </a:pPr>
            <a:r>
              <a:rPr lang="en-GB"/>
              <a:t>Product title</a:t>
            </a:r>
          </a:p>
          <a:p>
            <a:pPr marL="342900" indent="-342900">
              <a:buAutoNum type="arabicPeriod"/>
            </a:pPr>
            <a:r>
              <a:rPr lang="en-GB"/>
              <a:t>Product review star rating</a:t>
            </a:r>
          </a:p>
          <a:p>
            <a:pPr marL="342900" indent="-342900">
              <a:buAutoNum type="arabicPeriod"/>
            </a:pPr>
            <a:r>
              <a:rPr lang="en-GB"/>
              <a:t>Product image(s)</a:t>
            </a:r>
          </a:p>
          <a:p>
            <a:pPr marL="342900" indent="-342900">
              <a:buAutoNum type="arabicPeriod"/>
            </a:pPr>
            <a:r>
              <a:rPr lang="en-GB"/>
              <a:t>Product Weight/Size</a:t>
            </a:r>
          </a:p>
          <a:p>
            <a:pPr marL="342900" indent="-342900">
              <a:buAutoNum type="arabicPeriod"/>
            </a:pPr>
            <a:r>
              <a:rPr lang="en-GB"/>
              <a:t>Product Purchase Options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7715FE-5D59-4C0B-91EB-70876B6BDA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4" r="304"/>
          <a:stretch/>
        </p:blipFill>
        <p:spPr>
          <a:prstGeom prst="roundRect">
            <a:avLst>
              <a:gd name="adj" fmla="val 10042"/>
            </a:avLst>
          </a:prstGeom>
        </p:spPr>
      </p:pic>
    </p:spTree>
    <p:extLst>
      <p:ext uri="{BB962C8B-B14F-4D97-AF65-F5344CB8AC3E}">
        <p14:creationId xmlns:p14="http://schemas.microsoft.com/office/powerpoint/2010/main" val="26569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8C19D3-0DF4-402B-AA05-86C532FF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Variation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>
                <a:latin typeface="+mj-lt"/>
              </a:rPr>
              <a:t>What are we changing?</a:t>
            </a:r>
          </a:p>
          <a:p>
            <a:pPr marL="0" indent="0">
              <a:buNone/>
            </a:pPr>
            <a:r>
              <a:rPr lang="en-GB"/>
              <a:t>This variation makes several key changes to the design and hierarchy along with introducing additional functionality.</a:t>
            </a:r>
          </a:p>
          <a:p>
            <a:pPr marL="0" indent="0">
              <a:buNone/>
            </a:pPr>
            <a:r>
              <a:rPr lang="en-GB"/>
              <a:t>The hierarchy has been adjusted to the following order</a:t>
            </a:r>
          </a:p>
          <a:p>
            <a:pPr marL="342900" indent="-342900">
              <a:buAutoNum type="arabicPeriod"/>
            </a:pPr>
            <a:r>
              <a:rPr lang="en-GB"/>
              <a:t>Product image(s)</a:t>
            </a:r>
          </a:p>
          <a:p>
            <a:pPr marL="342900" indent="-342900">
              <a:buAutoNum type="arabicPeriod"/>
            </a:pPr>
            <a:r>
              <a:rPr lang="en-GB"/>
              <a:t>Product title</a:t>
            </a:r>
          </a:p>
          <a:p>
            <a:pPr marL="342900" indent="-342900">
              <a:buAutoNum type="arabicPeriod"/>
            </a:pPr>
            <a:r>
              <a:rPr lang="en-GB"/>
              <a:t>Product brand &amp; review star rating</a:t>
            </a:r>
          </a:p>
          <a:p>
            <a:pPr marL="342900" indent="-342900">
              <a:buAutoNum type="arabicPeriod"/>
            </a:pPr>
            <a:r>
              <a:rPr lang="en-GB"/>
              <a:t>Product price information</a:t>
            </a:r>
          </a:p>
          <a:p>
            <a:pPr marL="342900" indent="-342900">
              <a:buAutoNum type="arabicPeriod"/>
            </a:pPr>
            <a:r>
              <a:rPr lang="en-GB"/>
              <a:t>Product weight/size</a:t>
            </a:r>
          </a:p>
          <a:p>
            <a:pPr marL="342900" indent="-342900">
              <a:buAutoNum type="arabicPeriod"/>
            </a:pPr>
            <a:r>
              <a:rPr lang="en-GB"/>
              <a:t>Product purchase options</a:t>
            </a:r>
          </a:p>
          <a:p>
            <a:pPr marL="0" indent="0">
              <a:buNone/>
            </a:pPr>
            <a:r>
              <a:rPr lang="en-GB"/>
              <a:t>This variation also refreshes the design of the first 4 elements in-line with the proposed Polestar designs.</a:t>
            </a:r>
          </a:p>
          <a:p>
            <a:pPr marL="0" indent="0">
              <a:buNone/>
            </a:pPr>
            <a:r>
              <a:rPr lang="en-GB"/>
              <a:t>In addition to the design and hierarchy changes, this variation also introduces a zoom feature to the product image(s)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6564B62-74C3-4171-907F-7F91DD1753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41" r="441"/>
          <a:stretch/>
        </p:blipFill>
        <p:spPr>
          <a:prstGeom prst="roundRect">
            <a:avLst>
              <a:gd name="adj" fmla="val 9158"/>
            </a:avLst>
          </a:prstGeom>
        </p:spPr>
      </p:pic>
    </p:spTree>
    <p:extLst>
      <p:ext uri="{BB962C8B-B14F-4D97-AF65-F5344CB8AC3E}">
        <p14:creationId xmlns:p14="http://schemas.microsoft.com/office/powerpoint/2010/main" val="110138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8C19D3-0DF4-402B-AA05-86C532FF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Variation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latin typeface="+mj-lt"/>
              </a:rPr>
              <a:t>What are we changing?</a:t>
            </a:r>
          </a:p>
          <a:p>
            <a:pPr marL="0" indent="0">
              <a:buNone/>
            </a:pPr>
            <a:r>
              <a:rPr lang="en-GB"/>
              <a:t>As with Variation 1, the hierarchy has been adjusted to the following order:</a:t>
            </a:r>
          </a:p>
          <a:p>
            <a:pPr marL="342900" indent="-342900">
              <a:buAutoNum type="arabicPeriod"/>
            </a:pPr>
            <a:r>
              <a:rPr lang="en-GB"/>
              <a:t>Product image(s)</a:t>
            </a:r>
          </a:p>
          <a:p>
            <a:pPr marL="342900" indent="-342900">
              <a:buAutoNum type="arabicPeriod"/>
            </a:pPr>
            <a:r>
              <a:rPr lang="en-GB"/>
              <a:t>Product title</a:t>
            </a:r>
          </a:p>
          <a:p>
            <a:pPr marL="342900" indent="-342900">
              <a:buAutoNum type="arabicPeriod"/>
            </a:pPr>
            <a:r>
              <a:rPr lang="en-GB"/>
              <a:t>Product brand &amp; review star rating</a:t>
            </a:r>
          </a:p>
          <a:p>
            <a:pPr marL="342900" indent="-342900">
              <a:buAutoNum type="arabicPeriod"/>
            </a:pPr>
            <a:r>
              <a:rPr lang="en-GB"/>
              <a:t>Product price information</a:t>
            </a:r>
          </a:p>
          <a:p>
            <a:pPr marL="342900" indent="-342900">
              <a:buAutoNum type="arabicPeriod"/>
            </a:pPr>
            <a:r>
              <a:rPr lang="en-GB"/>
              <a:t>Product weight/size</a:t>
            </a:r>
          </a:p>
          <a:p>
            <a:pPr marL="342900" indent="-342900">
              <a:buAutoNum type="arabicPeriod"/>
            </a:pPr>
            <a:r>
              <a:rPr lang="en-GB"/>
              <a:t>Product purchase options</a:t>
            </a:r>
          </a:p>
          <a:p>
            <a:pPr marL="0" indent="0">
              <a:buNone/>
            </a:pPr>
            <a:r>
              <a:rPr lang="en-GB">
                <a:latin typeface="+mn-lt"/>
              </a:rPr>
              <a:t>However, this variation does not feature the changes to the elements’ design or the addition of the zoom feature.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3A71E61-D8BE-42F0-B675-CEFCA53B4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14" r="314"/>
          <a:stretch/>
        </p:blipFill>
        <p:spPr>
          <a:prstGeom prst="roundRect">
            <a:avLst>
              <a:gd name="adj" fmla="val 10757"/>
            </a:avLst>
          </a:prstGeom>
        </p:spPr>
      </p:pic>
    </p:spTree>
    <p:extLst>
      <p:ext uri="{BB962C8B-B14F-4D97-AF65-F5344CB8AC3E}">
        <p14:creationId xmlns:p14="http://schemas.microsoft.com/office/powerpoint/2010/main" val="341864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CC4622-B908-4E66-94A5-7E83999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Configuration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318E6-AF10-45B7-9E92-E90FCE7D49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049" y="4152629"/>
            <a:ext cx="11522075" cy="561976"/>
          </a:xfrm>
        </p:spPr>
        <p:txBody>
          <a:bodyPr/>
          <a:lstStyle/>
          <a:p>
            <a:r>
              <a:rPr lang="en-GB"/>
              <a:t>Targeting, Timeline, &amp; Tracking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1C532-39C8-4923-B5C5-7ECCFD41A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925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23EE3D-E525-429F-A638-C7A8BF91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Configuration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F73472-D843-4584-8528-88255A0F9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>
                <a:latin typeface="+mj-lt"/>
              </a:rPr>
              <a:t>Where will the test run?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n-lt"/>
              </a:rPr>
              <a:t>Across all </a:t>
            </a:r>
            <a:r>
              <a:rPr lang="en-US"/>
              <a:t>Product Details Pages.</a:t>
            </a:r>
          </a:p>
          <a:p>
            <a:pPr>
              <a:lnSpc>
                <a:spcPct val="150000"/>
              </a:lnSpc>
            </a:pPr>
            <a:endParaRPr lang="en-GB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>
                <a:latin typeface="+mj-lt"/>
              </a:rPr>
              <a:t>What browsers/devices will the test run on?</a:t>
            </a:r>
          </a:p>
          <a:p>
            <a:pPr>
              <a:lnSpc>
                <a:spcPct val="150000"/>
              </a:lnSpc>
            </a:pPr>
            <a:r>
              <a:rPr lang="en-GB">
                <a:latin typeface="+mn-lt"/>
              </a:rPr>
              <a:t>The test will run </a:t>
            </a:r>
            <a:r>
              <a:rPr lang="en-US">
                <a:latin typeface="+mn-lt"/>
              </a:rPr>
              <a:t>across all mobile devices and browsers.</a:t>
            </a:r>
          </a:p>
          <a:p>
            <a:pPr>
              <a:lnSpc>
                <a:spcPct val="150000"/>
              </a:lnSpc>
            </a:pPr>
            <a:endParaRPr lang="en-GB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>
                <a:latin typeface="+mj-lt"/>
              </a:rPr>
              <a:t>How long will the test be live?</a:t>
            </a:r>
          </a:p>
          <a:p>
            <a:pPr>
              <a:lnSpc>
                <a:spcPct val="150000"/>
              </a:lnSpc>
            </a:pPr>
            <a:r>
              <a:rPr lang="en-GB"/>
              <a:t>Based on data obtained from Google Analytics for Feb 2022, we </a:t>
            </a:r>
            <a:r>
              <a:rPr lang="en-US"/>
              <a:t>expect the test to run for approx. 1 week, depending on levels of traffic.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4734-54E3-47AB-BE9A-E369C376B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+mj-lt"/>
              </a:rPr>
              <a:t>Key Metrics</a:t>
            </a:r>
          </a:p>
          <a:p>
            <a:r>
              <a:rPr lang="en-GB"/>
              <a:t>The primary KPI that we will base the test’s success on is </a:t>
            </a:r>
            <a:r>
              <a:rPr lang="en-US" i="1"/>
              <a:t>Add to Basket Rate</a:t>
            </a:r>
            <a:r>
              <a:rPr lang="en-US"/>
              <a:t>.</a:t>
            </a:r>
          </a:p>
          <a:p>
            <a:r>
              <a:rPr lang="en-US"/>
              <a:t>For our secondary KPIs, we will </a:t>
            </a:r>
            <a:r>
              <a:rPr lang="en-GB"/>
              <a:t>measure</a:t>
            </a:r>
            <a:r>
              <a:rPr lang="en-US"/>
              <a:t> the </a:t>
            </a:r>
            <a:r>
              <a:rPr lang="en-US" i="1"/>
              <a:t>subsequent progression through the funnel </a:t>
            </a:r>
            <a:r>
              <a:rPr lang="en-US"/>
              <a:t>to support our analysis of each variation. </a:t>
            </a:r>
          </a:p>
          <a:p>
            <a:r>
              <a:rPr lang="en-US"/>
              <a:t>We will also measure engagement with the product images, reviews &amp; bounce rate, as well as focus on Easy Repeat &amp; Click &amp; Collect purchases to augment our understanding of the impact of each variation.</a:t>
            </a:r>
            <a:endParaRPr lang="en-GB">
              <a:latin typeface="+mj-lt"/>
            </a:endParaRPr>
          </a:p>
          <a:p>
            <a:pPr marL="0" indent="0">
              <a:buNone/>
            </a:pPr>
            <a:r>
              <a:rPr lang="en-GB">
                <a:latin typeface="+mj-lt"/>
              </a:rPr>
              <a:t>Key Segments</a:t>
            </a:r>
          </a:p>
          <a:p>
            <a:r>
              <a:rPr lang="en-GB"/>
              <a:t>New &amp; Returning Users</a:t>
            </a:r>
          </a:p>
          <a:p>
            <a:r>
              <a:rPr lang="en-GB"/>
              <a:t>Paid Traffic Users (Google Shopping, Paid Social, &amp; PPC Traffic)</a:t>
            </a:r>
          </a:p>
          <a:p>
            <a:r>
              <a:rPr lang="en-GB"/>
              <a:t>Users that land</a:t>
            </a:r>
            <a:r>
              <a:rPr lang="en-GB" i="1"/>
              <a:t> </a:t>
            </a:r>
            <a:r>
              <a:rPr lang="en-GB"/>
              <a:t>on a PDP </a:t>
            </a:r>
            <a:r>
              <a:rPr lang="en-GB" i="1"/>
              <a:t> (the first page visited)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67184E-C117-411A-92E8-A63E049F93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Key Metrics &amp; Segments</a:t>
            </a:r>
          </a:p>
        </p:txBody>
      </p:sp>
    </p:spTree>
    <p:extLst>
      <p:ext uri="{BB962C8B-B14F-4D97-AF65-F5344CB8AC3E}">
        <p14:creationId xmlns:p14="http://schemas.microsoft.com/office/powerpoint/2010/main" val="2540369368"/>
      </p:ext>
    </p:extLst>
  </p:cSld>
  <p:clrMapOvr>
    <a:masterClrMapping/>
  </p:clrMapOvr>
</p:sld>
</file>

<file path=ppt/theme/theme1.xml><?xml version="1.0" encoding="utf-8"?>
<a:theme xmlns:a="http://schemas.openxmlformats.org/drawingml/2006/main" name="Pets">
  <a:themeElements>
    <a:clrScheme name="PAH Colour Palette">
      <a:dk1>
        <a:srgbClr val="000000"/>
      </a:dk1>
      <a:lt1>
        <a:srgbClr val="F2F2F2"/>
      </a:lt1>
      <a:dk2>
        <a:srgbClr val="9E9E9E"/>
      </a:dk2>
      <a:lt2>
        <a:srgbClr val="D5D5D5"/>
      </a:lt2>
      <a:accent1>
        <a:srgbClr val="4BA840"/>
      </a:accent1>
      <a:accent2>
        <a:srgbClr val="00551C"/>
      </a:accent2>
      <a:accent3>
        <a:srgbClr val="F57F29"/>
      </a:accent3>
      <a:accent4>
        <a:srgbClr val="64B2E8"/>
      </a:accent4>
      <a:accent5>
        <a:srgbClr val="6D1E39"/>
      </a:accent5>
      <a:accent6>
        <a:srgbClr val="DD9719"/>
      </a:accent6>
      <a:hlink>
        <a:srgbClr val="0070C0"/>
      </a:hlink>
      <a:folHlink>
        <a:srgbClr val="7030A0"/>
      </a:folHlink>
    </a:clrScheme>
    <a:fontScheme name="PAH Fonts">
      <a:majorFont>
        <a:latin typeface="Museo 500"/>
        <a:ea typeface=""/>
        <a:cs typeface=""/>
      </a:majorFont>
      <a:minorFont>
        <a:latin typeface="Museo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s" id="{C6644906-9024-4F6B-98DA-FDAFDAB5B200}" vid="{34503D7A-F395-4020-90F9-8048F017B4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0D88D9F576C469BCD3656B38A8053" ma:contentTypeVersion="13" ma:contentTypeDescription="Create a new document." ma:contentTypeScope="" ma:versionID="806899fce4792532f5d28665a85f5cf6">
  <xsd:schema xmlns:xsd="http://www.w3.org/2001/XMLSchema" xmlns:xs="http://www.w3.org/2001/XMLSchema" xmlns:p="http://schemas.microsoft.com/office/2006/metadata/properties" xmlns:ns3="70064cff-d32e-4429-839e-fabbd6ca2b1a" xmlns:ns4="cb9dd0e4-9cad-4ff4-9598-714ae8fc348e" targetNamespace="http://schemas.microsoft.com/office/2006/metadata/properties" ma:root="true" ma:fieldsID="6c88cb250f9fc129fae528243b7442f7" ns3:_="" ns4:_="">
    <xsd:import namespace="70064cff-d32e-4429-839e-fabbd6ca2b1a"/>
    <xsd:import namespace="cb9dd0e4-9cad-4ff4-9598-714ae8fc34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64cff-d32e-4429-839e-fabbd6ca2b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d0e4-9cad-4ff4-9598-714ae8fc3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B8DF27-E1C1-47BE-9F10-34CA53C7994B}">
  <ds:schemaRefs>
    <ds:schemaRef ds:uri="http://purl.org/dc/terms/"/>
    <ds:schemaRef ds:uri="70064cff-d32e-4429-839e-fabbd6ca2b1a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b9dd0e4-9cad-4ff4-9598-714ae8fc348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6D5D53-D1FC-441D-811C-377D52822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7830BE-0430-472A-896C-71CA211EFCE1}">
  <ds:schemaRefs>
    <ds:schemaRef ds:uri="70064cff-d32e-4429-839e-fabbd6ca2b1a"/>
    <ds:schemaRef ds:uri="cb9dd0e4-9cad-4ff4-9598-714ae8fc34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Pets</Template>
  <TotalTime>0</TotalTime>
  <Words>759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Museo 300</vt:lpstr>
      <vt:lpstr>Museo 500</vt:lpstr>
      <vt:lpstr>Arial</vt:lpstr>
      <vt:lpstr>Pets</vt:lpstr>
      <vt:lpstr>PAH156 - PDP Information Hierarchy - Mobile</vt:lpstr>
      <vt:lpstr>Overview</vt:lpstr>
      <vt:lpstr>Rationale</vt:lpstr>
      <vt:lpstr>Variations</vt:lpstr>
      <vt:lpstr>Control</vt:lpstr>
      <vt:lpstr>Variation 1</vt:lpstr>
      <vt:lpstr>Variation 2</vt:lpstr>
      <vt:lpstr>Test Configuration</vt:lpstr>
      <vt:lpstr>Configuration</vt:lpstr>
      <vt:lpstr>Tracking</vt:lpstr>
      <vt:lpstr>E-commerce Segment-Based Metrics</vt:lpstr>
      <vt:lpstr>Engagement Segment-Based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PAH139 – Pet Led Journey – Progress Bar</dc:title>
  <dc:creator>Benji Cohen</dc:creator>
  <cp:lastModifiedBy>Benji Cohen</cp:lastModifiedBy>
  <cp:revision>1</cp:revision>
  <dcterms:created xsi:type="dcterms:W3CDTF">2021-09-24T08:06:33Z</dcterms:created>
  <dcterms:modified xsi:type="dcterms:W3CDTF">2022-03-04T08:23:46Z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0x01010002F0D88D9F576C469BCD3656B38A8053</vt:lpwstr>
  </property>
</Properties>
</file>