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embeddedFontLst>
    <p:embeddedFont>
      <p:font typeface="Museo 300" panose="02000000000000000000" pitchFamily="50" charset="0"/>
      <p:regular r:id="rId6"/>
      <p:italic r:id="rId7"/>
    </p:embeddedFont>
    <p:embeddedFont>
      <p:font typeface="Museo 500" panose="02000000000000000000" pitchFamily="50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D127-3F62-4CA5-AF62-F1B89D88E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493356"/>
            <a:ext cx="11522076" cy="7737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0A93F6-5E52-441B-9F34-59A16E6C3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02BA3-74AD-4E40-AB9F-34219CC57D1C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57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9CE34D-873C-4605-B874-F8C829E47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75" b="34242"/>
          <a:stretch/>
        </p:blipFill>
        <p:spPr bwMode="auto">
          <a:xfrm>
            <a:off x="1691481" y="1268038"/>
            <a:ext cx="8809038" cy="55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4098" y="1596757"/>
            <a:ext cx="8103805" cy="43944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B2259-E587-4796-A281-81EFEDE93F67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Mock Up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48475" y="6356350"/>
            <a:ext cx="4020808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9CE34D-873C-4605-B874-F8C829E47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1" r="13" b="40965"/>
          <a:stretch/>
        </p:blipFill>
        <p:spPr bwMode="auto">
          <a:xfrm>
            <a:off x="0" y="1413786"/>
            <a:ext cx="6682252" cy="55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794044"/>
            <a:ext cx="6305550" cy="48953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305546-8E6B-4642-8BA7-DAB677C1B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8475" y="1638771"/>
            <a:ext cx="5008563" cy="4562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C3D4B-7F02-474E-A8AF-360B56ACD5CF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45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Mock Up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07803" y="6356350"/>
            <a:ext cx="536148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A66AB3-F140-493C-A5F5-A16749C2B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92896" y="1255113"/>
            <a:ext cx="5660204" cy="952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674" y="1716468"/>
            <a:ext cx="3943351" cy="8562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E5BA9-80B9-40F9-9436-4C92F9236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7803" y="1628775"/>
            <a:ext cx="6349235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1A2F7-D060-4006-84F9-A63D183697F3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5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AB2D-A21A-450F-A249-DCED4F4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493355"/>
            <a:ext cx="11522076" cy="7737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8F8BE7B-C200-4C24-B1EC-86B8FB5648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7ACCD-A2B7-4F88-B0CA-E396E39CF1FF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3F9690-87F6-4686-820B-8D0ACF33C090}"/>
              </a:ext>
            </a:extLst>
          </p:cNvPr>
          <p:cNvSpPr/>
          <p:nvPr/>
        </p:nvSpPr>
        <p:spPr>
          <a:xfrm>
            <a:off x="5581650" y="1183666"/>
            <a:ext cx="1028700" cy="10287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C089A-CC32-42A3-8F52-A9E53550E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25" y="1311460"/>
            <a:ext cx="666750" cy="773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700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-- 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AB2D-A21A-450F-A249-DCED4F4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493355"/>
            <a:ext cx="11522076" cy="7737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8F8BE7B-C200-4C24-B1EC-86B8FB5648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7ACCD-A2B7-4F88-B0CA-E396E39CF1FF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3F9690-87F6-4686-820B-8D0ACF33C090}"/>
              </a:ext>
            </a:extLst>
          </p:cNvPr>
          <p:cNvSpPr/>
          <p:nvPr/>
        </p:nvSpPr>
        <p:spPr>
          <a:xfrm>
            <a:off x="5581650" y="1183666"/>
            <a:ext cx="1028700" cy="1028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C089A-CC32-42A3-8F52-A9E53550E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25" y="1311460"/>
            <a:ext cx="666750" cy="773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310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91B7-863B-44BB-B6F3-14A66A4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50774-4004-4096-B3F6-CFBA18D6E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55EA-2A99-4143-893A-C5B3D4D89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0631B8-05E0-487D-8BF2-4206BD445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1" y="1414463"/>
            <a:ext cx="11522076" cy="4753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D4AA8-00E7-4557-8FA7-067A46CB18C6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614F0-3615-4DBF-81E3-1358FE4B0E90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FF96AE-5155-48E2-9952-61E96EF8A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8365" y="1409700"/>
            <a:ext cx="5268672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2051E9-1A2F-47A4-85F2-5C6849FBA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365" y="365124"/>
            <a:ext cx="5268672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FBF7E-45FA-4FF2-8BA2-84266A647BED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AD940-5AE5-4E8E-80E5-2C37FD2BAF70}"/>
              </a:ext>
            </a:extLst>
          </p:cNvPr>
          <p:cNvSpPr/>
          <p:nvPr/>
        </p:nvSpPr>
        <p:spPr>
          <a:xfrm>
            <a:off x="6731180" y="1163300"/>
            <a:ext cx="1267619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5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ight Highlight -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FF96AE-5155-48E2-9952-61E96EF8A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0966" y="1409700"/>
            <a:ext cx="5206071" cy="4819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2051E9-1A2F-47A4-85F2-5C6849FBA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218" y="365124"/>
            <a:ext cx="5206071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DB5C-0450-4215-B05C-04997E23FA50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167A6-E948-46F0-BE86-6A5A95852930}"/>
              </a:ext>
            </a:extLst>
          </p:cNvPr>
          <p:cNvSpPr/>
          <p:nvPr/>
        </p:nvSpPr>
        <p:spPr>
          <a:xfrm>
            <a:off x="6731180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Mobile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7734300" y="333375"/>
            <a:ext cx="2838450" cy="6172200"/>
          </a:xfrm>
          <a:prstGeom prst="roundRect">
            <a:avLst>
              <a:gd name="adj" fmla="val 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6DD6D-FAF3-4E6F-954E-174955378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7200901" y="0"/>
            <a:ext cx="407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4300" y="333375"/>
            <a:ext cx="2838450" cy="619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BE2C9-B6F2-4772-9306-3F91FF6EB27D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Mobile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7734300" y="333375"/>
            <a:ext cx="2838450" cy="6172200"/>
          </a:xfrm>
          <a:prstGeom prst="roundRect">
            <a:avLst>
              <a:gd name="adj" fmla="val 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6DD6D-FAF3-4E6F-954E-174955378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7200901" y="0"/>
            <a:ext cx="407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4300" y="333375"/>
            <a:ext cx="2838450" cy="619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83665-3411-4D58-BA76-4BB78E8BE981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Desktop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A7034-AA1F-414A-BCD1-0A7B8B17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0741"/>
          <a:stretch/>
        </p:blipFill>
        <p:spPr bwMode="auto">
          <a:xfrm>
            <a:off x="6457567" y="609600"/>
            <a:ext cx="573443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6829426" y="990599"/>
            <a:ext cx="5362574" cy="4886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9426" y="985837"/>
            <a:ext cx="5362574" cy="4886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3F1C4-1623-42B0-B63C-856EE02C3D1A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Desktop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A7034-AA1F-414A-BCD1-0A7B8B17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0741"/>
          <a:stretch/>
        </p:blipFill>
        <p:spPr bwMode="auto">
          <a:xfrm>
            <a:off x="6457567" y="609600"/>
            <a:ext cx="573443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6829426" y="990599"/>
            <a:ext cx="5362574" cy="4886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9426" y="985837"/>
            <a:ext cx="5362574" cy="4886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BF64B-960B-44A0-B469-3DCFBE1A5E9E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FF9D3-795D-424A-BC1A-13D001A5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11522076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F4D1-86BE-47B6-8660-35D1A7F0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371600"/>
            <a:ext cx="11522076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7F3D-9EF2-4CF8-84D5-73638D20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3" y="6356350"/>
            <a:ext cx="1053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Museo 500" panose="02000000000000000000" pitchFamily="50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6BCE-F07F-43A4-B14B-0BE807592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7246" y="6356350"/>
            <a:ext cx="63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Museo 500" panose="02000000000000000000" pitchFamily="50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65" r:id="rId5"/>
    <p:sldLayoutId id="2147483654" r:id="rId6"/>
    <p:sldLayoutId id="2147483661" r:id="rId7"/>
    <p:sldLayoutId id="2147483655" r:id="rId8"/>
    <p:sldLayoutId id="2147483660" r:id="rId9"/>
    <p:sldLayoutId id="2147483657" r:id="rId10"/>
    <p:sldLayoutId id="2147483659" r:id="rId11"/>
    <p:sldLayoutId id="2147483658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400" kern="1200">
          <a:solidFill>
            <a:schemeClr val="tx1"/>
          </a:solidFill>
          <a:latin typeface="Museo 500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0F3F-E5D8-430B-A098-0D94F886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PAH166 – Desktop PLP Filters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0802-33D0-40F4-9A86-0268A75B0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3964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266627-545A-4400-948C-BF5FBAE4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Top-level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CEE742-E1C5-424A-8039-8C749E6FBB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BC24B9-0981-4DD3-985A-62FA71A12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80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4066BD-7D55-4DB6-ACDB-1796BA8C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 1 Performance Summary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66321F-B94D-4D14-9A43-6878CFB19A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1" y="1414463"/>
            <a:ext cx="5761039" cy="1772874"/>
          </a:xfrm>
        </p:spPr>
        <p:txBody>
          <a:bodyPr/>
          <a:lstStyle/>
          <a:p>
            <a:r>
              <a:rPr lang="en-GB" dirty="0">
                <a:latin typeface="+mj-lt"/>
              </a:rPr>
              <a:t>Add to Basket Rate was reduced by 1.69%. </a:t>
            </a:r>
            <a:r>
              <a:rPr lang="en-GB" dirty="0"/>
              <a:t>This was driven mostly by a </a:t>
            </a:r>
            <a:r>
              <a:rPr lang="en-GB" dirty="0">
                <a:latin typeface="+mn-lt"/>
              </a:rPr>
              <a:t>reduction of 1.84% in PDP Add to Basket Rate, though PLP Add to Basket Rate was also reduced by 0.74%.</a:t>
            </a:r>
          </a:p>
          <a:p>
            <a:r>
              <a:rPr lang="en-GB" dirty="0">
                <a:latin typeface="+mj-lt"/>
              </a:rPr>
              <a:t>Transactions were reduced by 2.15%. </a:t>
            </a:r>
            <a:r>
              <a:rPr lang="en-GB" dirty="0"/>
              <a:t>This is a result of the decrease in Add to Basket Rate as fewer users are progressing through the funnel.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063844-DD2F-461B-9300-546DA01A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8453"/>
            <a:ext cx="12192000" cy="3440795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92087F3-2D48-44F4-A2BB-E6DA51260C5C}"/>
              </a:ext>
            </a:extLst>
          </p:cNvPr>
          <p:cNvSpPr txBox="1">
            <a:spLocks/>
          </p:cNvSpPr>
          <p:nvPr/>
        </p:nvSpPr>
        <p:spPr>
          <a:xfrm>
            <a:off x="6096000" y="1414463"/>
            <a:ext cx="5761039" cy="177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useo 300" panose="020000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useo 300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useo 300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useo 300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useo 300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n-lt"/>
              </a:rPr>
              <a:t>PDP Progression Rate was reduced by 1.37%.</a:t>
            </a:r>
          </a:p>
          <a:p>
            <a:r>
              <a:rPr lang="en-GB" dirty="0">
                <a:latin typeface="+mn-lt"/>
              </a:rPr>
              <a:t>Basket Progression Rate was reduced by 1.04%.</a:t>
            </a:r>
          </a:p>
          <a:p>
            <a:r>
              <a:rPr lang="en-GB" dirty="0">
                <a:solidFill>
                  <a:schemeClr val="accent2"/>
                </a:solidFill>
                <a:latin typeface="+mn-lt"/>
              </a:rPr>
              <a:t>Easy Repeat Transaction Rate was increased by 3.72%.</a:t>
            </a:r>
          </a:p>
        </p:txBody>
      </p:sp>
    </p:spTree>
    <p:extLst>
      <p:ext uri="{BB962C8B-B14F-4D97-AF65-F5344CB8AC3E}">
        <p14:creationId xmlns:p14="http://schemas.microsoft.com/office/powerpoint/2010/main" val="206255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4066BD-7D55-4DB6-ACDB-1796BA8C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 1 Probability of Outperforming Control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66321F-B94D-4D14-9A43-6878CFB19A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1" y="1414463"/>
            <a:ext cx="11522076" cy="177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The chart below outlines the probability of Variation 1 outperforming the Control across each key metric.</a:t>
            </a:r>
          </a:p>
          <a:p>
            <a:r>
              <a:rPr lang="en-GB" dirty="0">
                <a:latin typeface="+mn-lt"/>
              </a:rPr>
              <a:t>We consider results higher than 95% as being conclusive winning results for the </a:t>
            </a:r>
            <a:r>
              <a:rPr lang="en-GB" i="1" dirty="0">
                <a:latin typeface="+mn-lt"/>
              </a:rPr>
              <a:t>Variation.</a:t>
            </a:r>
          </a:p>
          <a:p>
            <a:r>
              <a:rPr lang="en-GB" dirty="0">
                <a:latin typeface="+mn-lt"/>
              </a:rPr>
              <a:t>This is a two-tailed test, meaning that we also consider results lower than 5% as being conclusive winning results for the </a:t>
            </a:r>
            <a:r>
              <a:rPr lang="en-GB" i="1" dirty="0">
                <a:latin typeface="+mn-lt"/>
              </a:rPr>
              <a:t>Control.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This test returned an inconclusive result for each KPI</a:t>
            </a:r>
            <a:r>
              <a:rPr lang="en-GB" dirty="0">
                <a:latin typeface="+mn-lt"/>
              </a:rPr>
              <a:t>, suggesting that these results are not as clear cut as they appear, and there are some scenarios where Variation 1 could outperform the Control.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6BEBD-CD1F-4934-8EA7-EE48FB55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919"/>
      </p:ext>
    </p:extLst>
  </p:cSld>
  <p:clrMapOvr>
    <a:masterClrMapping/>
  </p:clrMapOvr>
</p:sld>
</file>

<file path=ppt/theme/theme1.xml><?xml version="1.0" encoding="utf-8"?>
<a:theme xmlns:a="http://schemas.openxmlformats.org/drawingml/2006/main" name="Pets">
  <a:themeElements>
    <a:clrScheme name="PAH Colour Palette">
      <a:dk1>
        <a:srgbClr val="000000"/>
      </a:dk1>
      <a:lt1>
        <a:srgbClr val="F2F2F2"/>
      </a:lt1>
      <a:dk2>
        <a:srgbClr val="9E9E9E"/>
      </a:dk2>
      <a:lt2>
        <a:srgbClr val="D5D5D5"/>
      </a:lt2>
      <a:accent1>
        <a:srgbClr val="4BA840"/>
      </a:accent1>
      <a:accent2>
        <a:srgbClr val="00551C"/>
      </a:accent2>
      <a:accent3>
        <a:srgbClr val="F57F29"/>
      </a:accent3>
      <a:accent4>
        <a:srgbClr val="64B2E8"/>
      </a:accent4>
      <a:accent5>
        <a:srgbClr val="6D1E39"/>
      </a:accent5>
      <a:accent6>
        <a:srgbClr val="DD9719"/>
      </a:accent6>
      <a:hlink>
        <a:srgbClr val="0070C0"/>
      </a:hlink>
      <a:folHlink>
        <a:srgbClr val="7030A0"/>
      </a:folHlink>
    </a:clrScheme>
    <a:fontScheme name="PAH Fonts">
      <a:majorFont>
        <a:latin typeface="Museo 500"/>
        <a:ea typeface=""/>
        <a:cs typeface=""/>
      </a:majorFont>
      <a:minorFont>
        <a:latin typeface="Museo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s" id="{C6644906-9024-4F6B-98DA-FDAFDAB5B200}" vid="{34503D7A-F395-4020-90F9-8048F017B4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Pets</Template>
  <TotalTime>49</TotalTime>
  <Words>203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Museo 300</vt:lpstr>
      <vt:lpstr>Museo 500</vt:lpstr>
      <vt:lpstr>Arial</vt:lpstr>
      <vt:lpstr>Pets</vt:lpstr>
      <vt:lpstr>PAH166 – Desktop PLP Filters</vt:lpstr>
      <vt:lpstr>Top-level Summary</vt:lpstr>
      <vt:lpstr>Variation 1 Performance Summary</vt:lpstr>
      <vt:lpstr>Variation 1 Probability of Outperforming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PAH166 – Desktop PLP Filters</dc:title>
  <dc:creator>Benji Cohen</dc:creator>
  <cp:lastModifiedBy>Benji Cohen</cp:lastModifiedBy>
  <cp:revision>1</cp:revision>
  <dcterms:created xsi:type="dcterms:W3CDTF">2022-08-16T08:00:06Z</dcterms:created>
  <dcterms:modified xsi:type="dcterms:W3CDTF">2022-08-16T08:49:38Z</dcterms:modified>
</cp:coreProperties>
</file>