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of scoliotic spine using</a:t>
            </a:r>
            <a:br>
              <a:rPr lang="en-US" b="1" dirty="0"/>
            </a:br>
            <a:r>
              <a:rPr lang="en-US" b="1" dirty="0"/>
              <a:t>ultrasound-accessible skeletal landmarks</a:t>
            </a: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769" y="3886200"/>
            <a:ext cx="7000462" cy="685800"/>
          </a:xfrm>
        </p:spPr>
        <p:txBody>
          <a:bodyPr>
            <a:noAutofit/>
          </a:bodyPr>
          <a:lstStyle/>
          <a:p>
            <a:r>
              <a:rPr lang="en-US" sz="1800" dirty="0"/>
              <a:t>Ben Church</a:t>
            </a:r>
            <a:r>
              <a:rPr lang="en-US" sz="1800" baseline="30000" dirty="0"/>
              <a:t>1</a:t>
            </a:r>
            <a:r>
              <a:rPr lang="en-US" sz="1800" dirty="0"/>
              <a:t>, Andras Lasso</a:t>
            </a:r>
            <a:r>
              <a:rPr lang="en-US" sz="1800" baseline="30000" dirty="0"/>
              <a:t>1</a:t>
            </a:r>
            <a:r>
              <a:rPr lang="en-US" sz="1800" dirty="0"/>
              <a:t>, Christopher Schlenger</a:t>
            </a:r>
            <a:r>
              <a:rPr lang="en-US" sz="1800" baseline="30000" dirty="0"/>
              <a:t>2</a:t>
            </a:r>
            <a:r>
              <a:rPr lang="en-US" sz="1800" dirty="0"/>
              <a:t>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Daniel </a:t>
            </a:r>
            <a:r>
              <a:rPr lang="en-US" sz="1800" dirty="0"/>
              <a:t>P. Borschneck</a:t>
            </a:r>
            <a:r>
              <a:rPr lang="en-US" sz="1800" baseline="30000" dirty="0"/>
              <a:t>3</a:t>
            </a:r>
            <a:r>
              <a:rPr lang="en-US" sz="1800" dirty="0"/>
              <a:t>, Parvin Mousavi</a:t>
            </a:r>
            <a:r>
              <a:rPr lang="en-US" sz="1800" baseline="30000" dirty="0"/>
              <a:t>4</a:t>
            </a:r>
            <a:r>
              <a:rPr lang="en-US" sz="1800" dirty="0"/>
              <a:t>, Gabor Fichtinger</a:t>
            </a:r>
            <a:r>
              <a:rPr lang="en-US" sz="1800" baseline="30000" dirty="0"/>
              <a:t>1,3</a:t>
            </a:r>
            <a:r>
              <a:rPr lang="en-US" sz="1800" dirty="0"/>
              <a:t>, Tamas </a:t>
            </a:r>
            <a:r>
              <a:rPr lang="en-US" sz="1800" dirty="0" smtClean="0"/>
              <a:t>Ungi</a:t>
            </a:r>
            <a:r>
              <a:rPr lang="en-US" sz="1800" baseline="30000" dirty="0" smtClean="0"/>
              <a:t>1,3</a:t>
            </a:r>
            <a:endParaRPr lang="en-CA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5800"/>
            <a:ext cx="640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Laboratory for Percutaneous Surgery, School of Computing,</a:t>
            </a:r>
            <a:br>
              <a:rPr lang="en-US" dirty="0" smtClean="0"/>
            </a:br>
            <a:r>
              <a:rPr lang="en-US" dirty="0" smtClean="0"/>
              <a:t> Queen’s University, Kingston, ON, Canada</a:t>
            </a:r>
            <a:endParaRPr lang="en-CA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Premier Chiropractic, Stockton, CA, USA</a:t>
            </a:r>
            <a:endParaRPr lang="en-CA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Department of Surgery, Queen’s University, Kingston, ON, Canada</a:t>
            </a:r>
            <a:endParaRPr lang="en-CA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Medical Informatics Laboratory, School of Computing, </a:t>
            </a:r>
            <a:br>
              <a:rPr lang="en-US" dirty="0" smtClean="0"/>
            </a:br>
            <a:r>
              <a:rPr lang="en-US" dirty="0" smtClean="0"/>
              <a:t>Queen’s University, Kingston, ON, Canada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830763"/>
          </a:xfrm>
        </p:spPr>
        <p:txBody>
          <a:bodyPr/>
          <a:lstStyle/>
          <a:p>
            <a:r>
              <a:rPr lang="en-US" dirty="0" smtClean="0"/>
              <a:t>Directions of offsets determined from local inter-landmark geometry</a:t>
            </a:r>
          </a:p>
          <a:p>
            <a:r>
              <a:rPr lang="en-US" dirty="0" smtClean="0"/>
              <a:t>Cross product of axial and lateral vectors point in desired direction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830763"/>
          </a:xfrm>
        </p:spPr>
        <p:txBody>
          <a:bodyPr/>
          <a:lstStyle/>
          <a:p>
            <a:r>
              <a:rPr lang="en-US" dirty="0" smtClean="0"/>
              <a:t>Landmark registration then computed the </a:t>
            </a:r>
            <a:br>
              <a:rPr lang="en-US" dirty="0" smtClean="0"/>
            </a:br>
            <a:r>
              <a:rPr lang="en-US" dirty="0" smtClean="0"/>
              <a:t>B-spline deformation field which warps model points to patients’</a:t>
            </a:r>
          </a:p>
          <a:p>
            <a:r>
              <a:rPr lang="en-US" dirty="0" smtClean="0"/>
              <a:t>Deformation field was applied over average model, warping it to patient anatomy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visualizations were assessed compared to ground truth CT scans</a:t>
            </a:r>
          </a:p>
          <a:p>
            <a:r>
              <a:rPr lang="en-US" dirty="0" smtClean="0"/>
              <a:t>Model to patient distance maps and Hausdorff distances were computed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Scoliosis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62400" cy="4830763"/>
          </a:xfrm>
        </p:spPr>
        <p:txBody>
          <a:bodyPr/>
          <a:lstStyle/>
          <a:p>
            <a:r>
              <a:rPr lang="en-US" dirty="0" smtClean="0"/>
              <a:t>Scoliosis is lateral spinal curvature</a:t>
            </a:r>
          </a:p>
          <a:p>
            <a:r>
              <a:rPr lang="en-US" dirty="0" smtClean="0"/>
              <a:t>Curvature often progresses until skeletal maturity</a:t>
            </a:r>
          </a:p>
          <a:p>
            <a:r>
              <a:rPr lang="en-US" dirty="0" smtClean="0"/>
              <a:t>Regular assessment helps ensure early treatment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3684"/>
          <a:stretch/>
        </p:blipFill>
        <p:spPr>
          <a:xfrm>
            <a:off x="5029199" y="1295400"/>
            <a:ext cx="2743201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Assessment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830763"/>
          </a:xfrm>
        </p:spPr>
        <p:txBody>
          <a:bodyPr/>
          <a:lstStyle/>
          <a:p>
            <a:r>
              <a:rPr lang="en-US" dirty="0" smtClean="0"/>
              <a:t>Gold-standard assessment method is X-ray imaging</a:t>
            </a:r>
          </a:p>
          <a:p>
            <a:r>
              <a:rPr lang="en-US" dirty="0" smtClean="0"/>
              <a:t>Cobb angle is measured</a:t>
            </a:r>
          </a:p>
          <a:p>
            <a:r>
              <a:rPr lang="en-US" dirty="0" smtClean="0"/>
              <a:t>Quantifies severity of scoliosis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3684"/>
          <a:stretch/>
        </p:blipFill>
        <p:spPr>
          <a:xfrm>
            <a:off x="5029199" y="1295400"/>
            <a:ext cx="2743201" cy="4718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r="22614"/>
          <a:stretch/>
        </p:blipFill>
        <p:spPr>
          <a:xfrm>
            <a:off x="5029200" y="1295400"/>
            <a:ext cx="2743200" cy="472226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15000" y="2286000"/>
            <a:ext cx="762000" cy="304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15000" y="3505200"/>
            <a:ext cx="740230" cy="3278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445937">
            <a:off x="3521967" y="1851290"/>
            <a:ext cx="2716861" cy="2493033"/>
          </a:xfrm>
          <a:prstGeom prst="arc">
            <a:avLst>
              <a:gd name="adj1" fmla="val 18406936"/>
              <a:gd name="adj2" fmla="val 49263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4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Tracked Ultrasound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1" r="25881" b="857"/>
          <a:stretch/>
        </p:blipFill>
        <p:spPr>
          <a:xfrm>
            <a:off x="5029200" y="1295400"/>
            <a:ext cx="2743200" cy="47244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r="22614"/>
          <a:stretch/>
        </p:blipFill>
        <p:spPr>
          <a:xfrm>
            <a:off x="5029200" y="1295400"/>
            <a:ext cx="2743200" cy="472226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715000" y="2286000"/>
            <a:ext cx="762000" cy="304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15000" y="3505200"/>
            <a:ext cx="740230" cy="3278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445937">
            <a:off x="3521967" y="1851290"/>
            <a:ext cx="2716861" cy="2493033"/>
          </a:xfrm>
          <a:prstGeom prst="arc">
            <a:avLst>
              <a:gd name="adj1" fmla="val 18406936"/>
              <a:gd name="adj2" fmla="val 49263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21888" y="3947162"/>
            <a:ext cx="507512" cy="17446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56500" y="2262473"/>
            <a:ext cx="627701" cy="1904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2612690">
            <a:off x="4484633" y="2106409"/>
            <a:ext cx="2154565" cy="2268868"/>
          </a:xfrm>
          <a:prstGeom prst="arc">
            <a:avLst>
              <a:gd name="adj1" fmla="val 16182798"/>
              <a:gd name="adj2" fmla="val 98459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411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risks</a:t>
            </a:r>
          </a:p>
          <a:p>
            <a:r>
              <a:rPr lang="en-US" dirty="0" smtClean="0"/>
              <a:t>Methods typically locate skeletal landmarks</a:t>
            </a:r>
          </a:p>
          <a:p>
            <a:r>
              <a:rPr lang="en-US" dirty="0" smtClean="0"/>
              <a:t>Curvature extracted from landmarks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9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830763"/>
          </a:xfrm>
        </p:spPr>
        <p:txBody>
          <a:bodyPr/>
          <a:lstStyle/>
          <a:p>
            <a:r>
              <a:rPr lang="en-US" dirty="0" smtClean="0"/>
              <a:t>Current ultrasound methods do not produce easily interpreted visualizations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4830763"/>
          </a:xfrm>
        </p:spPr>
        <p:txBody>
          <a:bodyPr/>
          <a:lstStyle/>
          <a:p>
            <a:r>
              <a:rPr lang="en-US" dirty="0" smtClean="0"/>
              <a:t>Simply registering corresponding landmarks does not encode realistic deformation</a:t>
            </a:r>
          </a:p>
          <a:p>
            <a:r>
              <a:rPr lang="en-US" dirty="0" smtClean="0"/>
              <a:t>What kind of point sets produces accurate registration?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830763"/>
          </a:xfrm>
        </p:spPr>
        <p:txBody>
          <a:bodyPr/>
          <a:lstStyle/>
          <a:p>
            <a:r>
              <a:rPr lang="en-US" dirty="0" smtClean="0"/>
              <a:t>A method for producing informative visualizations from transverse process locations</a:t>
            </a:r>
          </a:p>
          <a:p>
            <a:r>
              <a:rPr lang="en-US" dirty="0" smtClean="0"/>
              <a:t>Landmark locations are supplemented with anchor points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4830763"/>
          </a:xfrm>
        </p:spPr>
        <p:txBody>
          <a:bodyPr/>
          <a:lstStyle/>
          <a:p>
            <a:r>
              <a:rPr lang="en-US" dirty="0" smtClean="0"/>
              <a:t>Transverse processes located using patients’ prior CT scans</a:t>
            </a:r>
          </a:p>
          <a:p>
            <a:r>
              <a:rPr lang="en-US" dirty="0" smtClean="0"/>
              <a:t>Anchor point locations calculated from landmark locations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7420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model, model with </a:t>
            </a:r>
            <a:r>
              <a:rPr lang="en-US" dirty="0" err="1" smtClean="0"/>
              <a:t>TrPs</a:t>
            </a:r>
            <a:r>
              <a:rPr lang="en-US" dirty="0" smtClean="0"/>
              <a:t>, model with </a:t>
            </a:r>
            <a:r>
              <a:rPr lang="en-US" dirty="0" err="1" smtClean="0"/>
              <a:t>TrPs</a:t>
            </a:r>
            <a:r>
              <a:rPr lang="en-US" dirty="0" smtClean="0"/>
              <a:t> + anchor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5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/>
          <a:lstStyle/>
          <a:p>
            <a:r>
              <a:rPr lang="en-US" dirty="0" smtClean="0"/>
              <a:t>Anchor points offset towards anterior anatomy of vertebrae from landmarks</a:t>
            </a:r>
          </a:p>
          <a:p>
            <a:r>
              <a:rPr lang="en-US" dirty="0" smtClean="0"/>
              <a:t>This conveys </a:t>
            </a:r>
            <a:br>
              <a:rPr lang="en-US" dirty="0" smtClean="0"/>
            </a:br>
            <a:r>
              <a:rPr lang="en-US" dirty="0" smtClean="0"/>
              <a:t>anterior-posterior scaling and vertebral rotation information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443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Visualization of scoliotic spine using ultrasound-accessible skeletal landmarks </vt:lpstr>
      <vt:lpstr>Introduction - Scoliosis</vt:lpstr>
      <vt:lpstr>Introduction - Assessment</vt:lpstr>
      <vt:lpstr>Introduction – Tracked Ultrasound</vt:lpstr>
      <vt:lpstr>Problem Description</vt:lpstr>
      <vt:lpstr>Problem Description</vt:lpstr>
      <vt:lpstr>Contribution</vt:lpstr>
      <vt:lpstr>Methods</vt:lpstr>
      <vt:lpstr>Methods</vt:lpstr>
      <vt:lpstr>Methods</vt:lpstr>
      <vt:lpstr>Methods</vt:lpstr>
      <vt:lpstr>Methods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Ben Church</cp:lastModifiedBy>
  <cp:revision>32</cp:revision>
  <dcterms:created xsi:type="dcterms:W3CDTF">2013-01-28T22:14:32Z</dcterms:created>
  <dcterms:modified xsi:type="dcterms:W3CDTF">2017-01-23T02:51:18Z</dcterms:modified>
</cp:coreProperties>
</file>