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DF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1C92-2A1D-4281-A91D-582B82F483F6}" type="datetimeFigureOut">
              <a:rPr lang="en-CA" smtClean="0"/>
              <a:t>27/11/2016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FD64-6DBC-42B6-91AC-624D092179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2268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1C92-2A1D-4281-A91D-582B82F483F6}" type="datetimeFigureOut">
              <a:rPr lang="en-CA" smtClean="0"/>
              <a:t>27/11/2016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FD64-6DBC-42B6-91AC-624D092179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426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1C92-2A1D-4281-A91D-582B82F483F6}" type="datetimeFigureOut">
              <a:rPr lang="en-CA" smtClean="0"/>
              <a:t>27/11/2016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FD64-6DBC-42B6-91AC-624D092179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1257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1C92-2A1D-4281-A91D-582B82F483F6}" type="datetimeFigureOut">
              <a:rPr lang="en-CA" smtClean="0"/>
              <a:t>27/11/2016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FD64-6DBC-42B6-91AC-624D092179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9096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1C92-2A1D-4281-A91D-582B82F483F6}" type="datetimeFigureOut">
              <a:rPr lang="en-CA" smtClean="0"/>
              <a:t>27/11/2016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FD64-6DBC-42B6-91AC-624D092179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2266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1C92-2A1D-4281-A91D-582B82F483F6}" type="datetimeFigureOut">
              <a:rPr lang="en-CA" smtClean="0"/>
              <a:t>27/11/2016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FD64-6DBC-42B6-91AC-624D092179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888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1C92-2A1D-4281-A91D-582B82F483F6}" type="datetimeFigureOut">
              <a:rPr lang="en-CA" smtClean="0"/>
              <a:t>27/11/2016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FD64-6DBC-42B6-91AC-624D092179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6701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1C92-2A1D-4281-A91D-582B82F483F6}" type="datetimeFigureOut">
              <a:rPr lang="en-CA" smtClean="0"/>
              <a:t>27/11/2016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FD64-6DBC-42B6-91AC-624D092179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5609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1C92-2A1D-4281-A91D-582B82F483F6}" type="datetimeFigureOut">
              <a:rPr lang="en-CA" smtClean="0"/>
              <a:t>27/11/2016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FD64-6DBC-42B6-91AC-624D092179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0608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1C92-2A1D-4281-A91D-582B82F483F6}" type="datetimeFigureOut">
              <a:rPr lang="en-CA" smtClean="0"/>
              <a:t>27/11/2016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FD64-6DBC-42B6-91AC-624D092179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5033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1C92-2A1D-4281-A91D-582B82F483F6}" type="datetimeFigureOut">
              <a:rPr lang="en-CA" smtClean="0"/>
              <a:t>27/11/2016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FD64-6DBC-42B6-91AC-624D092179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9405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91C92-2A1D-4281-A91D-582B82F483F6}" type="datetimeFigureOut">
              <a:rPr lang="en-CA" smtClean="0"/>
              <a:t>27/11/2016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BFD64-6DBC-42B6-91AC-624D092179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9087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879206" y="790832"/>
            <a:ext cx="6437789" cy="5329882"/>
            <a:chOff x="2879206" y="790832"/>
            <a:chExt cx="6437789" cy="532988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51" t="11531" r="20198" b="10751"/>
            <a:stretch/>
          </p:blipFill>
          <p:spPr>
            <a:xfrm>
              <a:off x="2891481" y="790832"/>
              <a:ext cx="6425514" cy="5329882"/>
            </a:xfrm>
            <a:prstGeom prst="rect">
              <a:avLst/>
            </a:prstGeom>
          </p:spPr>
        </p:pic>
        <p:sp>
          <p:nvSpPr>
            <p:cNvPr id="3" name="Freeform 2"/>
            <p:cNvSpPr/>
            <p:nvPr/>
          </p:nvSpPr>
          <p:spPr>
            <a:xfrm>
              <a:off x="5923005" y="1886465"/>
              <a:ext cx="1095633" cy="1351005"/>
            </a:xfrm>
            <a:custGeom>
              <a:avLst/>
              <a:gdLst>
                <a:gd name="connsiteX0" fmla="*/ 1095633 w 1095633"/>
                <a:gd name="connsiteY0" fmla="*/ 0 h 1351005"/>
                <a:gd name="connsiteX1" fmla="*/ 774357 w 1095633"/>
                <a:gd name="connsiteY1" fmla="*/ 1054443 h 1351005"/>
                <a:gd name="connsiteX2" fmla="*/ 370703 w 1095633"/>
                <a:gd name="connsiteY2" fmla="*/ 733167 h 1351005"/>
                <a:gd name="connsiteX3" fmla="*/ 0 w 1095633"/>
                <a:gd name="connsiteY3" fmla="*/ 1351005 h 1351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5633" h="1351005">
                  <a:moveTo>
                    <a:pt x="1095633" y="0"/>
                  </a:moveTo>
                  <a:cubicBezTo>
                    <a:pt x="995406" y="466124"/>
                    <a:pt x="895179" y="932249"/>
                    <a:pt x="774357" y="1054443"/>
                  </a:cubicBezTo>
                  <a:cubicBezTo>
                    <a:pt x="653535" y="1176637"/>
                    <a:pt x="499763" y="683740"/>
                    <a:pt x="370703" y="733167"/>
                  </a:cubicBezTo>
                  <a:cubicBezTo>
                    <a:pt x="241643" y="782594"/>
                    <a:pt x="65903" y="1235675"/>
                    <a:pt x="0" y="1351005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  <a:headEnd type="none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211148" y="1195072"/>
              <a:ext cx="317636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4000" b="1" dirty="0" smtClean="0">
                  <a:ln>
                    <a:solidFill>
                      <a:sysClr val="windowText" lastClr="000000"/>
                    </a:solidFill>
                  </a:ln>
                  <a:solidFill>
                    <a:srgbClr val="FF0000"/>
                  </a:solidFill>
                </a:rPr>
                <a:t>Visible bone surface</a:t>
              </a:r>
              <a:endParaRPr lang="en-CA" sz="40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5" name="Freeform 4"/>
            <p:cNvSpPr/>
            <p:nvPr/>
          </p:nvSpPr>
          <p:spPr>
            <a:xfrm>
              <a:off x="4982548" y="2976465"/>
              <a:ext cx="457200" cy="998376"/>
            </a:xfrm>
            <a:custGeom>
              <a:avLst/>
              <a:gdLst>
                <a:gd name="connsiteX0" fmla="*/ 354563 w 354563"/>
                <a:gd name="connsiteY0" fmla="*/ 998376 h 998376"/>
                <a:gd name="connsiteX1" fmla="*/ 205273 w 354563"/>
                <a:gd name="connsiteY1" fmla="*/ 494523 h 998376"/>
                <a:gd name="connsiteX2" fmla="*/ 130628 w 354563"/>
                <a:gd name="connsiteY2" fmla="*/ 699796 h 998376"/>
                <a:gd name="connsiteX3" fmla="*/ 0 w 354563"/>
                <a:gd name="connsiteY3" fmla="*/ 0 h 998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4563" h="998376">
                  <a:moveTo>
                    <a:pt x="354563" y="998376"/>
                  </a:moveTo>
                  <a:cubicBezTo>
                    <a:pt x="298579" y="771331"/>
                    <a:pt x="242595" y="544286"/>
                    <a:pt x="205273" y="494523"/>
                  </a:cubicBezTo>
                  <a:cubicBezTo>
                    <a:pt x="167951" y="444760"/>
                    <a:pt x="164840" y="782216"/>
                    <a:pt x="130628" y="699796"/>
                  </a:cubicBezTo>
                  <a:cubicBezTo>
                    <a:pt x="96416" y="617376"/>
                    <a:pt x="48208" y="308688"/>
                    <a:pt x="0" y="0"/>
                  </a:cubicBezTo>
                </a:path>
              </a:pathLst>
            </a:custGeom>
            <a:noFill/>
            <a:ln w="57150">
              <a:solidFill>
                <a:srgbClr val="00B0F0"/>
              </a:solidFill>
              <a:head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Freeform 5"/>
            <p:cNvSpPr/>
            <p:nvPr/>
          </p:nvSpPr>
          <p:spPr>
            <a:xfrm>
              <a:off x="4499290" y="3032449"/>
              <a:ext cx="431619" cy="1119673"/>
            </a:xfrm>
            <a:custGeom>
              <a:avLst/>
              <a:gdLst>
                <a:gd name="connsiteX0" fmla="*/ 0 w 345233"/>
                <a:gd name="connsiteY0" fmla="*/ 1119673 h 1119673"/>
                <a:gd name="connsiteX1" fmla="*/ 205274 w 345233"/>
                <a:gd name="connsiteY1" fmla="*/ 531845 h 1119673"/>
                <a:gd name="connsiteX2" fmla="*/ 279919 w 345233"/>
                <a:gd name="connsiteY2" fmla="*/ 755780 h 1119673"/>
                <a:gd name="connsiteX3" fmla="*/ 345233 w 345233"/>
                <a:gd name="connsiteY3" fmla="*/ 0 h 1119673"/>
                <a:gd name="connsiteX0" fmla="*/ 0 w 345233"/>
                <a:gd name="connsiteY0" fmla="*/ 1119673 h 1119673"/>
                <a:gd name="connsiteX1" fmla="*/ 112179 w 345233"/>
                <a:gd name="connsiteY1" fmla="*/ 531845 h 1119673"/>
                <a:gd name="connsiteX2" fmla="*/ 279919 w 345233"/>
                <a:gd name="connsiteY2" fmla="*/ 755780 h 1119673"/>
                <a:gd name="connsiteX3" fmla="*/ 345233 w 345233"/>
                <a:gd name="connsiteY3" fmla="*/ 0 h 1119673"/>
                <a:gd name="connsiteX0" fmla="*/ 0 w 391492"/>
                <a:gd name="connsiteY0" fmla="*/ 1119673 h 1119673"/>
                <a:gd name="connsiteX1" fmla="*/ 112179 w 391492"/>
                <a:gd name="connsiteY1" fmla="*/ 531845 h 1119673"/>
                <a:gd name="connsiteX2" fmla="*/ 381477 w 391492"/>
                <a:gd name="connsiteY2" fmla="*/ 737119 h 1119673"/>
                <a:gd name="connsiteX3" fmla="*/ 345233 w 391492"/>
                <a:gd name="connsiteY3" fmla="*/ 0 h 1119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1492" h="1119673">
                  <a:moveTo>
                    <a:pt x="0" y="1119673"/>
                  </a:moveTo>
                  <a:cubicBezTo>
                    <a:pt x="79310" y="856083"/>
                    <a:pt x="48600" y="595604"/>
                    <a:pt x="112179" y="531845"/>
                  </a:cubicBezTo>
                  <a:cubicBezTo>
                    <a:pt x="175758" y="468086"/>
                    <a:pt x="342635" y="825760"/>
                    <a:pt x="381477" y="737119"/>
                  </a:cubicBezTo>
                  <a:cubicBezTo>
                    <a:pt x="420319" y="648478"/>
                    <a:pt x="332792" y="127518"/>
                    <a:pt x="345233" y="0"/>
                  </a:cubicBezTo>
                </a:path>
              </a:pathLst>
            </a:custGeom>
            <a:noFill/>
            <a:ln w="57150">
              <a:solidFill>
                <a:srgbClr val="00B0F0"/>
              </a:solidFill>
              <a:headEnd type="oval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79206" y="1783656"/>
              <a:ext cx="312037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4000" b="1" dirty="0" smtClean="0">
                  <a:ln>
                    <a:solidFill>
                      <a:sysClr val="windowText" lastClr="000000"/>
                    </a:solidFill>
                  </a:ln>
                  <a:solidFill>
                    <a:srgbClr val="00B0F0"/>
                  </a:solidFill>
                </a:rPr>
                <a:t>Invisible bone surfaces</a:t>
              </a:r>
              <a:endParaRPr lang="en-CA" sz="4000" b="1" dirty="0">
                <a:ln>
                  <a:solidFill>
                    <a:sysClr val="windowText" lastClr="000000"/>
                  </a:solidFill>
                </a:ln>
                <a:solidFill>
                  <a:srgbClr val="00B0F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674818" y="4535402"/>
              <a:ext cx="200763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4000" b="1" dirty="0" smtClean="0">
                  <a:ln>
                    <a:solidFill>
                      <a:sysClr val="windowText" lastClr="000000"/>
                    </a:solidFill>
                  </a:ln>
                  <a:solidFill>
                    <a:srgbClr val="00B050"/>
                  </a:solidFill>
                </a:rPr>
                <a:t>Acoustic shadow</a:t>
              </a:r>
              <a:endParaRPr lang="en-CA" sz="4000" b="1" dirty="0">
                <a:ln>
                  <a:solidFill>
                    <a:sysClr val="windowText" lastClr="000000"/>
                  </a:solidFill>
                </a:ln>
                <a:solidFill>
                  <a:srgbClr val="00B050"/>
                </a:solidFill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6027576" y="3750906"/>
              <a:ext cx="1371600" cy="923731"/>
            </a:xfrm>
            <a:custGeom>
              <a:avLst/>
              <a:gdLst>
                <a:gd name="connsiteX0" fmla="*/ 0 w 1371600"/>
                <a:gd name="connsiteY0" fmla="*/ 0 h 923731"/>
                <a:gd name="connsiteX1" fmla="*/ 550506 w 1371600"/>
                <a:gd name="connsiteY1" fmla="*/ 802433 h 923731"/>
                <a:gd name="connsiteX2" fmla="*/ 998375 w 1371600"/>
                <a:gd name="connsiteY2" fmla="*/ 102637 h 923731"/>
                <a:gd name="connsiteX3" fmla="*/ 1371600 w 1371600"/>
                <a:gd name="connsiteY3" fmla="*/ 923731 h 923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1600" h="923731">
                  <a:moveTo>
                    <a:pt x="0" y="0"/>
                  </a:moveTo>
                  <a:cubicBezTo>
                    <a:pt x="192055" y="392663"/>
                    <a:pt x="384110" y="785327"/>
                    <a:pt x="550506" y="802433"/>
                  </a:cubicBezTo>
                  <a:cubicBezTo>
                    <a:pt x="716902" y="819539"/>
                    <a:pt x="861526" y="82421"/>
                    <a:pt x="998375" y="102637"/>
                  </a:cubicBezTo>
                  <a:cubicBezTo>
                    <a:pt x="1135224" y="122853"/>
                    <a:pt x="1253412" y="523292"/>
                    <a:pt x="1371600" y="923731"/>
                  </a:cubicBezTo>
                </a:path>
              </a:pathLst>
            </a:custGeom>
            <a:noFill/>
            <a:ln w="57150">
              <a:solidFill>
                <a:srgbClr val="00B050"/>
              </a:solidFill>
              <a:head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2320165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1972019" y="-89978"/>
            <a:ext cx="2461609" cy="6854335"/>
            <a:chOff x="1972019" y="-89978"/>
            <a:chExt cx="2461609" cy="685433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990" t="-141" r="35401" b="2150"/>
            <a:stretch/>
          </p:blipFill>
          <p:spPr>
            <a:xfrm>
              <a:off x="1972019" y="0"/>
              <a:ext cx="2390661" cy="6720289"/>
            </a:xfrm>
            <a:prstGeom prst="rect">
              <a:avLst/>
            </a:prstGeom>
          </p:spPr>
        </p:pic>
        <p:grpSp>
          <p:nvGrpSpPr>
            <p:cNvPr id="19" name="Group 18"/>
            <p:cNvGrpSpPr/>
            <p:nvPr/>
          </p:nvGrpSpPr>
          <p:grpSpPr>
            <a:xfrm>
              <a:off x="2192357" y="3822854"/>
              <a:ext cx="2241271" cy="2941503"/>
              <a:chOff x="2192357" y="3822854"/>
              <a:chExt cx="2241271" cy="2941503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 flipV="1">
                <a:off x="2192357" y="3822854"/>
                <a:ext cx="0" cy="2721166"/>
              </a:xfrm>
              <a:prstGeom prst="straightConnector1">
                <a:avLst/>
              </a:prstGeom>
              <a:ln w="762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>
                <a:off x="2192357" y="6533002"/>
                <a:ext cx="1068636" cy="0"/>
              </a:xfrm>
              <a:prstGeom prst="straightConnector1">
                <a:avLst/>
              </a:prstGeom>
              <a:ln w="762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3210755" y="6118026"/>
                <a:ext cx="122287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3600" b="1" dirty="0" smtClean="0">
                    <a:solidFill>
                      <a:schemeClr val="bg1"/>
                    </a:solidFill>
                  </a:rPr>
                  <a:t>Right</a:t>
                </a:r>
                <a:endParaRPr lang="en-CA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2106057" y="-89978"/>
              <a:ext cx="2190541" cy="4425113"/>
              <a:chOff x="2106057" y="-89978"/>
              <a:chExt cx="2190541" cy="4425113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 flipV="1">
                <a:off x="4107455" y="130367"/>
                <a:ext cx="0" cy="2721166"/>
              </a:xfrm>
              <a:prstGeom prst="straightConnector1">
                <a:avLst/>
              </a:prstGeom>
              <a:ln w="76200">
                <a:solidFill>
                  <a:schemeClr val="bg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>
                <a:off x="3038819" y="152401"/>
                <a:ext cx="1068636" cy="0"/>
              </a:xfrm>
              <a:prstGeom prst="straightConnector1">
                <a:avLst/>
              </a:prstGeom>
              <a:ln w="76200">
                <a:solidFill>
                  <a:schemeClr val="bg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2106057" y="-89978"/>
                <a:ext cx="10006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3600" b="1" dirty="0" smtClean="0">
                    <a:solidFill>
                      <a:schemeClr val="bg1"/>
                    </a:solidFill>
                  </a:rPr>
                  <a:t>Left</a:t>
                </a:r>
                <a:endParaRPr lang="en-CA" sz="3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454508" y="965807"/>
                <a:ext cx="842090" cy="3369328"/>
              </a:xfrm>
              <a:prstGeom prst="rect">
                <a:avLst/>
              </a:prstGeom>
              <a:noFill/>
            </p:spPr>
            <p:txBody>
              <a:bodyPr vert="wordArtVert" wrap="square" rtlCol="0">
                <a:spAutoFit/>
              </a:bodyPr>
              <a:lstStyle/>
              <a:p>
                <a:r>
                  <a:rPr lang="en-CA" sz="3600" b="1" spc="-2000" dirty="0" smtClean="0">
                    <a:solidFill>
                      <a:schemeClr val="bg1"/>
                    </a:solidFill>
                  </a:rPr>
                  <a:t>Inferior</a:t>
                </a:r>
                <a:endParaRPr lang="en-CA" sz="3600" b="1" spc="-20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2112069" y="965807"/>
              <a:ext cx="842090" cy="3369328"/>
            </a:xfrm>
            <a:prstGeom prst="rect">
              <a:avLst/>
            </a:prstGeom>
            <a:noFill/>
          </p:spPr>
          <p:txBody>
            <a:bodyPr vert="wordArtVert" wrap="square" rtlCol="0">
              <a:spAutoFit/>
            </a:bodyPr>
            <a:lstStyle/>
            <a:p>
              <a:r>
                <a:rPr lang="en-CA" sz="3600" b="1" spc="-2000" dirty="0" smtClean="0">
                  <a:solidFill>
                    <a:schemeClr val="bg1"/>
                  </a:solidFill>
                </a:rPr>
                <a:t>Superior</a:t>
              </a:r>
              <a:endParaRPr lang="en-CA" sz="3600" b="1" spc="-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392318" y="-89978"/>
            <a:ext cx="3216912" cy="6935125"/>
            <a:chOff x="4560983" y="-170768"/>
            <a:chExt cx="3216912" cy="693512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91" t="51" r="33999" b="-340"/>
            <a:stretch/>
          </p:blipFill>
          <p:spPr>
            <a:xfrm>
              <a:off x="4560983" y="-66102"/>
              <a:ext cx="3139807" cy="6786391"/>
            </a:xfrm>
            <a:prstGeom prst="rect">
              <a:avLst/>
            </a:prstGeom>
          </p:spPr>
        </p:pic>
        <p:grpSp>
          <p:nvGrpSpPr>
            <p:cNvPr id="20" name="Group 19"/>
            <p:cNvGrpSpPr/>
            <p:nvPr/>
          </p:nvGrpSpPr>
          <p:grpSpPr>
            <a:xfrm>
              <a:off x="4758488" y="3822854"/>
              <a:ext cx="3019407" cy="2941503"/>
              <a:chOff x="2289425" y="3822854"/>
              <a:chExt cx="2217004" cy="2941503"/>
            </a:xfrm>
          </p:grpSpPr>
          <p:cxnSp>
            <p:nvCxnSpPr>
              <p:cNvPr id="21" name="Straight Arrow Connector 20"/>
              <p:cNvCxnSpPr/>
              <p:nvPr/>
            </p:nvCxnSpPr>
            <p:spPr>
              <a:xfrm flipV="1">
                <a:off x="2289425" y="3822854"/>
                <a:ext cx="0" cy="2721166"/>
              </a:xfrm>
              <a:prstGeom prst="straightConnector1">
                <a:avLst/>
              </a:prstGeom>
              <a:ln w="762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2297514" y="6533002"/>
                <a:ext cx="704334" cy="0"/>
              </a:xfrm>
              <a:prstGeom prst="straightConnector1">
                <a:avLst/>
              </a:prstGeom>
              <a:ln w="762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2969492" y="6118026"/>
                <a:ext cx="153693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3600" b="1" dirty="0" smtClean="0">
                    <a:solidFill>
                      <a:schemeClr val="bg1"/>
                    </a:solidFill>
                  </a:rPr>
                  <a:t>Posterior</a:t>
                </a:r>
                <a:endParaRPr lang="en-CA" sz="36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4673886" y="1961921"/>
              <a:ext cx="842090" cy="3369328"/>
            </a:xfrm>
            <a:prstGeom prst="rect">
              <a:avLst/>
            </a:prstGeom>
            <a:noFill/>
          </p:spPr>
          <p:txBody>
            <a:bodyPr vert="wordArtVert" wrap="square" rtlCol="0">
              <a:spAutoFit/>
            </a:bodyPr>
            <a:lstStyle/>
            <a:p>
              <a:r>
                <a:rPr lang="en-CA" sz="3600" b="1" spc="-2000" dirty="0" smtClean="0">
                  <a:solidFill>
                    <a:schemeClr val="bg1"/>
                  </a:solidFill>
                </a:rPr>
                <a:t>Superior</a:t>
              </a:r>
              <a:endParaRPr lang="en-CA" sz="3600" b="1" spc="-2000" dirty="0">
                <a:solidFill>
                  <a:schemeClr val="bg1"/>
                </a:solidFill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4709917" y="-170768"/>
              <a:ext cx="3029426" cy="5921572"/>
              <a:chOff x="1317657" y="-89978"/>
              <a:chExt cx="3029426" cy="4613963"/>
            </a:xfrm>
          </p:grpSpPr>
          <p:cxnSp>
            <p:nvCxnSpPr>
              <p:cNvPr id="32" name="Straight Arrow Connector 31"/>
              <p:cNvCxnSpPr/>
              <p:nvPr/>
            </p:nvCxnSpPr>
            <p:spPr>
              <a:xfrm flipV="1">
                <a:off x="4107455" y="108334"/>
                <a:ext cx="0" cy="1917675"/>
              </a:xfrm>
              <a:prstGeom prst="straightConnector1">
                <a:avLst/>
              </a:prstGeom>
              <a:ln w="76200">
                <a:solidFill>
                  <a:schemeClr val="bg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>
                <a:off x="3038819" y="135233"/>
                <a:ext cx="1068636" cy="0"/>
              </a:xfrm>
              <a:prstGeom prst="straightConnector1">
                <a:avLst/>
              </a:prstGeom>
              <a:ln w="76200">
                <a:solidFill>
                  <a:schemeClr val="bg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1317657" y="-89978"/>
                <a:ext cx="1789099" cy="503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3600" b="1" dirty="0" smtClean="0">
                    <a:solidFill>
                      <a:schemeClr val="bg1"/>
                    </a:solidFill>
                  </a:rPr>
                  <a:t>Anterior</a:t>
                </a:r>
                <a:endParaRPr lang="en-CA" sz="3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3504993" y="1832802"/>
                <a:ext cx="842090" cy="2691183"/>
              </a:xfrm>
              <a:prstGeom prst="rect">
                <a:avLst/>
              </a:prstGeom>
              <a:noFill/>
            </p:spPr>
            <p:txBody>
              <a:bodyPr vert="wordArtVert" wrap="square" rtlCol="0">
                <a:spAutoFit/>
              </a:bodyPr>
              <a:lstStyle/>
              <a:p>
                <a:r>
                  <a:rPr lang="en-CA" sz="3600" b="1" spc="-2000" dirty="0" smtClean="0">
                    <a:solidFill>
                      <a:schemeClr val="bg1"/>
                    </a:solidFill>
                  </a:rPr>
                  <a:t>Inferior</a:t>
                </a:r>
                <a:endParaRPr lang="en-CA" sz="3600" b="1" spc="-200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33194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820108" y="189469"/>
            <a:ext cx="3956411" cy="6483179"/>
            <a:chOff x="3820108" y="189469"/>
            <a:chExt cx="3956411" cy="648317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08" t="2764" r="26895" b="2703"/>
            <a:stretch/>
          </p:blipFill>
          <p:spPr>
            <a:xfrm>
              <a:off x="4423719" y="189469"/>
              <a:ext cx="3352800" cy="6483179"/>
            </a:xfrm>
            <a:prstGeom prst="rect">
              <a:avLst/>
            </a:prstGeom>
          </p:spPr>
        </p:pic>
        <p:cxnSp>
          <p:nvCxnSpPr>
            <p:cNvPr id="4" name="Straight Connector 3"/>
            <p:cNvCxnSpPr/>
            <p:nvPr/>
          </p:nvCxnSpPr>
          <p:spPr>
            <a:xfrm flipH="1">
              <a:off x="4604951" y="1449859"/>
              <a:ext cx="1631092" cy="61783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 flipV="1">
              <a:off x="4631722" y="3072715"/>
              <a:ext cx="1429265" cy="57664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Arc 6"/>
            <p:cNvSpPr/>
            <p:nvPr/>
          </p:nvSpPr>
          <p:spPr>
            <a:xfrm rot="2358854">
              <a:off x="3820108" y="1939393"/>
              <a:ext cx="1322550" cy="1523940"/>
            </a:xfrm>
            <a:prstGeom prst="arc">
              <a:avLst>
                <a:gd name="adj1" fmla="val 15234082"/>
                <a:gd name="adj2" fmla="val 399765"/>
              </a:avLst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1262588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379644" y="249194"/>
            <a:ext cx="7866042" cy="6608806"/>
            <a:chOff x="2379644" y="249194"/>
            <a:chExt cx="7866042" cy="6608806"/>
          </a:xfrm>
        </p:grpSpPr>
        <p:grpSp>
          <p:nvGrpSpPr>
            <p:cNvPr id="16" name="Group 15"/>
            <p:cNvGrpSpPr/>
            <p:nvPr/>
          </p:nvGrpSpPr>
          <p:grpSpPr>
            <a:xfrm>
              <a:off x="2379644" y="249194"/>
              <a:ext cx="7866042" cy="6608806"/>
              <a:chOff x="2379644" y="249194"/>
              <a:chExt cx="7866042" cy="6608806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2379644" y="249194"/>
                <a:ext cx="7866042" cy="6608806"/>
                <a:chOff x="2379644" y="249194"/>
                <a:chExt cx="7866042" cy="6608806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2379644" y="249194"/>
                  <a:ext cx="7733840" cy="6608806"/>
                  <a:chOff x="2236425" y="-406310"/>
                  <a:chExt cx="7733840" cy="6608806"/>
                </a:xfrm>
              </p:grpSpPr>
              <p:pic>
                <p:nvPicPr>
                  <p:cNvPr id="4" name="Picture 3"/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570" t="3202" r="5429" b="733"/>
                  <a:stretch/>
                </p:blipFill>
                <p:spPr>
                  <a:xfrm>
                    <a:off x="2236425" y="-385590"/>
                    <a:ext cx="7733840" cy="6588086"/>
                  </a:xfrm>
                  <a:prstGeom prst="rect">
                    <a:avLst/>
                  </a:prstGeom>
                </p:spPr>
              </p:pic>
              <p:sp>
                <p:nvSpPr>
                  <p:cNvPr id="5" name="Freeform 4"/>
                  <p:cNvSpPr/>
                  <p:nvPr/>
                </p:nvSpPr>
                <p:spPr>
                  <a:xfrm>
                    <a:off x="4201836" y="3721608"/>
                    <a:ext cx="629760" cy="1225296"/>
                  </a:xfrm>
                  <a:custGeom>
                    <a:avLst/>
                    <a:gdLst>
                      <a:gd name="connsiteX0" fmla="*/ 242148 w 629760"/>
                      <a:gd name="connsiteY0" fmla="*/ 0 h 1225296"/>
                      <a:gd name="connsiteX1" fmla="*/ 626196 w 629760"/>
                      <a:gd name="connsiteY1" fmla="*/ 996696 h 1225296"/>
                      <a:gd name="connsiteX2" fmla="*/ 40980 w 629760"/>
                      <a:gd name="connsiteY2" fmla="*/ 795528 h 1225296"/>
                      <a:gd name="connsiteX3" fmla="*/ 95844 w 629760"/>
                      <a:gd name="connsiteY3" fmla="*/ 1225296 h 12252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629760" h="1225296">
                        <a:moveTo>
                          <a:pt x="242148" y="0"/>
                        </a:moveTo>
                        <a:cubicBezTo>
                          <a:pt x="450936" y="432054"/>
                          <a:pt x="659724" y="864108"/>
                          <a:pt x="626196" y="996696"/>
                        </a:cubicBezTo>
                        <a:cubicBezTo>
                          <a:pt x="592668" y="1129284"/>
                          <a:pt x="129372" y="757428"/>
                          <a:pt x="40980" y="795528"/>
                        </a:cubicBezTo>
                        <a:cubicBezTo>
                          <a:pt x="-47412" y="833628"/>
                          <a:pt x="24216" y="1029462"/>
                          <a:pt x="95844" y="1225296"/>
                        </a:cubicBezTo>
                      </a:path>
                    </a:pathLst>
                  </a:custGeom>
                  <a:noFill/>
                  <a:ln w="57150">
                    <a:solidFill>
                      <a:srgbClr val="FF0000"/>
                    </a:solidFill>
                    <a:headEnd type="oval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3595527" y="4837220"/>
                    <a:ext cx="2200338" cy="12003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CA" sz="3600" dirty="0" smtClean="0">
                        <a:solidFill>
                          <a:srgbClr val="FF0000"/>
                        </a:solidFill>
                      </a:rPr>
                      <a:t>Transverse process</a:t>
                    </a:r>
                    <a:endParaRPr lang="en-CA" sz="36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2401477" y="-406310"/>
                    <a:ext cx="2115239" cy="175432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CA" sz="3600" dirty="0" smtClean="0">
                        <a:solidFill>
                          <a:srgbClr val="00B0F0"/>
                        </a:solidFill>
                      </a:rPr>
                      <a:t>Superior vertebral endplate</a:t>
                    </a:r>
                    <a:endParaRPr lang="en-CA" sz="3600" dirty="0">
                      <a:solidFill>
                        <a:srgbClr val="00B0F0"/>
                      </a:solidFill>
                    </a:endParaRPr>
                  </a:p>
                </p:txBody>
              </p:sp>
              <p:sp>
                <p:nvSpPr>
                  <p:cNvPr id="9" name="Freeform 8"/>
                  <p:cNvSpPr/>
                  <p:nvPr/>
                </p:nvSpPr>
                <p:spPr>
                  <a:xfrm>
                    <a:off x="3205908" y="1293195"/>
                    <a:ext cx="1641513" cy="689845"/>
                  </a:xfrm>
                  <a:custGeom>
                    <a:avLst/>
                    <a:gdLst>
                      <a:gd name="connsiteX0" fmla="*/ 1663547 w 1663547"/>
                      <a:gd name="connsiteY0" fmla="*/ 198303 h 606268"/>
                      <a:gd name="connsiteX1" fmla="*/ 936434 w 1663547"/>
                      <a:gd name="connsiteY1" fmla="*/ 88135 h 606268"/>
                      <a:gd name="connsiteX2" fmla="*/ 903383 w 1663547"/>
                      <a:gd name="connsiteY2" fmla="*/ 605928 h 606268"/>
                      <a:gd name="connsiteX3" fmla="*/ 0 w 1663547"/>
                      <a:gd name="connsiteY3" fmla="*/ 0 h 606268"/>
                      <a:gd name="connsiteX0" fmla="*/ 1784732 w 1784732"/>
                      <a:gd name="connsiteY0" fmla="*/ 99151 h 606281"/>
                      <a:gd name="connsiteX1" fmla="*/ 936434 w 1784732"/>
                      <a:gd name="connsiteY1" fmla="*/ 88135 h 606281"/>
                      <a:gd name="connsiteX2" fmla="*/ 903383 w 1784732"/>
                      <a:gd name="connsiteY2" fmla="*/ 605928 h 606281"/>
                      <a:gd name="connsiteX3" fmla="*/ 0 w 1784732"/>
                      <a:gd name="connsiteY3" fmla="*/ 0 h 606281"/>
                      <a:gd name="connsiteX0" fmla="*/ 1784732 w 1784732"/>
                      <a:gd name="connsiteY0" fmla="*/ 99151 h 606281"/>
                      <a:gd name="connsiteX1" fmla="*/ 936434 w 1784732"/>
                      <a:gd name="connsiteY1" fmla="*/ 88135 h 606281"/>
                      <a:gd name="connsiteX2" fmla="*/ 903383 w 1784732"/>
                      <a:gd name="connsiteY2" fmla="*/ 605928 h 606281"/>
                      <a:gd name="connsiteX3" fmla="*/ 0 w 1784732"/>
                      <a:gd name="connsiteY3" fmla="*/ 0 h 606281"/>
                      <a:gd name="connsiteX0" fmla="*/ 1784732 w 1784732"/>
                      <a:gd name="connsiteY0" fmla="*/ 99151 h 606281"/>
                      <a:gd name="connsiteX1" fmla="*/ 936434 w 1784732"/>
                      <a:gd name="connsiteY1" fmla="*/ 88135 h 606281"/>
                      <a:gd name="connsiteX2" fmla="*/ 903383 w 1784732"/>
                      <a:gd name="connsiteY2" fmla="*/ 605928 h 606281"/>
                      <a:gd name="connsiteX3" fmla="*/ 0 w 1784732"/>
                      <a:gd name="connsiteY3" fmla="*/ 0 h 606281"/>
                      <a:gd name="connsiteX0" fmla="*/ 1784732 w 1784732"/>
                      <a:gd name="connsiteY0" fmla="*/ 99151 h 606281"/>
                      <a:gd name="connsiteX1" fmla="*/ 936434 w 1784732"/>
                      <a:gd name="connsiteY1" fmla="*/ 88135 h 606281"/>
                      <a:gd name="connsiteX2" fmla="*/ 903383 w 1784732"/>
                      <a:gd name="connsiteY2" fmla="*/ 605928 h 606281"/>
                      <a:gd name="connsiteX3" fmla="*/ 0 w 1784732"/>
                      <a:gd name="connsiteY3" fmla="*/ 0 h 606281"/>
                      <a:gd name="connsiteX0" fmla="*/ 1729648 w 1729648"/>
                      <a:gd name="connsiteY0" fmla="*/ 121185 h 628506"/>
                      <a:gd name="connsiteX1" fmla="*/ 881350 w 1729648"/>
                      <a:gd name="connsiteY1" fmla="*/ 110169 h 628506"/>
                      <a:gd name="connsiteX2" fmla="*/ 848299 w 1729648"/>
                      <a:gd name="connsiteY2" fmla="*/ 627962 h 628506"/>
                      <a:gd name="connsiteX3" fmla="*/ 0 w 1729648"/>
                      <a:gd name="connsiteY3" fmla="*/ 0 h 628506"/>
                      <a:gd name="connsiteX0" fmla="*/ 1729648 w 1729648"/>
                      <a:gd name="connsiteY0" fmla="*/ 121185 h 628506"/>
                      <a:gd name="connsiteX1" fmla="*/ 881350 w 1729648"/>
                      <a:gd name="connsiteY1" fmla="*/ 110169 h 628506"/>
                      <a:gd name="connsiteX2" fmla="*/ 848299 w 1729648"/>
                      <a:gd name="connsiteY2" fmla="*/ 627962 h 628506"/>
                      <a:gd name="connsiteX3" fmla="*/ 0 w 1729648"/>
                      <a:gd name="connsiteY3" fmla="*/ 0 h 628506"/>
                      <a:gd name="connsiteX0" fmla="*/ 1729648 w 1729648"/>
                      <a:gd name="connsiteY0" fmla="*/ 121185 h 628506"/>
                      <a:gd name="connsiteX1" fmla="*/ 881350 w 1729648"/>
                      <a:gd name="connsiteY1" fmla="*/ 110169 h 628506"/>
                      <a:gd name="connsiteX2" fmla="*/ 848299 w 1729648"/>
                      <a:gd name="connsiteY2" fmla="*/ 627962 h 628506"/>
                      <a:gd name="connsiteX3" fmla="*/ 0 w 1729648"/>
                      <a:gd name="connsiteY3" fmla="*/ 0 h 628506"/>
                      <a:gd name="connsiteX0" fmla="*/ 1729648 w 1729648"/>
                      <a:gd name="connsiteY0" fmla="*/ 121185 h 661525"/>
                      <a:gd name="connsiteX1" fmla="*/ 881350 w 1729648"/>
                      <a:gd name="connsiteY1" fmla="*/ 110169 h 661525"/>
                      <a:gd name="connsiteX2" fmla="*/ 561861 w 1729648"/>
                      <a:gd name="connsiteY2" fmla="*/ 661012 h 661525"/>
                      <a:gd name="connsiteX3" fmla="*/ 0 w 1729648"/>
                      <a:gd name="connsiteY3" fmla="*/ 0 h 661525"/>
                      <a:gd name="connsiteX0" fmla="*/ 1729648 w 1729648"/>
                      <a:gd name="connsiteY0" fmla="*/ 121185 h 664232"/>
                      <a:gd name="connsiteX1" fmla="*/ 881350 w 1729648"/>
                      <a:gd name="connsiteY1" fmla="*/ 110169 h 664232"/>
                      <a:gd name="connsiteX2" fmla="*/ 561861 w 1729648"/>
                      <a:gd name="connsiteY2" fmla="*/ 661012 h 664232"/>
                      <a:gd name="connsiteX3" fmla="*/ 0 w 1729648"/>
                      <a:gd name="connsiteY3" fmla="*/ 0 h 664232"/>
                      <a:gd name="connsiteX0" fmla="*/ 1729648 w 1729648"/>
                      <a:gd name="connsiteY0" fmla="*/ 121185 h 662467"/>
                      <a:gd name="connsiteX1" fmla="*/ 936434 w 1729648"/>
                      <a:gd name="connsiteY1" fmla="*/ 176270 h 662467"/>
                      <a:gd name="connsiteX2" fmla="*/ 561861 w 1729648"/>
                      <a:gd name="connsiteY2" fmla="*/ 661012 h 662467"/>
                      <a:gd name="connsiteX3" fmla="*/ 0 w 1729648"/>
                      <a:gd name="connsiteY3" fmla="*/ 0 h 662467"/>
                      <a:gd name="connsiteX0" fmla="*/ 1729648 w 1729648"/>
                      <a:gd name="connsiteY0" fmla="*/ 134443 h 674274"/>
                      <a:gd name="connsiteX1" fmla="*/ 958468 w 1729648"/>
                      <a:gd name="connsiteY1" fmla="*/ 24275 h 674274"/>
                      <a:gd name="connsiteX2" fmla="*/ 561861 w 1729648"/>
                      <a:gd name="connsiteY2" fmla="*/ 674270 h 674274"/>
                      <a:gd name="connsiteX3" fmla="*/ 0 w 1729648"/>
                      <a:gd name="connsiteY3" fmla="*/ 13258 h 674274"/>
                      <a:gd name="connsiteX0" fmla="*/ 1641513 w 1641513"/>
                      <a:gd name="connsiteY0" fmla="*/ 182173 h 666920"/>
                      <a:gd name="connsiteX1" fmla="*/ 958468 w 1641513"/>
                      <a:gd name="connsiteY1" fmla="*/ 16921 h 666920"/>
                      <a:gd name="connsiteX2" fmla="*/ 561861 w 1641513"/>
                      <a:gd name="connsiteY2" fmla="*/ 666916 h 666920"/>
                      <a:gd name="connsiteX3" fmla="*/ 0 w 1641513"/>
                      <a:gd name="connsiteY3" fmla="*/ 5904 h 666920"/>
                      <a:gd name="connsiteX0" fmla="*/ 1641513 w 1641513"/>
                      <a:gd name="connsiteY0" fmla="*/ 205098 h 689845"/>
                      <a:gd name="connsiteX1" fmla="*/ 958468 w 1641513"/>
                      <a:gd name="connsiteY1" fmla="*/ 39846 h 689845"/>
                      <a:gd name="connsiteX2" fmla="*/ 561861 w 1641513"/>
                      <a:gd name="connsiteY2" fmla="*/ 689841 h 689845"/>
                      <a:gd name="connsiteX3" fmla="*/ 0 w 1641513"/>
                      <a:gd name="connsiteY3" fmla="*/ 28829 h 6898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641513" h="689845">
                        <a:moveTo>
                          <a:pt x="1641513" y="205098"/>
                        </a:moveTo>
                        <a:cubicBezTo>
                          <a:pt x="1319270" y="-5140"/>
                          <a:pt x="1138410" y="-40945"/>
                          <a:pt x="958468" y="39846"/>
                        </a:cubicBezTo>
                        <a:cubicBezTo>
                          <a:pt x="778526" y="120637"/>
                          <a:pt x="721606" y="691677"/>
                          <a:pt x="561861" y="689841"/>
                        </a:cubicBezTo>
                        <a:cubicBezTo>
                          <a:pt x="402116" y="688005"/>
                          <a:pt x="43149" y="445633"/>
                          <a:pt x="0" y="28829"/>
                        </a:cubicBezTo>
                      </a:path>
                    </a:pathLst>
                  </a:custGeom>
                  <a:noFill/>
                  <a:ln w="57150">
                    <a:solidFill>
                      <a:srgbClr val="00B0F0"/>
                    </a:solidFill>
                    <a:headEnd type="oval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</p:grpSp>
            <p:sp>
              <p:nvSpPr>
                <p:cNvPr id="11" name="Freeform 10"/>
                <p:cNvSpPr/>
                <p:nvPr/>
              </p:nvSpPr>
              <p:spPr>
                <a:xfrm>
                  <a:off x="6830458" y="1344057"/>
                  <a:ext cx="1465243" cy="914401"/>
                </a:xfrm>
                <a:custGeom>
                  <a:avLst/>
                  <a:gdLst>
                    <a:gd name="connsiteX0" fmla="*/ 0 w 1586429"/>
                    <a:gd name="connsiteY0" fmla="*/ 1050257 h 1050257"/>
                    <a:gd name="connsiteX1" fmla="*/ 672029 w 1586429"/>
                    <a:gd name="connsiteY1" fmla="*/ 3654 h 1050257"/>
                    <a:gd name="connsiteX2" fmla="*/ 870332 w 1586429"/>
                    <a:gd name="connsiteY2" fmla="*/ 686700 h 1050257"/>
                    <a:gd name="connsiteX3" fmla="*/ 1586429 w 1586429"/>
                    <a:gd name="connsiteY3" fmla="*/ 190941 h 1050257"/>
                    <a:gd name="connsiteX0" fmla="*/ 0 w 1586429"/>
                    <a:gd name="connsiteY0" fmla="*/ 1048538 h 1048538"/>
                    <a:gd name="connsiteX1" fmla="*/ 672029 w 1586429"/>
                    <a:gd name="connsiteY1" fmla="*/ 1935 h 1048538"/>
                    <a:gd name="connsiteX2" fmla="*/ 1134737 w 1586429"/>
                    <a:gd name="connsiteY2" fmla="*/ 773116 h 1048538"/>
                    <a:gd name="connsiteX3" fmla="*/ 1586429 w 1586429"/>
                    <a:gd name="connsiteY3" fmla="*/ 189222 h 1048538"/>
                    <a:gd name="connsiteX0" fmla="*/ 0 w 1586429"/>
                    <a:gd name="connsiteY0" fmla="*/ 859316 h 859316"/>
                    <a:gd name="connsiteX1" fmla="*/ 583894 w 1586429"/>
                    <a:gd name="connsiteY1" fmla="*/ 11017 h 859316"/>
                    <a:gd name="connsiteX2" fmla="*/ 1134737 w 1586429"/>
                    <a:gd name="connsiteY2" fmla="*/ 583894 h 859316"/>
                    <a:gd name="connsiteX3" fmla="*/ 1586429 w 1586429"/>
                    <a:gd name="connsiteY3" fmla="*/ 0 h 859316"/>
                    <a:gd name="connsiteX0" fmla="*/ 0 w 1586429"/>
                    <a:gd name="connsiteY0" fmla="*/ 859316 h 859316"/>
                    <a:gd name="connsiteX1" fmla="*/ 572877 w 1586429"/>
                    <a:gd name="connsiteY1" fmla="*/ 121186 h 859316"/>
                    <a:gd name="connsiteX2" fmla="*/ 1134737 w 1586429"/>
                    <a:gd name="connsiteY2" fmla="*/ 583894 h 859316"/>
                    <a:gd name="connsiteX3" fmla="*/ 1586429 w 1586429"/>
                    <a:gd name="connsiteY3" fmla="*/ 0 h 859316"/>
                    <a:gd name="connsiteX0" fmla="*/ 0 w 1586429"/>
                    <a:gd name="connsiteY0" fmla="*/ 859316 h 859316"/>
                    <a:gd name="connsiteX1" fmla="*/ 572877 w 1586429"/>
                    <a:gd name="connsiteY1" fmla="*/ 121186 h 859316"/>
                    <a:gd name="connsiteX2" fmla="*/ 1134737 w 1586429"/>
                    <a:gd name="connsiteY2" fmla="*/ 583894 h 859316"/>
                    <a:gd name="connsiteX3" fmla="*/ 1454226 w 1586429"/>
                    <a:gd name="connsiteY3" fmla="*/ 319488 h 859316"/>
                    <a:gd name="connsiteX4" fmla="*/ 1586429 w 1586429"/>
                    <a:gd name="connsiteY4" fmla="*/ 0 h 859316"/>
                    <a:gd name="connsiteX0" fmla="*/ 0 w 1483235"/>
                    <a:gd name="connsiteY0" fmla="*/ 826266 h 826266"/>
                    <a:gd name="connsiteX1" fmla="*/ 572877 w 1483235"/>
                    <a:gd name="connsiteY1" fmla="*/ 88136 h 826266"/>
                    <a:gd name="connsiteX2" fmla="*/ 1134737 w 1483235"/>
                    <a:gd name="connsiteY2" fmla="*/ 550844 h 826266"/>
                    <a:gd name="connsiteX3" fmla="*/ 1454226 w 1483235"/>
                    <a:gd name="connsiteY3" fmla="*/ 286438 h 826266"/>
                    <a:gd name="connsiteX4" fmla="*/ 1465243 w 1483235"/>
                    <a:gd name="connsiteY4" fmla="*/ 0 h 826266"/>
                    <a:gd name="connsiteX0" fmla="*/ 0 w 1509311"/>
                    <a:gd name="connsiteY0" fmla="*/ 826266 h 826266"/>
                    <a:gd name="connsiteX1" fmla="*/ 572877 w 1509311"/>
                    <a:gd name="connsiteY1" fmla="*/ 88136 h 826266"/>
                    <a:gd name="connsiteX2" fmla="*/ 1134737 w 1509311"/>
                    <a:gd name="connsiteY2" fmla="*/ 550844 h 826266"/>
                    <a:gd name="connsiteX3" fmla="*/ 1454226 w 1509311"/>
                    <a:gd name="connsiteY3" fmla="*/ 286438 h 826266"/>
                    <a:gd name="connsiteX4" fmla="*/ 1509311 w 1509311"/>
                    <a:gd name="connsiteY4" fmla="*/ 0 h 826266"/>
                    <a:gd name="connsiteX0" fmla="*/ 0 w 1509311"/>
                    <a:gd name="connsiteY0" fmla="*/ 826266 h 826266"/>
                    <a:gd name="connsiteX1" fmla="*/ 572877 w 1509311"/>
                    <a:gd name="connsiteY1" fmla="*/ 88136 h 826266"/>
                    <a:gd name="connsiteX2" fmla="*/ 1134737 w 1509311"/>
                    <a:gd name="connsiteY2" fmla="*/ 550844 h 826266"/>
                    <a:gd name="connsiteX3" fmla="*/ 1399142 w 1509311"/>
                    <a:gd name="connsiteY3" fmla="*/ 275421 h 826266"/>
                    <a:gd name="connsiteX4" fmla="*/ 1509311 w 1509311"/>
                    <a:gd name="connsiteY4" fmla="*/ 0 h 826266"/>
                    <a:gd name="connsiteX0" fmla="*/ 0 w 1443209"/>
                    <a:gd name="connsiteY0" fmla="*/ 826266 h 826266"/>
                    <a:gd name="connsiteX1" fmla="*/ 572877 w 1443209"/>
                    <a:gd name="connsiteY1" fmla="*/ 88136 h 826266"/>
                    <a:gd name="connsiteX2" fmla="*/ 1134737 w 1443209"/>
                    <a:gd name="connsiteY2" fmla="*/ 550844 h 826266"/>
                    <a:gd name="connsiteX3" fmla="*/ 1399142 w 1443209"/>
                    <a:gd name="connsiteY3" fmla="*/ 275421 h 826266"/>
                    <a:gd name="connsiteX4" fmla="*/ 1443209 w 1443209"/>
                    <a:gd name="connsiteY4" fmla="*/ 0 h 826266"/>
                    <a:gd name="connsiteX0" fmla="*/ 0 w 1443209"/>
                    <a:gd name="connsiteY0" fmla="*/ 826266 h 826266"/>
                    <a:gd name="connsiteX1" fmla="*/ 572877 w 1443209"/>
                    <a:gd name="connsiteY1" fmla="*/ 88136 h 826266"/>
                    <a:gd name="connsiteX2" fmla="*/ 1134737 w 1443209"/>
                    <a:gd name="connsiteY2" fmla="*/ 550844 h 826266"/>
                    <a:gd name="connsiteX3" fmla="*/ 1388125 w 1443209"/>
                    <a:gd name="connsiteY3" fmla="*/ 275421 h 826266"/>
                    <a:gd name="connsiteX4" fmla="*/ 1443209 w 1443209"/>
                    <a:gd name="connsiteY4" fmla="*/ 0 h 826266"/>
                    <a:gd name="connsiteX0" fmla="*/ 0 w 1443209"/>
                    <a:gd name="connsiteY0" fmla="*/ 826266 h 826266"/>
                    <a:gd name="connsiteX1" fmla="*/ 572877 w 1443209"/>
                    <a:gd name="connsiteY1" fmla="*/ 88136 h 826266"/>
                    <a:gd name="connsiteX2" fmla="*/ 1134737 w 1443209"/>
                    <a:gd name="connsiteY2" fmla="*/ 550844 h 826266"/>
                    <a:gd name="connsiteX3" fmla="*/ 1388125 w 1443209"/>
                    <a:gd name="connsiteY3" fmla="*/ 275421 h 826266"/>
                    <a:gd name="connsiteX4" fmla="*/ 1443209 w 1443209"/>
                    <a:gd name="connsiteY4" fmla="*/ 0 h 826266"/>
                    <a:gd name="connsiteX0" fmla="*/ 0 w 1443209"/>
                    <a:gd name="connsiteY0" fmla="*/ 826266 h 826266"/>
                    <a:gd name="connsiteX1" fmla="*/ 572877 w 1443209"/>
                    <a:gd name="connsiteY1" fmla="*/ 88136 h 826266"/>
                    <a:gd name="connsiteX2" fmla="*/ 1134737 w 1443209"/>
                    <a:gd name="connsiteY2" fmla="*/ 550844 h 826266"/>
                    <a:gd name="connsiteX3" fmla="*/ 1388125 w 1443209"/>
                    <a:gd name="connsiteY3" fmla="*/ 275421 h 826266"/>
                    <a:gd name="connsiteX4" fmla="*/ 1443209 w 1443209"/>
                    <a:gd name="connsiteY4" fmla="*/ 0 h 826266"/>
                    <a:gd name="connsiteX0" fmla="*/ 0 w 1465243"/>
                    <a:gd name="connsiteY0" fmla="*/ 914401 h 914401"/>
                    <a:gd name="connsiteX1" fmla="*/ 572877 w 1465243"/>
                    <a:gd name="connsiteY1" fmla="*/ 176271 h 914401"/>
                    <a:gd name="connsiteX2" fmla="*/ 1134737 w 1465243"/>
                    <a:gd name="connsiteY2" fmla="*/ 638979 h 914401"/>
                    <a:gd name="connsiteX3" fmla="*/ 1388125 w 1465243"/>
                    <a:gd name="connsiteY3" fmla="*/ 363556 h 914401"/>
                    <a:gd name="connsiteX4" fmla="*/ 1465243 w 1465243"/>
                    <a:gd name="connsiteY4" fmla="*/ 0 h 9144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65243" h="914401">
                      <a:moveTo>
                        <a:pt x="0" y="914401"/>
                      </a:moveTo>
                      <a:cubicBezTo>
                        <a:pt x="263487" y="421396"/>
                        <a:pt x="383754" y="222175"/>
                        <a:pt x="572877" y="176271"/>
                      </a:cubicBezTo>
                      <a:cubicBezTo>
                        <a:pt x="762000" y="130367"/>
                        <a:pt x="998862" y="607765"/>
                        <a:pt x="1134737" y="638979"/>
                      </a:cubicBezTo>
                      <a:cubicBezTo>
                        <a:pt x="1270612" y="670193"/>
                        <a:pt x="1356910" y="482906"/>
                        <a:pt x="1388125" y="363556"/>
                      </a:cubicBezTo>
                      <a:cubicBezTo>
                        <a:pt x="1430357" y="233190"/>
                        <a:pt x="1430356" y="36723"/>
                        <a:pt x="1465243" y="0"/>
                      </a:cubicBezTo>
                    </a:path>
                  </a:pathLst>
                </a:custGeom>
                <a:noFill/>
                <a:ln w="57150">
                  <a:solidFill>
                    <a:srgbClr val="13DF03"/>
                  </a:solidFill>
                  <a:headEnd type="oval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>
                    <a:solidFill>
                      <a:srgbClr val="13DF03"/>
                    </a:solidFill>
                  </a:endParaRP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6720288" y="358049"/>
                  <a:ext cx="3525398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3600" dirty="0" smtClean="0">
                      <a:solidFill>
                        <a:srgbClr val="13DF03"/>
                      </a:solidFill>
                    </a:rPr>
                    <a:t>Superior articular process</a:t>
                  </a:r>
                  <a:endParaRPr lang="en-CA" sz="3600" dirty="0">
                    <a:solidFill>
                      <a:srgbClr val="13DF03"/>
                    </a:solidFill>
                  </a:endParaRPr>
                </a:p>
              </p:txBody>
            </p:sp>
          </p:grpSp>
          <p:sp>
            <p:nvSpPr>
              <p:cNvPr id="14" name="Freeform 13"/>
              <p:cNvSpPr/>
              <p:nvPr/>
            </p:nvSpPr>
            <p:spPr>
              <a:xfrm>
                <a:off x="7568588" y="4879056"/>
                <a:ext cx="1145754" cy="685275"/>
              </a:xfrm>
              <a:custGeom>
                <a:avLst/>
                <a:gdLst>
                  <a:gd name="connsiteX0" fmla="*/ 0 w 1145754"/>
                  <a:gd name="connsiteY0" fmla="*/ 541243 h 685275"/>
                  <a:gd name="connsiteX1" fmla="*/ 440675 w 1145754"/>
                  <a:gd name="connsiteY1" fmla="*/ 1416 h 685275"/>
                  <a:gd name="connsiteX2" fmla="*/ 826265 w 1145754"/>
                  <a:gd name="connsiteY2" fmla="*/ 684462 h 685275"/>
                  <a:gd name="connsiteX3" fmla="*/ 1145754 w 1145754"/>
                  <a:gd name="connsiteY3" fmla="*/ 111585 h 68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5754" h="685275">
                    <a:moveTo>
                      <a:pt x="0" y="541243"/>
                    </a:moveTo>
                    <a:cubicBezTo>
                      <a:pt x="151482" y="259394"/>
                      <a:pt x="302964" y="-22454"/>
                      <a:pt x="440675" y="1416"/>
                    </a:cubicBezTo>
                    <a:cubicBezTo>
                      <a:pt x="578386" y="25286"/>
                      <a:pt x="708752" y="666101"/>
                      <a:pt x="826265" y="684462"/>
                    </a:cubicBezTo>
                    <a:cubicBezTo>
                      <a:pt x="943778" y="702823"/>
                      <a:pt x="1044766" y="407204"/>
                      <a:pt x="1145754" y="111585"/>
                    </a:cubicBezTo>
                  </a:path>
                </a:pathLst>
              </a:custGeom>
              <a:noFill/>
              <a:ln w="57150">
                <a:solidFill>
                  <a:srgbClr val="FFFF00"/>
                </a:solidFill>
                <a:headEnd type="oval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8141465" y="3876568"/>
                <a:ext cx="183981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3600" dirty="0" smtClean="0">
                    <a:solidFill>
                      <a:srgbClr val="FFFF00"/>
                    </a:solidFill>
                  </a:rPr>
                  <a:t>Spinous </a:t>
                </a:r>
                <a:r>
                  <a:rPr lang="en-CA" sz="3600" dirty="0">
                    <a:solidFill>
                      <a:srgbClr val="FFFF00"/>
                    </a:solidFill>
                  </a:rPr>
                  <a:t>process</a:t>
                </a:r>
              </a:p>
            </p:txBody>
          </p:sp>
        </p:grpSp>
        <p:sp>
          <p:nvSpPr>
            <p:cNvPr id="2" name="Freeform 1"/>
            <p:cNvSpPr/>
            <p:nvPr/>
          </p:nvSpPr>
          <p:spPr>
            <a:xfrm>
              <a:off x="6071286" y="3838832"/>
              <a:ext cx="724948" cy="2331309"/>
            </a:xfrm>
            <a:custGeom>
              <a:avLst/>
              <a:gdLst>
                <a:gd name="connsiteX0" fmla="*/ 0 w 724948"/>
                <a:gd name="connsiteY0" fmla="*/ 0 h 2331309"/>
                <a:gd name="connsiteX1" fmla="*/ 724930 w 724948"/>
                <a:gd name="connsiteY1" fmla="*/ 1474573 h 2331309"/>
                <a:gd name="connsiteX2" fmla="*/ 24714 w 724948"/>
                <a:gd name="connsiteY2" fmla="*/ 1301579 h 2331309"/>
                <a:gd name="connsiteX3" fmla="*/ 518984 w 724948"/>
                <a:gd name="connsiteY3" fmla="*/ 2331309 h 2331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4948" h="2331309">
                  <a:moveTo>
                    <a:pt x="0" y="0"/>
                  </a:moveTo>
                  <a:cubicBezTo>
                    <a:pt x="360405" y="628821"/>
                    <a:pt x="720811" y="1257643"/>
                    <a:pt x="724930" y="1474573"/>
                  </a:cubicBezTo>
                  <a:cubicBezTo>
                    <a:pt x="729049" y="1691503"/>
                    <a:pt x="59038" y="1158790"/>
                    <a:pt x="24714" y="1301579"/>
                  </a:cubicBezTo>
                  <a:cubicBezTo>
                    <a:pt x="-9610" y="1444368"/>
                    <a:pt x="254687" y="1887838"/>
                    <a:pt x="518984" y="2331309"/>
                  </a:cubicBezTo>
                </a:path>
              </a:pathLst>
            </a:custGeom>
            <a:noFill/>
            <a:ln w="57150">
              <a:solidFill>
                <a:srgbClr val="FFC000"/>
              </a:solidFill>
              <a:head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246564" y="6092889"/>
              <a:ext cx="16343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600" dirty="0" smtClean="0">
                  <a:solidFill>
                    <a:srgbClr val="FFC000"/>
                  </a:solidFill>
                </a:rPr>
                <a:t>Lamina</a:t>
              </a:r>
              <a:endParaRPr lang="en-CA" sz="2000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6429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3833870" y="355655"/>
            <a:ext cx="3492348" cy="6199382"/>
            <a:chOff x="3833870" y="355655"/>
            <a:chExt cx="3492348" cy="619938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08" r="25622"/>
            <a:stretch/>
          </p:blipFill>
          <p:spPr>
            <a:xfrm>
              <a:off x="3833870" y="355655"/>
              <a:ext cx="3492348" cy="6199382"/>
            </a:xfrm>
            <a:prstGeom prst="rect">
              <a:avLst/>
            </a:prstGeom>
          </p:spPr>
        </p:pic>
        <p:cxnSp>
          <p:nvCxnSpPr>
            <p:cNvPr id="4" name="Straight Arrow Connector 3"/>
            <p:cNvCxnSpPr/>
            <p:nvPr/>
          </p:nvCxnSpPr>
          <p:spPr>
            <a:xfrm flipV="1">
              <a:off x="4549966" y="4274544"/>
              <a:ext cx="11017" cy="154236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 flipV="1">
              <a:off x="4549966" y="5122843"/>
              <a:ext cx="881350" cy="694063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549967" y="5816907"/>
              <a:ext cx="495758" cy="506775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560983" y="4049568"/>
              <a:ext cx="48474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4400" b="1" dirty="0" smtClean="0"/>
                <a:t>S</a:t>
              </a:r>
              <a:endParaRPr lang="en-CA" sz="44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266064" y="5124583"/>
              <a:ext cx="48474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4400" b="1" dirty="0" smtClean="0"/>
                <a:t>A</a:t>
              </a:r>
              <a:endParaRPr lang="en-CA" sz="44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990641" y="5736019"/>
              <a:ext cx="48474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4400" b="1" dirty="0" smtClean="0"/>
                <a:t>R</a:t>
              </a:r>
              <a:endParaRPr lang="en-CA" sz="4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623290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/>
          <p:cNvGrpSpPr/>
          <p:nvPr/>
        </p:nvGrpSpPr>
        <p:grpSpPr>
          <a:xfrm>
            <a:off x="4120308" y="-3233536"/>
            <a:ext cx="4869455" cy="11732447"/>
            <a:chOff x="4120308" y="-3233536"/>
            <a:chExt cx="4869455" cy="11732447"/>
          </a:xfrm>
        </p:grpSpPr>
        <p:grpSp>
          <p:nvGrpSpPr>
            <p:cNvPr id="96" name="Group 95"/>
            <p:cNvGrpSpPr/>
            <p:nvPr/>
          </p:nvGrpSpPr>
          <p:grpSpPr>
            <a:xfrm>
              <a:off x="4120308" y="-3117774"/>
              <a:ext cx="4869455" cy="11613932"/>
              <a:chOff x="4120308" y="-3117774"/>
              <a:chExt cx="4869455" cy="11613932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334" r="33448"/>
              <a:stretch/>
            </p:blipFill>
            <p:spPr>
              <a:xfrm>
                <a:off x="4120308" y="-3117774"/>
                <a:ext cx="4869455" cy="11613932"/>
              </a:xfrm>
              <a:prstGeom prst="rect">
                <a:avLst/>
              </a:prstGeom>
            </p:spPr>
          </p:pic>
          <p:cxnSp>
            <p:nvCxnSpPr>
              <p:cNvPr id="4" name="Straight Connector 3"/>
              <p:cNvCxnSpPr/>
              <p:nvPr/>
            </p:nvCxnSpPr>
            <p:spPr>
              <a:xfrm>
                <a:off x="5067759" y="-2225407"/>
                <a:ext cx="991518" cy="38559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H="1">
                <a:off x="6059277" y="-2456761"/>
                <a:ext cx="705080" cy="60592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5199961" y="-1487277"/>
                <a:ext cx="1046603" cy="308472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>
                <a:off x="6246564" y="-1972019"/>
                <a:ext cx="517793" cy="80423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431316" y="-749147"/>
                <a:ext cx="1013551" cy="881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>
                <a:off x="6444867" y="-1487277"/>
                <a:ext cx="561861" cy="82626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5750805" y="-77118"/>
                <a:ext cx="1013552" cy="20932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6764357" y="-925417"/>
                <a:ext cx="594910" cy="105761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6059277" y="616945"/>
                <a:ext cx="947451" cy="19830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H="1">
                <a:off x="7006730" y="-320567"/>
                <a:ext cx="539823" cy="113581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6246564" y="1200839"/>
                <a:ext cx="947450" cy="23135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V="1">
                <a:off x="7194014" y="397714"/>
                <a:ext cx="616945" cy="103447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6494443" y="1707615"/>
                <a:ext cx="853807" cy="35253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>
                <a:off x="7337233" y="1260769"/>
                <a:ext cx="661012" cy="82208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6753340" y="2181340"/>
                <a:ext cx="594910" cy="54090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H="1">
                <a:off x="7359267" y="2011654"/>
                <a:ext cx="727114" cy="73208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6943066" y="2777807"/>
                <a:ext cx="240244" cy="68651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H="1">
                <a:off x="7182997" y="2956922"/>
                <a:ext cx="756658" cy="537702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H="1" flipV="1">
                <a:off x="6764357" y="3603591"/>
                <a:ext cx="242371" cy="49189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>
                <a:off x="7006729" y="3871943"/>
                <a:ext cx="804230" cy="24635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 flipV="1">
                <a:off x="7359267" y="4527019"/>
                <a:ext cx="363557" cy="420662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6257581" y="4219460"/>
                <a:ext cx="462708" cy="3305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H="1">
                <a:off x="6555035" y="4527019"/>
                <a:ext cx="804232" cy="62887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H="1">
                <a:off x="6533002" y="4252511"/>
                <a:ext cx="220338" cy="94128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H="1" flipV="1">
                <a:off x="6957151" y="5376231"/>
                <a:ext cx="604175" cy="31948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5853462" y="4850114"/>
                <a:ext cx="510782" cy="2485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flipH="1">
                <a:off x="6237801" y="5072166"/>
                <a:ext cx="155237" cy="8725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H="1">
                <a:off x="6241056" y="5376231"/>
                <a:ext cx="716095" cy="57287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5378104" y="5738922"/>
                <a:ext cx="613198" cy="14054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flipH="1" flipV="1">
                <a:off x="6555035" y="6103345"/>
                <a:ext cx="829766" cy="35253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5991302" y="5878160"/>
                <a:ext cx="67975" cy="94128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flipH="1">
                <a:off x="6027296" y="6103345"/>
                <a:ext cx="505706" cy="75465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5169483" y="6654188"/>
                <a:ext cx="670518" cy="13489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5853462" y="6819440"/>
                <a:ext cx="0" cy="9364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 flipV="1">
                <a:off x="5853462" y="6962660"/>
                <a:ext cx="461957" cy="77118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6315419" y="6973677"/>
                <a:ext cx="691309" cy="24150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7" name="TextBox 96"/>
            <p:cNvSpPr txBox="1"/>
            <p:nvPr/>
          </p:nvSpPr>
          <p:spPr>
            <a:xfrm>
              <a:off x="4190044" y="-3233536"/>
              <a:ext cx="360251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4000" dirty="0" smtClean="0">
                  <a:solidFill>
                    <a:srgbClr val="00B0F0"/>
                  </a:solidFill>
                </a:rPr>
                <a:t>Spinous process</a:t>
              </a:r>
              <a:endParaRPr lang="en-CA" sz="4000" dirty="0">
                <a:solidFill>
                  <a:srgbClr val="00B0F0"/>
                </a:solidFill>
              </a:endParaRPr>
            </a:p>
          </p:txBody>
        </p:sp>
        <p:sp>
          <p:nvSpPr>
            <p:cNvPr id="100" name="Freeform 99"/>
            <p:cNvSpPr/>
            <p:nvPr/>
          </p:nvSpPr>
          <p:spPr>
            <a:xfrm>
              <a:off x="5602514" y="-2554514"/>
              <a:ext cx="391886" cy="508000"/>
            </a:xfrm>
            <a:custGeom>
              <a:avLst/>
              <a:gdLst>
                <a:gd name="connsiteX0" fmla="*/ 391886 w 391886"/>
                <a:gd name="connsiteY0" fmla="*/ 508000 h 508000"/>
                <a:gd name="connsiteX1" fmla="*/ 348343 w 391886"/>
                <a:gd name="connsiteY1" fmla="*/ 116114 h 508000"/>
                <a:gd name="connsiteX2" fmla="*/ 145143 w 391886"/>
                <a:gd name="connsiteY2" fmla="*/ 275771 h 508000"/>
                <a:gd name="connsiteX3" fmla="*/ 0 w 391886"/>
                <a:gd name="connsiteY3" fmla="*/ 0 h 50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1886" h="508000">
                  <a:moveTo>
                    <a:pt x="391886" y="508000"/>
                  </a:moveTo>
                  <a:cubicBezTo>
                    <a:pt x="390676" y="331409"/>
                    <a:pt x="389467" y="154819"/>
                    <a:pt x="348343" y="116114"/>
                  </a:cubicBezTo>
                  <a:cubicBezTo>
                    <a:pt x="307219" y="77409"/>
                    <a:pt x="203200" y="295123"/>
                    <a:pt x="145143" y="275771"/>
                  </a:cubicBezTo>
                  <a:cubicBezTo>
                    <a:pt x="87086" y="256419"/>
                    <a:pt x="19352" y="45962"/>
                    <a:pt x="0" y="0"/>
                  </a:cubicBezTo>
                </a:path>
              </a:pathLst>
            </a:custGeom>
            <a:noFill/>
            <a:ln w="57150">
              <a:solidFill>
                <a:srgbClr val="00B0F0"/>
              </a:solidFill>
              <a:head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380831" y="2128593"/>
              <a:ext cx="260774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4000" dirty="0" smtClean="0">
                  <a:solidFill>
                    <a:srgbClr val="13DF03"/>
                  </a:solidFill>
                </a:rPr>
                <a:t>Transverse process</a:t>
              </a:r>
              <a:endParaRPr lang="en-CA" sz="4000" dirty="0">
                <a:solidFill>
                  <a:srgbClr val="13DF03"/>
                </a:solidFill>
              </a:endParaRPr>
            </a:p>
          </p:txBody>
        </p:sp>
        <p:sp>
          <p:nvSpPr>
            <p:cNvPr id="102" name="Freeform 101"/>
            <p:cNvSpPr/>
            <p:nvPr/>
          </p:nvSpPr>
          <p:spPr>
            <a:xfrm>
              <a:off x="5108792" y="116114"/>
              <a:ext cx="684406" cy="2017486"/>
            </a:xfrm>
            <a:custGeom>
              <a:avLst/>
              <a:gdLst>
                <a:gd name="connsiteX0" fmla="*/ 566294 w 684406"/>
                <a:gd name="connsiteY0" fmla="*/ 0 h 2017486"/>
                <a:gd name="connsiteX1" fmla="*/ 237 w 684406"/>
                <a:gd name="connsiteY1" fmla="*/ 1132115 h 2017486"/>
                <a:gd name="connsiteX2" fmla="*/ 624351 w 684406"/>
                <a:gd name="connsiteY2" fmla="*/ 1175657 h 2017486"/>
                <a:gd name="connsiteX3" fmla="*/ 624351 w 684406"/>
                <a:gd name="connsiteY3" fmla="*/ 2017486 h 2017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4406" h="2017486">
                  <a:moveTo>
                    <a:pt x="566294" y="0"/>
                  </a:moveTo>
                  <a:cubicBezTo>
                    <a:pt x="278427" y="468086"/>
                    <a:pt x="-9439" y="936172"/>
                    <a:pt x="237" y="1132115"/>
                  </a:cubicBezTo>
                  <a:cubicBezTo>
                    <a:pt x="9913" y="1328058"/>
                    <a:pt x="520332" y="1028095"/>
                    <a:pt x="624351" y="1175657"/>
                  </a:cubicBezTo>
                  <a:cubicBezTo>
                    <a:pt x="728370" y="1323219"/>
                    <a:pt x="676360" y="1670352"/>
                    <a:pt x="624351" y="2017486"/>
                  </a:cubicBezTo>
                </a:path>
              </a:pathLst>
            </a:custGeom>
            <a:noFill/>
            <a:ln w="57150">
              <a:solidFill>
                <a:srgbClr val="13DF03"/>
              </a:solidFill>
              <a:head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3" name="Freeform 102"/>
            <p:cNvSpPr/>
            <p:nvPr/>
          </p:nvSpPr>
          <p:spPr>
            <a:xfrm>
              <a:off x="5254171" y="3381829"/>
              <a:ext cx="972457" cy="696686"/>
            </a:xfrm>
            <a:custGeom>
              <a:avLst/>
              <a:gdLst>
                <a:gd name="connsiteX0" fmla="*/ 870858 w 870858"/>
                <a:gd name="connsiteY0" fmla="*/ 609600 h 609600"/>
                <a:gd name="connsiteX1" fmla="*/ 508000 w 870858"/>
                <a:gd name="connsiteY1" fmla="*/ 145143 h 609600"/>
                <a:gd name="connsiteX2" fmla="*/ 232229 w 870858"/>
                <a:gd name="connsiteY2" fmla="*/ 493485 h 609600"/>
                <a:gd name="connsiteX3" fmla="*/ 0 w 870858"/>
                <a:gd name="connsiteY3" fmla="*/ 0 h 609600"/>
                <a:gd name="connsiteX0" fmla="*/ 928915 w 928915"/>
                <a:gd name="connsiteY0" fmla="*/ 740229 h 740229"/>
                <a:gd name="connsiteX1" fmla="*/ 508000 w 928915"/>
                <a:gd name="connsiteY1" fmla="*/ 145143 h 740229"/>
                <a:gd name="connsiteX2" fmla="*/ 232229 w 928915"/>
                <a:gd name="connsiteY2" fmla="*/ 493485 h 740229"/>
                <a:gd name="connsiteX3" fmla="*/ 0 w 928915"/>
                <a:gd name="connsiteY3" fmla="*/ 0 h 740229"/>
                <a:gd name="connsiteX0" fmla="*/ 928915 w 928915"/>
                <a:gd name="connsiteY0" fmla="*/ 740229 h 740229"/>
                <a:gd name="connsiteX1" fmla="*/ 508000 w 928915"/>
                <a:gd name="connsiteY1" fmla="*/ 145143 h 740229"/>
                <a:gd name="connsiteX2" fmla="*/ 43544 w 928915"/>
                <a:gd name="connsiteY2" fmla="*/ 493485 h 740229"/>
                <a:gd name="connsiteX3" fmla="*/ 0 w 928915"/>
                <a:gd name="connsiteY3" fmla="*/ 0 h 740229"/>
                <a:gd name="connsiteX0" fmla="*/ 1407886 w 1407886"/>
                <a:gd name="connsiteY0" fmla="*/ 725715 h 725715"/>
                <a:gd name="connsiteX1" fmla="*/ 986971 w 1407886"/>
                <a:gd name="connsiteY1" fmla="*/ 130629 h 725715"/>
                <a:gd name="connsiteX2" fmla="*/ 522515 w 1407886"/>
                <a:gd name="connsiteY2" fmla="*/ 478971 h 725715"/>
                <a:gd name="connsiteX3" fmla="*/ 0 w 1407886"/>
                <a:gd name="connsiteY3" fmla="*/ 0 h 725715"/>
                <a:gd name="connsiteX0" fmla="*/ 1407886 w 1407886"/>
                <a:gd name="connsiteY0" fmla="*/ 725715 h 725715"/>
                <a:gd name="connsiteX1" fmla="*/ 769257 w 1407886"/>
                <a:gd name="connsiteY1" fmla="*/ 130629 h 725715"/>
                <a:gd name="connsiteX2" fmla="*/ 522515 w 1407886"/>
                <a:gd name="connsiteY2" fmla="*/ 478971 h 725715"/>
                <a:gd name="connsiteX3" fmla="*/ 0 w 1407886"/>
                <a:gd name="connsiteY3" fmla="*/ 0 h 725715"/>
                <a:gd name="connsiteX0" fmla="*/ 1407886 w 1407886"/>
                <a:gd name="connsiteY0" fmla="*/ 725715 h 725715"/>
                <a:gd name="connsiteX1" fmla="*/ 769257 w 1407886"/>
                <a:gd name="connsiteY1" fmla="*/ 130629 h 725715"/>
                <a:gd name="connsiteX2" fmla="*/ 304801 w 1407886"/>
                <a:gd name="connsiteY2" fmla="*/ 493486 h 725715"/>
                <a:gd name="connsiteX3" fmla="*/ 0 w 1407886"/>
                <a:gd name="connsiteY3" fmla="*/ 0 h 725715"/>
                <a:gd name="connsiteX0" fmla="*/ 943429 w 943429"/>
                <a:gd name="connsiteY0" fmla="*/ 696687 h 696687"/>
                <a:gd name="connsiteX1" fmla="*/ 769257 w 943429"/>
                <a:gd name="connsiteY1" fmla="*/ 130629 h 696687"/>
                <a:gd name="connsiteX2" fmla="*/ 304801 w 943429"/>
                <a:gd name="connsiteY2" fmla="*/ 493486 h 696687"/>
                <a:gd name="connsiteX3" fmla="*/ 0 w 943429"/>
                <a:gd name="connsiteY3" fmla="*/ 0 h 696687"/>
                <a:gd name="connsiteX0" fmla="*/ 943429 w 943429"/>
                <a:gd name="connsiteY0" fmla="*/ 696687 h 696687"/>
                <a:gd name="connsiteX1" fmla="*/ 769257 w 943429"/>
                <a:gd name="connsiteY1" fmla="*/ 130629 h 696687"/>
                <a:gd name="connsiteX2" fmla="*/ 304801 w 943429"/>
                <a:gd name="connsiteY2" fmla="*/ 493486 h 696687"/>
                <a:gd name="connsiteX3" fmla="*/ 0 w 943429"/>
                <a:gd name="connsiteY3" fmla="*/ 0 h 696687"/>
                <a:gd name="connsiteX0" fmla="*/ 943429 w 943429"/>
                <a:gd name="connsiteY0" fmla="*/ 624115 h 624115"/>
                <a:gd name="connsiteX1" fmla="*/ 769257 w 943429"/>
                <a:gd name="connsiteY1" fmla="*/ 130629 h 624115"/>
                <a:gd name="connsiteX2" fmla="*/ 304801 w 943429"/>
                <a:gd name="connsiteY2" fmla="*/ 493486 h 624115"/>
                <a:gd name="connsiteX3" fmla="*/ 0 w 943429"/>
                <a:gd name="connsiteY3" fmla="*/ 0 h 624115"/>
                <a:gd name="connsiteX0" fmla="*/ 943429 w 943429"/>
                <a:gd name="connsiteY0" fmla="*/ 624115 h 624115"/>
                <a:gd name="connsiteX1" fmla="*/ 769257 w 943429"/>
                <a:gd name="connsiteY1" fmla="*/ 130629 h 624115"/>
                <a:gd name="connsiteX2" fmla="*/ 304801 w 943429"/>
                <a:gd name="connsiteY2" fmla="*/ 493486 h 624115"/>
                <a:gd name="connsiteX3" fmla="*/ 0 w 943429"/>
                <a:gd name="connsiteY3" fmla="*/ 0 h 624115"/>
                <a:gd name="connsiteX0" fmla="*/ 972457 w 972457"/>
                <a:gd name="connsiteY0" fmla="*/ 696686 h 696686"/>
                <a:gd name="connsiteX1" fmla="*/ 798285 w 972457"/>
                <a:gd name="connsiteY1" fmla="*/ 203200 h 696686"/>
                <a:gd name="connsiteX2" fmla="*/ 333829 w 972457"/>
                <a:gd name="connsiteY2" fmla="*/ 566057 h 696686"/>
                <a:gd name="connsiteX3" fmla="*/ 0 w 972457"/>
                <a:gd name="connsiteY3" fmla="*/ 0 h 696686"/>
                <a:gd name="connsiteX0" fmla="*/ 972457 w 972457"/>
                <a:gd name="connsiteY0" fmla="*/ 696686 h 696686"/>
                <a:gd name="connsiteX1" fmla="*/ 798285 w 972457"/>
                <a:gd name="connsiteY1" fmla="*/ 203200 h 696686"/>
                <a:gd name="connsiteX2" fmla="*/ 333829 w 972457"/>
                <a:gd name="connsiteY2" fmla="*/ 566057 h 696686"/>
                <a:gd name="connsiteX3" fmla="*/ 0 w 972457"/>
                <a:gd name="connsiteY3" fmla="*/ 0 h 696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2457" h="696686">
                  <a:moveTo>
                    <a:pt x="972457" y="696686"/>
                  </a:moveTo>
                  <a:cubicBezTo>
                    <a:pt x="902304" y="430592"/>
                    <a:pt x="904723" y="224972"/>
                    <a:pt x="798285" y="203200"/>
                  </a:cubicBezTo>
                  <a:cubicBezTo>
                    <a:pt x="691847" y="181428"/>
                    <a:pt x="466876" y="599924"/>
                    <a:pt x="333829" y="566057"/>
                  </a:cubicBezTo>
                  <a:cubicBezTo>
                    <a:pt x="200782" y="532190"/>
                    <a:pt x="1210" y="263676"/>
                    <a:pt x="0" y="0"/>
                  </a:cubicBezTo>
                </a:path>
              </a:pathLst>
            </a:custGeom>
            <a:noFill/>
            <a:ln w="57150">
              <a:solidFill>
                <a:srgbClr val="13DF03"/>
              </a:solidFill>
              <a:head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rgbClr val="13DF03"/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4664799" y="7175472"/>
              <a:ext cx="368132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CA" sz="4000" dirty="0" smtClean="0">
                  <a:solidFill>
                    <a:srgbClr val="FFFF00"/>
                  </a:solidFill>
                </a:rPr>
                <a:t>Superior articular process</a:t>
              </a:r>
              <a:endParaRPr lang="en-CA" sz="4000" dirty="0">
                <a:solidFill>
                  <a:srgbClr val="FFFF00"/>
                </a:solidFill>
              </a:endParaRPr>
            </a:p>
          </p:txBody>
        </p:sp>
        <p:sp>
          <p:nvSpPr>
            <p:cNvPr id="105" name="Freeform 104"/>
            <p:cNvSpPr/>
            <p:nvPr/>
          </p:nvSpPr>
          <p:spPr>
            <a:xfrm>
              <a:off x="4995479" y="6923314"/>
              <a:ext cx="708635" cy="943429"/>
            </a:xfrm>
            <a:custGeom>
              <a:avLst/>
              <a:gdLst>
                <a:gd name="connsiteX0" fmla="*/ 699412 w 699412"/>
                <a:gd name="connsiteY0" fmla="*/ 0 h 943429"/>
                <a:gd name="connsiteX1" fmla="*/ 249469 w 699412"/>
                <a:gd name="connsiteY1" fmla="*/ 435429 h 943429"/>
                <a:gd name="connsiteX2" fmla="*/ 31754 w 699412"/>
                <a:gd name="connsiteY2" fmla="*/ 130629 h 943429"/>
                <a:gd name="connsiteX3" fmla="*/ 2726 w 699412"/>
                <a:gd name="connsiteY3" fmla="*/ 943429 h 943429"/>
                <a:gd name="connsiteX0" fmla="*/ 711441 w 711441"/>
                <a:gd name="connsiteY0" fmla="*/ 0 h 943429"/>
                <a:gd name="connsiteX1" fmla="*/ 464698 w 711441"/>
                <a:gd name="connsiteY1" fmla="*/ 464458 h 943429"/>
                <a:gd name="connsiteX2" fmla="*/ 43783 w 711441"/>
                <a:gd name="connsiteY2" fmla="*/ 130629 h 943429"/>
                <a:gd name="connsiteX3" fmla="*/ 14755 w 711441"/>
                <a:gd name="connsiteY3" fmla="*/ 943429 h 943429"/>
                <a:gd name="connsiteX0" fmla="*/ 696759 w 696759"/>
                <a:gd name="connsiteY0" fmla="*/ 0 h 943429"/>
                <a:gd name="connsiteX1" fmla="*/ 450016 w 696759"/>
                <a:gd name="connsiteY1" fmla="*/ 464458 h 943429"/>
                <a:gd name="connsiteX2" fmla="*/ 130701 w 696759"/>
                <a:gd name="connsiteY2" fmla="*/ 188686 h 943429"/>
                <a:gd name="connsiteX3" fmla="*/ 73 w 696759"/>
                <a:gd name="connsiteY3" fmla="*/ 943429 h 943429"/>
                <a:gd name="connsiteX0" fmla="*/ 696724 w 696724"/>
                <a:gd name="connsiteY0" fmla="*/ 0 h 943429"/>
                <a:gd name="connsiteX1" fmla="*/ 449981 w 696724"/>
                <a:gd name="connsiteY1" fmla="*/ 464458 h 943429"/>
                <a:gd name="connsiteX2" fmla="*/ 188723 w 696724"/>
                <a:gd name="connsiteY2" fmla="*/ 203200 h 943429"/>
                <a:gd name="connsiteX3" fmla="*/ 38 w 696724"/>
                <a:gd name="connsiteY3" fmla="*/ 943429 h 943429"/>
                <a:gd name="connsiteX0" fmla="*/ 696824 w 696824"/>
                <a:gd name="connsiteY0" fmla="*/ 0 h 943429"/>
                <a:gd name="connsiteX1" fmla="*/ 450081 w 696824"/>
                <a:gd name="connsiteY1" fmla="*/ 464458 h 943429"/>
                <a:gd name="connsiteX2" fmla="*/ 101737 w 696824"/>
                <a:gd name="connsiteY2" fmla="*/ 174172 h 943429"/>
                <a:gd name="connsiteX3" fmla="*/ 138 w 696824"/>
                <a:gd name="connsiteY3" fmla="*/ 943429 h 943429"/>
                <a:gd name="connsiteX0" fmla="*/ 696736 w 696736"/>
                <a:gd name="connsiteY0" fmla="*/ 0 h 943429"/>
                <a:gd name="connsiteX1" fmla="*/ 449993 w 696736"/>
                <a:gd name="connsiteY1" fmla="*/ 464458 h 943429"/>
                <a:gd name="connsiteX2" fmla="*/ 159706 w 696736"/>
                <a:gd name="connsiteY2" fmla="*/ 203201 h 943429"/>
                <a:gd name="connsiteX3" fmla="*/ 50 w 696736"/>
                <a:gd name="connsiteY3" fmla="*/ 943429 h 943429"/>
                <a:gd name="connsiteX0" fmla="*/ 696821 w 696821"/>
                <a:gd name="connsiteY0" fmla="*/ 0 h 943429"/>
                <a:gd name="connsiteX1" fmla="*/ 450078 w 696821"/>
                <a:gd name="connsiteY1" fmla="*/ 464458 h 943429"/>
                <a:gd name="connsiteX2" fmla="*/ 159791 w 696821"/>
                <a:gd name="connsiteY2" fmla="*/ 203201 h 943429"/>
                <a:gd name="connsiteX3" fmla="*/ 135 w 696821"/>
                <a:gd name="connsiteY3" fmla="*/ 943429 h 943429"/>
                <a:gd name="connsiteX0" fmla="*/ 696821 w 696821"/>
                <a:gd name="connsiteY0" fmla="*/ 0 h 943429"/>
                <a:gd name="connsiteX1" fmla="*/ 450078 w 696821"/>
                <a:gd name="connsiteY1" fmla="*/ 464458 h 943429"/>
                <a:gd name="connsiteX2" fmla="*/ 159791 w 696821"/>
                <a:gd name="connsiteY2" fmla="*/ 203201 h 943429"/>
                <a:gd name="connsiteX3" fmla="*/ 135 w 696821"/>
                <a:gd name="connsiteY3" fmla="*/ 943429 h 943429"/>
                <a:gd name="connsiteX0" fmla="*/ 682307 w 682307"/>
                <a:gd name="connsiteY0" fmla="*/ 0 h 943429"/>
                <a:gd name="connsiteX1" fmla="*/ 450078 w 682307"/>
                <a:gd name="connsiteY1" fmla="*/ 464458 h 943429"/>
                <a:gd name="connsiteX2" fmla="*/ 159791 w 682307"/>
                <a:gd name="connsiteY2" fmla="*/ 203201 h 943429"/>
                <a:gd name="connsiteX3" fmla="*/ 135 w 682307"/>
                <a:gd name="connsiteY3" fmla="*/ 943429 h 943429"/>
                <a:gd name="connsiteX0" fmla="*/ 682220 w 682220"/>
                <a:gd name="connsiteY0" fmla="*/ 0 h 943429"/>
                <a:gd name="connsiteX1" fmla="*/ 435477 w 682220"/>
                <a:gd name="connsiteY1" fmla="*/ 522515 h 943429"/>
                <a:gd name="connsiteX2" fmla="*/ 159704 w 682220"/>
                <a:gd name="connsiteY2" fmla="*/ 203201 h 943429"/>
                <a:gd name="connsiteX3" fmla="*/ 48 w 682220"/>
                <a:gd name="connsiteY3" fmla="*/ 943429 h 943429"/>
                <a:gd name="connsiteX0" fmla="*/ 682216 w 682216"/>
                <a:gd name="connsiteY0" fmla="*/ 0 h 943429"/>
                <a:gd name="connsiteX1" fmla="*/ 377416 w 682216"/>
                <a:gd name="connsiteY1" fmla="*/ 493486 h 943429"/>
                <a:gd name="connsiteX2" fmla="*/ 159700 w 682216"/>
                <a:gd name="connsiteY2" fmla="*/ 203201 h 943429"/>
                <a:gd name="connsiteX3" fmla="*/ 44 w 682216"/>
                <a:gd name="connsiteY3" fmla="*/ 943429 h 943429"/>
                <a:gd name="connsiteX0" fmla="*/ 682216 w 682216"/>
                <a:gd name="connsiteY0" fmla="*/ 0 h 943429"/>
                <a:gd name="connsiteX1" fmla="*/ 377416 w 682216"/>
                <a:gd name="connsiteY1" fmla="*/ 493486 h 943429"/>
                <a:gd name="connsiteX2" fmla="*/ 159700 w 682216"/>
                <a:gd name="connsiteY2" fmla="*/ 203201 h 943429"/>
                <a:gd name="connsiteX3" fmla="*/ 44 w 682216"/>
                <a:gd name="connsiteY3" fmla="*/ 943429 h 943429"/>
                <a:gd name="connsiteX0" fmla="*/ 682456 w 682456"/>
                <a:gd name="connsiteY0" fmla="*/ 0 h 943429"/>
                <a:gd name="connsiteX1" fmla="*/ 377656 w 682456"/>
                <a:gd name="connsiteY1" fmla="*/ 493486 h 943429"/>
                <a:gd name="connsiteX2" fmla="*/ 72854 w 682456"/>
                <a:gd name="connsiteY2" fmla="*/ 203201 h 943429"/>
                <a:gd name="connsiteX3" fmla="*/ 284 w 682456"/>
                <a:gd name="connsiteY3" fmla="*/ 943429 h 943429"/>
                <a:gd name="connsiteX0" fmla="*/ 708635 w 708635"/>
                <a:gd name="connsiteY0" fmla="*/ 0 h 943429"/>
                <a:gd name="connsiteX1" fmla="*/ 403835 w 708635"/>
                <a:gd name="connsiteY1" fmla="*/ 493486 h 943429"/>
                <a:gd name="connsiteX2" fmla="*/ 99033 w 708635"/>
                <a:gd name="connsiteY2" fmla="*/ 203201 h 943429"/>
                <a:gd name="connsiteX3" fmla="*/ 26463 w 708635"/>
                <a:gd name="connsiteY3" fmla="*/ 943429 h 943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8635" h="943429">
                  <a:moveTo>
                    <a:pt x="708635" y="0"/>
                  </a:moveTo>
                  <a:cubicBezTo>
                    <a:pt x="539301" y="206829"/>
                    <a:pt x="505435" y="459619"/>
                    <a:pt x="403835" y="493486"/>
                  </a:cubicBezTo>
                  <a:cubicBezTo>
                    <a:pt x="302235" y="527353"/>
                    <a:pt x="263528" y="186268"/>
                    <a:pt x="99033" y="203201"/>
                  </a:cubicBezTo>
                  <a:cubicBezTo>
                    <a:pt x="-65462" y="220134"/>
                    <a:pt x="24044" y="786191"/>
                    <a:pt x="26463" y="943429"/>
                  </a:cubicBezTo>
                </a:path>
              </a:pathLst>
            </a:custGeom>
            <a:noFill/>
            <a:ln w="57150">
              <a:solidFill>
                <a:srgbClr val="FFFF00"/>
              </a:solidFill>
              <a:head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8" name="Freeform 107"/>
            <p:cNvSpPr/>
            <p:nvPr/>
          </p:nvSpPr>
          <p:spPr>
            <a:xfrm>
              <a:off x="6604000" y="6241143"/>
              <a:ext cx="1320800" cy="1103086"/>
            </a:xfrm>
            <a:custGeom>
              <a:avLst/>
              <a:gdLst>
                <a:gd name="connsiteX0" fmla="*/ 0 w 1277257"/>
                <a:gd name="connsiteY0" fmla="*/ 0 h 1016000"/>
                <a:gd name="connsiteX1" fmla="*/ 537028 w 1277257"/>
                <a:gd name="connsiteY1" fmla="*/ 798285 h 1016000"/>
                <a:gd name="connsiteX2" fmla="*/ 957943 w 1277257"/>
                <a:gd name="connsiteY2" fmla="*/ 377371 h 1016000"/>
                <a:gd name="connsiteX3" fmla="*/ 1277257 w 1277257"/>
                <a:gd name="connsiteY3" fmla="*/ 1016000 h 1016000"/>
                <a:gd name="connsiteX0" fmla="*/ 0 w 1320800"/>
                <a:gd name="connsiteY0" fmla="*/ 0 h 1103086"/>
                <a:gd name="connsiteX1" fmla="*/ 580571 w 1320800"/>
                <a:gd name="connsiteY1" fmla="*/ 885371 h 1103086"/>
                <a:gd name="connsiteX2" fmla="*/ 1001486 w 1320800"/>
                <a:gd name="connsiteY2" fmla="*/ 464457 h 1103086"/>
                <a:gd name="connsiteX3" fmla="*/ 1320800 w 1320800"/>
                <a:gd name="connsiteY3" fmla="*/ 1103086 h 1103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0800" h="1103086">
                  <a:moveTo>
                    <a:pt x="0" y="0"/>
                  </a:moveTo>
                  <a:cubicBezTo>
                    <a:pt x="188685" y="367695"/>
                    <a:pt x="413657" y="807962"/>
                    <a:pt x="580571" y="885371"/>
                  </a:cubicBezTo>
                  <a:cubicBezTo>
                    <a:pt x="747485" y="962780"/>
                    <a:pt x="878115" y="428171"/>
                    <a:pt x="1001486" y="464457"/>
                  </a:cubicBezTo>
                  <a:cubicBezTo>
                    <a:pt x="1124857" y="500743"/>
                    <a:pt x="1222828" y="801914"/>
                    <a:pt x="1320800" y="1103086"/>
                  </a:cubicBezTo>
                </a:path>
              </a:pathLst>
            </a:custGeom>
            <a:noFill/>
            <a:ln w="57150">
              <a:solidFill>
                <a:srgbClr val="FFFF00"/>
              </a:solidFill>
              <a:head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2031739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</TotalTime>
  <Words>37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Church</dc:creator>
  <cp:lastModifiedBy>Ben Church</cp:lastModifiedBy>
  <cp:revision>22</cp:revision>
  <dcterms:created xsi:type="dcterms:W3CDTF">2016-11-20T01:04:25Z</dcterms:created>
  <dcterms:modified xsi:type="dcterms:W3CDTF">2016-11-28T01:03:13Z</dcterms:modified>
</cp:coreProperties>
</file>