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4" r:id="rId5"/>
    <p:sldId id="265" r:id="rId6"/>
    <p:sldId id="266" r:id="rId7"/>
    <p:sldId id="260" r:id="rId8"/>
    <p:sldId id="268" r:id="rId9"/>
    <p:sldId id="26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4\Project\PartC\CISC874-0bc15-ProjectPartC\Network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9.9099882453343641E-2"/>
                  <c:y val="0.3259947965019656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0.1187x + 1.3911</a:t>
                    </a:r>
                    <a:br>
                      <a:rPr lang="en-US"/>
                    </a:br>
                    <a:r>
                      <a:rPr lang="en-US"/>
                      <a:t>R² = 0.6127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('Lavenberg-Marquardt'!$D$11,'Lavenberg-Marquardt'!$H$11,'Lavenberg-Marquardt'!$L$11,'Lavenberg-Marquardt'!$P$11,'Lavenberg-Marquardt'!$T$11,'Lavenberg-Marquardt'!$X$11,'Lavenberg-Marquardt'!$AB$11,'Lavenberg-Marquardt'!$AF$11,'Lavenberg-Marquardt'!$AJ$11,'Lavenberg-Marquardt'!$AN$11,'Lavenberg-Marquardt'!$AR$11)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('Lavenberg-Marquardt'!$E$73,'Lavenberg-Marquardt'!$I$73,'Lavenberg-Marquardt'!$M$73,'Lavenberg-Marquardt'!$Q$73,'Lavenberg-Marquardt'!$U$73,'Lavenberg-Marquardt'!$Y$73,'Lavenberg-Marquardt'!$AC$73,'Lavenberg-Marquardt'!$AG$73,'Lavenberg-Marquardt'!$AK$73,'Lavenberg-Marquardt'!$AO$73,'Lavenberg-Marquardt'!$AS$73)</c:f>
              <c:numCache>
                <c:formatCode>0.0</c:formatCode>
                <c:ptCount val="11"/>
                <c:pt idx="0">
                  <c:v>1.30328226</c:v>
                </c:pt>
                <c:pt idx="1">
                  <c:v>1.5640482599999999</c:v>
                </c:pt>
                <c:pt idx="2">
                  <c:v>1.30363308</c:v>
                </c:pt>
                <c:pt idx="3">
                  <c:v>1.4668761600000002</c:v>
                </c:pt>
                <c:pt idx="4">
                  <c:v>2.5174241999999998</c:v>
                </c:pt>
                <c:pt idx="5">
                  <c:v>2.2340986199999997</c:v>
                </c:pt>
                <c:pt idx="6">
                  <c:v>2.3575332600000003</c:v>
                </c:pt>
                <c:pt idx="7">
                  <c:v>1.8482945400000002</c:v>
                </c:pt>
                <c:pt idx="8">
                  <c:v>2.19550482</c:v>
                </c:pt>
                <c:pt idx="9">
                  <c:v>2.652228</c:v>
                </c:pt>
                <c:pt idx="10">
                  <c:v>2.3886489599999998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5D-4F79-BD0F-D4A797E94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070328"/>
        <c:axId val="477072680"/>
      </c:scatterChart>
      <c:valAx>
        <c:axId val="477070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Noise Standard Deviation (mm</a:t>
                </a:r>
                <a:r>
                  <a:rPr lang="en-CA" sz="1197" b="1" i="0" u="none" strike="noStrike" baseline="30000" dirty="0">
                    <a:effectLst/>
                  </a:rPr>
                  <a:t>2</a:t>
                </a:r>
                <a:r>
                  <a:rPr lang="en-CA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072680"/>
        <c:crosses val="autoZero"/>
        <c:crossBetween val="midCat"/>
      </c:valAx>
      <c:valAx>
        <c:axId val="477072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Average Mean Squared Error (deg</a:t>
                </a:r>
                <a:r>
                  <a:rPr lang="en-CA" sz="1197" b="1" i="0" u="none" strike="noStrike" baseline="30000" dirty="0">
                    <a:effectLst/>
                  </a:rPr>
                  <a:t>2</a:t>
                </a:r>
                <a:r>
                  <a:rPr lang="en-CA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070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4E2C-BFB9-4AEC-8E81-ECC0F5920C4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8B58C-449D-4966-B4FF-542C8B6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2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7E8D4-4FF0-4FEF-BFDF-BA89BB2CD3E0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A4BFF-A38C-4970-9BA3-704235EE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16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1ADA-E819-4214-910F-23D1310DAD76}" type="datetime1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54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8C5-C794-43B0-9800-1BD2ECF3DE31}" type="datetime1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92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4EC7-D74C-4331-A4A2-FAF27DC0CDA8}" type="datetime1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95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D1EC-EF97-4B7F-AD00-CCD8BE6530EA}" type="datetime1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85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DE6-8AA9-487B-BFE1-A572B26CD6B5}" type="datetime1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99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E3F-7834-4810-BDDD-91AC8C259D77}" type="datetime1">
              <a:rPr lang="en-CA" smtClean="0"/>
              <a:t>2016-12-02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67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6177-09A1-4F38-B207-09085FB71C40}" type="datetime1">
              <a:rPr lang="en-CA" smtClean="0"/>
              <a:t>2016-12-02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77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BC4A-FBEB-408B-AB61-155D35B473C5}" type="datetime1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661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9761F98-2C09-4268-B22E-5816DEFCE442}" type="datetime1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90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1FE-DC49-4FB8-8A93-29BB03B86259}" type="datetime1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59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3547-3097-4BCC-A0BD-0DF468FC8686}" type="datetime1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57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D28F-7971-47BA-A3FA-BEEA73E6FCAB}" type="datetime1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9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62-53DC-4425-9B06-45E464ADB348}" type="datetime1">
              <a:rPr lang="en-CA" smtClean="0"/>
              <a:t>2016-12-02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88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02A-7B49-4F22-BB4A-FB9404603BBC}" type="datetime1">
              <a:rPr lang="en-CA" smtClean="0"/>
              <a:t>2016-12-02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15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792-C150-4FC9-9076-85900E5AC009}" type="datetime1">
              <a:rPr lang="en-CA" smtClean="0"/>
              <a:t>2016-12-02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0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591-32FD-430B-BC26-11327999EFEC}" type="datetime1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44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77F-16F7-44F2-B76B-C7879B807E13}" type="datetime1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2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0549-3384-4ADF-85F3-02F872A801E8}" type="datetime1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314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829503"/>
            <a:ext cx="8144134" cy="1373070"/>
          </a:xfrm>
        </p:spPr>
        <p:txBody>
          <a:bodyPr/>
          <a:lstStyle/>
          <a:p>
            <a:r>
              <a:rPr lang="en-CA" dirty="0"/>
              <a:t>Neural Networks for Scoliosis Quantification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Ben Church &amp; Kyle MacNeil –CISC 874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80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CA" sz="4800" dirty="0"/>
              <a:t>Methods – Neural network</a:t>
            </a:r>
          </a:p>
        </p:txBody>
      </p:sp>
      <p:pic>
        <p:nvPicPr>
          <p:cNvPr id="4" name="picture" descr="https://lh5.googleusercontent.com/hUwmO2eHcWfRxe_Qd0eA1mBjWKu1xyE9LUwdYqzjhfx9pHRPmRe6LZKi2DolH2koLIELupvJ9dmVevMR7p24urR4K2FEeYdfQQqSzJWM8zAlu5DJzXLpRSdiVmuP0K1wtnMjD0PI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78" y="2123589"/>
            <a:ext cx="8974346" cy="42492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Results</a:t>
            </a:r>
            <a:endParaRPr lang="en-CA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80714807"/>
              </p:ext>
            </p:extLst>
          </p:nvPr>
        </p:nvGraphicFramePr>
        <p:xfrm>
          <a:off x="5654098" y="2453131"/>
          <a:ext cx="6140738" cy="3676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6372" y="2453131"/>
            <a:ext cx="5110879" cy="3599316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Modest increase in MSE with noise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Average error &lt; clinically acceptable limit of error (5</a:t>
            </a:r>
            <a:r>
              <a:rPr lang="en-US" sz="2800" baseline="30000" dirty="0">
                <a:solidFill>
                  <a:schemeClr val="bg1"/>
                </a:solidFill>
                <a:effectLst/>
              </a:rPr>
              <a:t>o</a:t>
            </a:r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84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Our method vs. literature method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Supplements current methods with a tool for dealing with incomplete/imperfect data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Demonstrates robustness against noise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next?</a:t>
            </a:r>
          </a:p>
          <a:p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3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rgbClr val="000000"/>
                </a:solidFill>
              </a:rPr>
              <a:t>Background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Scoliosis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Assessment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Tracked ultrasound</a:t>
            </a:r>
          </a:p>
          <a:p>
            <a:r>
              <a:rPr lang="en-CA" dirty="0">
                <a:solidFill>
                  <a:srgbClr val="000000"/>
                </a:solidFill>
              </a:rPr>
              <a:t>Motivation</a:t>
            </a:r>
          </a:p>
          <a:p>
            <a:r>
              <a:rPr lang="en-CA" dirty="0">
                <a:solidFill>
                  <a:srgbClr val="000000"/>
                </a:solidFill>
              </a:rPr>
              <a:t>Methods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Pre-processing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Neural network</a:t>
            </a:r>
          </a:p>
          <a:p>
            <a:r>
              <a:rPr lang="en-CA" dirty="0">
                <a:solidFill>
                  <a:srgbClr val="000000"/>
                </a:solidFill>
              </a:rPr>
              <a:t>Results</a:t>
            </a:r>
          </a:p>
          <a:p>
            <a:r>
              <a:rPr lang="en-CA" dirty="0">
                <a:solidFill>
                  <a:srgbClr val="000000"/>
                </a:solidFill>
              </a:rPr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91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Background - Scoliosis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Pathological spinal curvature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Develops during growth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Must be monitored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9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Background –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X-ray imaging is the </a:t>
            </a:r>
            <a:b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gold-standard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Measure Cobb angle from X-ray, quantifying severity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 flipH="1">
            <a:off x="7878618" y="2613891"/>
            <a:ext cx="785091" cy="24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850909" y="3934691"/>
            <a:ext cx="775855" cy="2955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2603511">
            <a:off x="6602887" y="2595828"/>
            <a:ext cx="1698845" cy="1698669"/>
          </a:xfrm>
          <a:prstGeom prst="arc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0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1252" r="28927" b="2370"/>
          <a:stretch/>
        </p:blipFill>
        <p:spPr>
          <a:xfrm>
            <a:off x="7380514" y="1698171"/>
            <a:ext cx="2536372" cy="46917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Background – Tracked ultrasound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Risks of cumulative X-ray exposure have motivated use of 3D ultrasound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Provides landmark locations rather than macroscopic visualization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Curvature extracted from landmark locations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Connector 9"/>
          <p:cNvCxnSpPr/>
          <p:nvPr/>
        </p:nvCxnSpPr>
        <p:spPr>
          <a:xfrm flipH="1">
            <a:off x="8436429" y="2612571"/>
            <a:ext cx="664028" cy="1959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414657" y="4343400"/>
            <a:ext cx="511629" cy="1632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849176">
            <a:off x="6273969" y="2264240"/>
            <a:ext cx="2572308" cy="3015630"/>
          </a:xfrm>
          <a:prstGeom prst="arc">
            <a:avLst>
              <a:gd name="adj1" fmla="val 17125809"/>
              <a:gd name="adj2" fmla="val 21517440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3" t="2408" r="30322" b="4201"/>
          <a:stretch/>
        </p:blipFill>
        <p:spPr>
          <a:xfrm>
            <a:off x="6256668" y="590310"/>
            <a:ext cx="3023473" cy="5875804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10879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 expected error types: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Missing points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Misplaced points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Random noise</a:t>
            </a:r>
          </a:p>
          <a:p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CA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Can curvature be retrieved?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2" t="6172" r="31884" b="7505"/>
          <a:stretch/>
        </p:blipFill>
        <p:spPr>
          <a:xfrm>
            <a:off x="6270172" y="599816"/>
            <a:ext cx="3004457" cy="586629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7" t="9336" r="32343" b="4292"/>
          <a:stretch/>
        </p:blipFill>
        <p:spPr>
          <a:xfrm>
            <a:off x="6257977" y="607946"/>
            <a:ext cx="3013965" cy="5847281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t="244" r="29262" b="2592"/>
          <a:stretch/>
        </p:blipFill>
        <p:spPr>
          <a:xfrm>
            <a:off x="6259286" y="587553"/>
            <a:ext cx="3004457" cy="5856789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32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Methods – Pre-processing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94" y="2084680"/>
            <a:ext cx="8478613" cy="441409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80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4366020" y="713777"/>
            <a:ext cx="2589951" cy="547719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4" t="2172" r="32365" b="5129"/>
          <a:stretch/>
        </p:blipFill>
        <p:spPr>
          <a:xfrm>
            <a:off x="7631736" y="710782"/>
            <a:ext cx="2571184" cy="548018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8" t="2784" r="32801" b="4647"/>
          <a:stretch/>
        </p:blipFill>
        <p:spPr>
          <a:xfrm>
            <a:off x="1179512" y="729551"/>
            <a:ext cx="2589951" cy="546141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25873 0.00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26536 -7.40741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4366020" y="713777"/>
            <a:ext cx="2589951" cy="547719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ight Arrow 2"/>
          <p:cNvSpPr/>
          <p:nvPr/>
        </p:nvSpPr>
        <p:spPr>
          <a:xfrm>
            <a:off x="3519054" y="2995173"/>
            <a:ext cx="1191491" cy="914400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801923" y="2927927"/>
            <a:ext cx="2475346" cy="120032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Feedforward backpropagation network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389092" y="2995173"/>
            <a:ext cx="1191491" cy="914400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719127" y="2912199"/>
            <a:ext cx="2105891" cy="1080348"/>
            <a:chOff x="8719127" y="2912199"/>
            <a:chExt cx="2105891" cy="1080348"/>
          </a:xfrm>
        </p:grpSpPr>
        <p:sp>
          <p:nvSpPr>
            <p:cNvPr id="6" name="Oval 5"/>
            <p:cNvSpPr/>
            <p:nvPr/>
          </p:nvSpPr>
          <p:spPr>
            <a:xfrm>
              <a:off x="8719127" y="2912199"/>
              <a:ext cx="2105891" cy="108034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65920" y="2975319"/>
              <a:ext cx="19026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</a:rPr>
                <a:t>Curvature estimate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6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29284 0.001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Berlin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803</TotalTime>
  <Words>170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Neural Networks for Scoliosis Quantification</vt:lpstr>
      <vt:lpstr>Content</vt:lpstr>
      <vt:lpstr>Background - Scoliosis</vt:lpstr>
      <vt:lpstr>Background – Assessment</vt:lpstr>
      <vt:lpstr>Background – Tracked ultrasound</vt:lpstr>
      <vt:lpstr>Motivation</vt:lpstr>
      <vt:lpstr>Methods – Pre-processing</vt:lpstr>
      <vt:lpstr>PowerPoint Presentation</vt:lpstr>
      <vt:lpstr>PowerPoint Presentation</vt:lpstr>
      <vt:lpstr>Methods – Neural network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Scoliosis Quantification</dc:title>
  <dc:creator>Ben Church</dc:creator>
  <cp:lastModifiedBy>Kyle MacNeil</cp:lastModifiedBy>
  <cp:revision>35</cp:revision>
  <dcterms:created xsi:type="dcterms:W3CDTF">2016-11-18T23:49:42Z</dcterms:created>
  <dcterms:modified xsi:type="dcterms:W3CDTF">2016-12-02T12:58:02Z</dcterms:modified>
</cp:coreProperties>
</file>