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77" r:id="rId10"/>
    <p:sldId id="265" r:id="rId11"/>
    <p:sldId id="260" r:id="rId12"/>
    <p:sldId id="261" r:id="rId13"/>
    <p:sldId id="266" r:id="rId14"/>
    <p:sldId id="270" r:id="rId15"/>
    <p:sldId id="267" r:id="rId16"/>
    <p:sldId id="269" r:id="rId17"/>
    <p:sldId id="278" r:id="rId18"/>
    <p:sldId id="279" r:id="rId19"/>
    <p:sldId id="280" r:id="rId20"/>
    <p:sldId id="281" r:id="rId21"/>
    <p:sldId id="303" r:id="rId22"/>
    <p:sldId id="283" r:id="rId23"/>
    <p:sldId id="284" r:id="rId24"/>
    <p:sldId id="285" r:id="rId25"/>
    <p:sldId id="287" r:id="rId26"/>
    <p:sldId id="304" r:id="rId27"/>
    <p:sldId id="288" r:id="rId28"/>
    <p:sldId id="289" r:id="rId29"/>
    <p:sldId id="290" r:id="rId30"/>
    <p:sldId id="292" r:id="rId31"/>
    <p:sldId id="291" r:id="rId32"/>
    <p:sldId id="293" r:id="rId33"/>
    <p:sldId id="305" r:id="rId34"/>
    <p:sldId id="295" r:id="rId35"/>
    <p:sldId id="297" r:id="rId36"/>
    <p:sldId id="296" r:id="rId37"/>
    <p:sldId id="306" r:id="rId38"/>
    <p:sldId id="299" r:id="rId39"/>
    <p:sldId id="300" r:id="rId40"/>
    <p:sldId id="301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83EC4-1ADB-4A49-A996-079A1E49C5D8}">
          <p14:sldIdLst>
            <p14:sldId id="256"/>
          </p14:sldIdLst>
        </p14:section>
        <p14:section name="Part 1" id="{3C71D425-952B-436A-977F-2C355ADF0E18}">
          <p14:sldIdLst>
            <p14:sldId id="262"/>
            <p14:sldId id="263"/>
            <p14:sldId id="257"/>
            <p14:sldId id="258"/>
            <p14:sldId id="264"/>
            <p14:sldId id="259"/>
            <p14:sldId id="268"/>
            <p14:sldId id="277"/>
            <p14:sldId id="265"/>
            <p14:sldId id="260"/>
            <p14:sldId id="261"/>
            <p14:sldId id="266"/>
            <p14:sldId id="270"/>
            <p14:sldId id="267"/>
            <p14:sldId id="269"/>
            <p14:sldId id="278"/>
            <p14:sldId id="279"/>
            <p14:sldId id="280"/>
            <p14:sldId id="281"/>
            <p14:sldId id="303"/>
            <p14:sldId id="283"/>
            <p14:sldId id="284"/>
            <p14:sldId id="285"/>
            <p14:sldId id="287"/>
            <p14:sldId id="304"/>
            <p14:sldId id="288"/>
            <p14:sldId id="289"/>
            <p14:sldId id="290"/>
            <p14:sldId id="292"/>
            <p14:sldId id="291"/>
            <p14:sldId id="293"/>
            <p14:sldId id="305"/>
            <p14:sldId id="295"/>
            <p14:sldId id="297"/>
            <p14:sldId id="296"/>
            <p14:sldId id="306"/>
            <p14:sldId id="299"/>
            <p14:sldId id="300"/>
            <p14:sldId id="301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9\ChapterPresentation\DornersEmo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10136"/>
        <c:axId val="144311312"/>
      </c:radarChart>
      <c:catAx>
        <c:axId val="14431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1312"/>
        <c:crosses val="autoZero"/>
        <c:auto val="1"/>
        <c:lblAlgn val="ctr"/>
        <c:lblOffset val="100"/>
        <c:noMultiLvlLbl val="0"/>
      </c:catAx>
      <c:valAx>
        <c:axId val="144311312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431013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Contentment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11704"/>
        <c:axId val="144312096"/>
      </c:radarChart>
      <c:catAx>
        <c:axId val="144311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2096"/>
        <c:crosses val="autoZero"/>
        <c:auto val="1"/>
        <c:lblAlgn val="ctr"/>
        <c:lblOffset val="100"/>
        <c:noMultiLvlLbl val="0"/>
      </c:catAx>
      <c:valAx>
        <c:axId val="14431209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431170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9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09744"/>
        <c:axId val="144313664"/>
      </c:radarChart>
      <c:catAx>
        <c:axId val="14430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3664"/>
        <c:crosses val="autoZero"/>
        <c:auto val="1"/>
        <c:lblAlgn val="ctr"/>
        <c:lblOffset val="100"/>
        <c:noMultiLvlLbl val="0"/>
      </c:catAx>
      <c:valAx>
        <c:axId val="144313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43097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Sadness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Sheet1!$A$3:$A$6</c:f>
              <c:strCache>
                <c:ptCount val="4"/>
                <c:pt idx="0">
                  <c:v>Activation</c:v>
                </c:pt>
                <c:pt idx="1">
                  <c:v>Externality</c:v>
                </c:pt>
                <c:pt idx="2">
                  <c:v>Precision</c:v>
                </c:pt>
                <c:pt idx="3">
                  <c:v>Focus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14056"/>
        <c:axId val="144306608"/>
      </c:radarChart>
      <c:catAx>
        <c:axId val="144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06608"/>
        <c:crosses val="autoZero"/>
        <c:auto val="1"/>
        <c:lblAlgn val="ctr"/>
        <c:lblOffset val="100"/>
        <c:noMultiLvlLbl val="0"/>
      </c:catAx>
      <c:valAx>
        <c:axId val="14430660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431405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4117-7DD7-47F7-8373-9997F1ED45AF}" type="doc">
      <dgm:prSet loTypeId="urn:microsoft.com/office/officeart/2005/8/layout/pyramid1" loCatId="pyramid" qsTypeId="urn:microsoft.com/office/officeart/2005/8/quickstyle/3d5" qsCatId="3D" csTypeId="urn:microsoft.com/office/officeart/2005/8/colors/colorful5" csCatId="colorful" phldr="1"/>
      <dgm:spPr/>
    </dgm:pt>
    <dgm:pt modelId="{9E43286A-2CEA-4832-A431-E42EC4BA3139}">
      <dgm:prSet phldrT="[Text]" custT="1"/>
      <dgm:spPr/>
      <dgm:t>
        <a:bodyPr/>
        <a:lstStyle/>
        <a:p>
          <a:r>
            <a:rPr lang="en-CA" sz="3200" dirty="0" smtClean="0"/>
            <a:t>Biospheres</a:t>
          </a:r>
          <a:endParaRPr lang="en-CA" sz="2400" dirty="0"/>
        </a:p>
      </dgm:t>
    </dgm:pt>
    <dgm:pt modelId="{450DC1F9-6345-4187-A734-420E1BE9B72A}" type="parTrans" cxnId="{C44D4C6E-8205-40AA-B907-CBCFA23B0FE2}">
      <dgm:prSet/>
      <dgm:spPr/>
      <dgm:t>
        <a:bodyPr/>
        <a:lstStyle/>
        <a:p>
          <a:endParaRPr lang="en-CA"/>
        </a:p>
      </dgm:t>
    </dgm:pt>
    <dgm:pt modelId="{7D9AC575-D197-482D-8125-974024128A63}" type="sibTrans" cxnId="{C44D4C6E-8205-40AA-B907-CBCFA23B0FE2}">
      <dgm:prSet/>
      <dgm:spPr/>
      <dgm:t>
        <a:bodyPr/>
        <a:lstStyle/>
        <a:p>
          <a:endParaRPr lang="en-CA"/>
        </a:p>
      </dgm:t>
    </dgm:pt>
    <dgm:pt modelId="{F93F7411-F22B-408D-ABE7-284D0F1419D6}">
      <dgm:prSet phldrT="[Text]" custT="1"/>
      <dgm:spPr/>
      <dgm:t>
        <a:bodyPr/>
        <a:lstStyle/>
        <a:p>
          <a:r>
            <a:rPr lang="en-CA" sz="3200" dirty="0" smtClean="0"/>
            <a:t>Ecosystems</a:t>
          </a:r>
          <a:endParaRPr lang="en-CA" sz="3700" dirty="0"/>
        </a:p>
      </dgm:t>
    </dgm:pt>
    <dgm:pt modelId="{E415A929-6775-41E1-B27C-64D193C4F2F8}" type="parTrans" cxnId="{EBD24DAD-C5F1-4A1E-BAE6-1047F5449A93}">
      <dgm:prSet/>
      <dgm:spPr/>
      <dgm:t>
        <a:bodyPr/>
        <a:lstStyle/>
        <a:p>
          <a:endParaRPr lang="en-CA"/>
        </a:p>
      </dgm:t>
    </dgm:pt>
    <dgm:pt modelId="{8DE5D338-09D8-45C0-8550-D09C3EAED2B6}" type="sibTrans" cxnId="{EBD24DAD-C5F1-4A1E-BAE6-1047F5449A93}">
      <dgm:prSet/>
      <dgm:spPr/>
      <dgm:t>
        <a:bodyPr/>
        <a:lstStyle/>
        <a:p>
          <a:endParaRPr lang="en-CA"/>
        </a:p>
      </dgm:t>
    </dgm:pt>
    <dgm:pt modelId="{AB1287A3-36BD-43A8-90C1-D84F623376F3}">
      <dgm:prSet phldrT="[Text]" custT="1"/>
      <dgm:spPr/>
      <dgm:t>
        <a:bodyPr/>
        <a:lstStyle/>
        <a:p>
          <a:r>
            <a:rPr lang="en-CA" sz="3200" dirty="0" smtClean="0"/>
            <a:t>Populations</a:t>
          </a:r>
          <a:endParaRPr lang="en-CA" sz="5400" dirty="0"/>
        </a:p>
      </dgm:t>
    </dgm:pt>
    <dgm:pt modelId="{63709F25-EDD9-4A13-B88A-3AF0CE3B1006}" type="parTrans" cxnId="{A67C8B40-C5EE-4C4A-8B59-6D227ADC3852}">
      <dgm:prSet/>
      <dgm:spPr/>
      <dgm:t>
        <a:bodyPr/>
        <a:lstStyle/>
        <a:p>
          <a:endParaRPr lang="en-CA"/>
        </a:p>
      </dgm:t>
    </dgm:pt>
    <dgm:pt modelId="{B70FD185-4CBB-410B-BF18-459B027F5B17}" type="sibTrans" cxnId="{A67C8B40-C5EE-4C4A-8B59-6D227ADC3852}">
      <dgm:prSet/>
      <dgm:spPr/>
      <dgm:t>
        <a:bodyPr/>
        <a:lstStyle/>
        <a:p>
          <a:endParaRPr lang="en-CA"/>
        </a:p>
      </dgm:t>
    </dgm:pt>
    <dgm:pt modelId="{D2184179-EDB8-4F82-B1F0-87F8A18F6BB7}">
      <dgm:prSet phldrT="[Text]" custT="1"/>
      <dgm:spPr/>
      <dgm:t>
        <a:bodyPr/>
        <a:lstStyle/>
        <a:p>
          <a:r>
            <a:rPr lang="en-CA" sz="3200" dirty="0" smtClean="0"/>
            <a:t>Organisms</a:t>
          </a:r>
          <a:endParaRPr lang="en-CA" sz="5800" dirty="0"/>
        </a:p>
      </dgm:t>
    </dgm:pt>
    <dgm:pt modelId="{EE1F07C9-528D-4FBA-B027-41BE4C364F73}" type="parTrans" cxnId="{1828DC07-20BD-417B-85FF-2C0B9AF8E067}">
      <dgm:prSet/>
      <dgm:spPr/>
      <dgm:t>
        <a:bodyPr/>
        <a:lstStyle/>
        <a:p>
          <a:endParaRPr lang="en-CA"/>
        </a:p>
      </dgm:t>
    </dgm:pt>
    <dgm:pt modelId="{503A8516-3A14-46CD-BE39-3C25072E3316}" type="sibTrans" cxnId="{1828DC07-20BD-417B-85FF-2C0B9AF8E067}">
      <dgm:prSet/>
      <dgm:spPr/>
      <dgm:t>
        <a:bodyPr/>
        <a:lstStyle/>
        <a:p>
          <a:endParaRPr lang="en-CA"/>
        </a:p>
      </dgm:t>
    </dgm:pt>
    <dgm:pt modelId="{5AB11170-4209-49E8-96CD-AE116221493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3200" dirty="0" smtClean="0"/>
            <a:t>Cellular life</a:t>
          </a:r>
          <a:endParaRPr lang="en-CA" sz="3200" dirty="0"/>
        </a:p>
      </dgm:t>
    </dgm:pt>
    <dgm:pt modelId="{AD698DF3-3273-4740-9EDD-0FE3A20E006C}" type="parTrans" cxnId="{5B69AA3E-B411-458F-8AF8-60BFE83E6CB1}">
      <dgm:prSet/>
      <dgm:spPr/>
      <dgm:t>
        <a:bodyPr/>
        <a:lstStyle/>
        <a:p>
          <a:endParaRPr lang="en-CA"/>
        </a:p>
      </dgm:t>
    </dgm:pt>
    <dgm:pt modelId="{52087CDD-3ED4-4210-872B-2ED1263258FA}" type="sibTrans" cxnId="{5B69AA3E-B411-458F-8AF8-60BFE83E6CB1}">
      <dgm:prSet/>
      <dgm:spPr/>
      <dgm:t>
        <a:bodyPr/>
        <a:lstStyle/>
        <a:p>
          <a:endParaRPr lang="en-CA"/>
        </a:p>
      </dgm:t>
    </dgm:pt>
    <dgm:pt modelId="{D4EF8A0C-4357-46BE-9EB5-F20657391092}" type="pres">
      <dgm:prSet presAssocID="{0F174117-7DD7-47F7-8373-9997F1ED45AF}" presName="Name0" presStyleCnt="0">
        <dgm:presLayoutVars>
          <dgm:dir/>
          <dgm:animLvl val="lvl"/>
          <dgm:resizeHandles val="exact"/>
        </dgm:presLayoutVars>
      </dgm:prSet>
      <dgm:spPr/>
    </dgm:pt>
    <dgm:pt modelId="{AAA79F17-DC75-4C25-AE8C-8D2A5F64FC42}" type="pres">
      <dgm:prSet presAssocID="{9E43286A-2CEA-4832-A431-E42EC4BA3139}" presName="Name8" presStyleCnt="0"/>
      <dgm:spPr/>
    </dgm:pt>
    <dgm:pt modelId="{0A8B0C33-BC98-4F53-A86B-A4894EFDB155}" type="pres">
      <dgm:prSet presAssocID="{9E43286A-2CEA-4832-A431-E42EC4BA313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E6A9F-C86C-42F2-B95A-FB88BD3B54E0}" type="pres">
      <dgm:prSet presAssocID="{9E43286A-2CEA-4832-A431-E42EC4BA31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E33F182-48E5-479D-8A8F-5592CC0FFC22}" type="pres">
      <dgm:prSet presAssocID="{F93F7411-F22B-408D-ABE7-284D0F1419D6}" presName="Name8" presStyleCnt="0"/>
      <dgm:spPr/>
    </dgm:pt>
    <dgm:pt modelId="{FD24D2D0-1718-4D88-923C-CE2608004718}" type="pres">
      <dgm:prSet presAssocID="{F93F7411-F22B-408D-ABE7-284D0F1419D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CF34D-FF7D-4B05-B171-FD66EE831EE0}" type="pres">
      <dgm:prSet presAssocID="{F93F7411-F22B-408D-ABE7-284D0F1419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576BD8-247E-4A35-ABD1-D73DB37BDE4A}" type="pres">
      <dgm:prSet presAssocID="{AB1287A3-36BD-43A8-90C1-D84F623376F3}" presName="Name8" presStyleCnt="0"/>
      <dgm:spPr/>
    </dgm:pt>
    <dgm:pt modelId="{3A456D93-3B6B-4D17-BC49-2BB5171AD9D8}" type="pres">
      <dgm:prSet presAssocID="{AB1287A3-36BD-43A8-90C1-D84F623376F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1E9BEC7-8170-4668-8A59-0590DF134220}" type="pres">
      <dgm:prSet presAssocID="{AB1287A3-36BD-43A8-90C1-D84F62337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E99C3B-1F76-4B9E-A15F-01EFEBE67C8D}" type="pres">
      <dgm:prSet presAssocID="{D2184179-EDB8-4F82-B1F0-87F8A18F6BB7}" presName="Name8" presStyleCnt="0"/>
      <dgm:spPr/>
    </dgm:pt>
    <dgm:pt modelId="{4C916F93-815B-4D0B-8131-1146365764FC}" type="pres">
      <dgm:prSet presAssocID="{D2184179-EDB8-4F82-B1F0-87F8A18F6BB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212541-8BBF-4F88-90A7-830B18CC1521}" type="pres">
      <dgm:prSet presAssocID="{D2184179-EDB8-4F82-B1F0-87F8A18F6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EF40E3-A5A4-4DBF-9E5A-A788852398F3}" type="pres">
      <dgm:prSet presAssocID="{5AB11170-4209-49E8-96CD-AE116221493A}" presName="Name8" presStyleCnt="0"/>
      <dgm:spPr/>
    </dgm:pt>
    <dgm:pt modelId="{0FB7B095-584D-4DDE-81A6-8FF7A48271BA}" type="pres">
      <dgm:prSet presAssocID="{5AB11170-4209-49E8-96CD-AE116221493A}" presName="level" presStyleLbl="node1" presStyleIdx="4" presStyleCnt="5" custLinFactNeighborX="-6381" custLinFactNeighborY="1280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33EB22-B1B7-4793-A956-EB3780C6428B}" type="pres">
      <dgm:prSet presAssocID="{5AB11170-4209-49E8-96CD-AE11622149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A19CD7-D5B0-4889-B70D-97B5C0E17FF2}" type="presOf" srcId="{5AB11170-4209-49E8-96CD-AE116221493A}" destId="{C233EB22-B1B7-4793-A956-EB3780C6428B}" srcOrd="1" destOrd="0" presId="urn:microsoft.com/office/officeart/2005/8/layout/pyramid1"/>
    <dgm:cxn modelId="{C85CEB1C-9454-4BAD-94E0-21A72E24B4F0}" type="presOf" srcId="{F93F7411-F22B-408D-ABE7-284D0F1419D6}" destId="{EB8CF34D-FF7D-4B05-B171-FD66EE831EE0}" srcOrd="1" destOrd="0" presId="urn:microsoft.com/office/officeart/2005/8/layout/pyramid1"/>
    <dgm:cxn modelId="{7E0D9183-873C-4369-A75F-7984C969624B}" type="presOf" srcId="{AB1287A3-36BD-43A8-90C1-D84F623376F3}" destId="{91E9BEC7-8170-4668-8A59-0590DF134220}" srcOrd="1" destOrd="0" presId="urn:microsoft.com/office/officeart/2005/8/layout/pyramid1"/>
    <dgm:cxn modelId="{96A34E6B-B4CF-4983-962A-7D036D4D055B}" type="presOf" srcId="{0F174117-7DD7-47F7-8373-9997F1ED45AF}" destId="{D4EF8A0C-4357-46BE-9EB5-F20657391092}" srcOrd="0" destOrd="0" presId="urn:microsoft.com/office/officeart/2005/8/layout/pyramid1"/>
    <dgm:cxn modelId="{1828DC07-20BD-417B-85FF-2C0B9AF8E067}" srcId="{0F174117-7DD7-47F7-8373-9997F1ED45AF}" destId="{D2184179-EDB8-4F82-B1F0-87F8A18F6BB7}" srcOrd="3" destOrd="0" parTransId="{EE1F07C9-528D-4FBA-B027-41BE4C364F73}" sibTransId="{503A8516-3A14-46CD-BE39-3C25072E3316}"/>
    <dgm:cxn modelId="{410B15E1-344F-4B38-A6A3-DB285D4A4AE8}" type="presOf" srcId="{D2184179-EDB8-4F82-B1F0-87F8A18F6BB7}" destId="{4C916F93-815B-4D0B-8131-1146365764FC}" srcOrd="0" destOrd="0" presId="urn:microsoft.com/office/officeart/2005/8/layout/pyramid1"/>
    <dgm:cxn modelId="{EBD24DAD-C5F1-4A1E-BAE6-1047F5449A93}" srcId="{0F174117-7DD7-47F7-8373-9997F1ED45AF}" destId="{F93F7411-F22B-408D-ABE7-284D0F1419D6}" srcOrd="1" destOrd="0" parTransId="{E415A929-6775-41E1-B27C-64D193C4F2F8}" sibTransId="{8DE5D338-09D8-45C0-8550-D09C3EAED2B6}"/>
    <dgm:cxn modelId="{D8E840D4-D54A-4C86-9ACB-5C292DC58B49}" type="presOf" srcId="{D2184179-EDB8-4F82-B1F0-87F8A18F6BB7}" destId="{C3212541-8BBF-4F88-90A7-830B18CC1521}" srcOrd="1" destOrd="0" presId="urn:microsoft.com/office/officeart/2005/8/layout/pyramid1"/>
    <dgm:cxn modelId="{5B69AA3E-B411-458F-8AF8-60BFE83E6CB1}" srcId="{0F174117-7DD7-47F7-8373-9997F1ED45AF}" destId="{5AB11170-4209-49E8-96CD-AE116221493A}" srcOrd="4" destOrd="0" parTransId="{AD698DF3-3273-4740-9EDD-0FE3A20E006C}" sibTransId="{52087CDD-3ED4-4210-872B-2ED1263258FA}"/>
    <dgm:cxn modelId="{03582267-A3B0-4D74-B088-C2AB6FEDCD3D}" type="presOf" srcId="{5AB11170-4209-49E8-96CD-AE116221493A}" destId="{0FB7B095-584D-4DDE-81A6-8FF7A48271BA}" srcOrd="0" destOrd="0" presId="urn:microsoft.com/office/officeart/2005/8/layout/pyramid1"/>
    <dgm:cxn modelId="{ECF2A1EA-DB3F-4072-A989-467CE43C5C10}" type="presOf" srcId="{AB1287A3-36BD-43A8-90C1-D84F623376F3}" destId="{3A456D93-3B6B-4D17-BC49-2BB5171AD9D8}" srcOrd="0" destOrd="0" presId="urn:microsoft.com/office/officeart/2005/8/layout/pyramid1"/>
    <dgm:cxn modelId="{D460677C-BF9F-498C-8173-0F48DC3F12AF}" type="presOf" srcId="{F93F7411-F22B-408D-ABE7-284D0F1419D6}" destId="{FD24D2D0-1718-4D88-923C-CE2608004718}" srcOrd="0" destOrd="0" presId="urn:microsoft.com/office/officeart/2005/8/layout/pyramid1"/>
    <dgm:cxn modelId="{A67C8B40-C5EE-4C4A-8B59-6D227ADC3852}" srcId="{0F174117-7DD7-47F7-8373-9997F1ED45AF}" destId="{AB1287A3-36BD-43A8-90C1-D84F623376F3}" srcOrd="2" destOrd="0" parTransId="{63709F25-EDD9-4A13-B88A-3AF0CE3B1006}" sibTransId="{B70FD185-4CBB-410B-BF18-459B027F5B17}"/>
    <dgm:cxn modelId="{C44D4C6E-8205-40AA-B907-CBCFA23B0FE2}" srcId="{0F174117-7DD7-47F7-8373-9997F1ED45AF}" destId="{9E43286A-2CEA-4832-A431-E42EC4BA3139}" srcOrd="0" destOrd="0" parTransId="{450DC1F9-6345-4187-A734-420E1BE9B72A}" sibTransId="{7D9AC575-D197-482D-8125-974024128A63}"/>
    <dgm:cxn modelId="{5C9CD8EA-48B0-4C93-9B35-CF253F02CFEF}" type="presOf" srcId="{9E43286A-2CEA-4832-A431-E42EC4BA3139}" destId="{1E1E6A9F-C86C-42F2-B95A-FB88BD3B54E0}" srcOrd="1" destOrd="0" presId="urn:microsoft.com/office/officeart/2005/8/layout/pyramid1"/>
    <dgm:cxn modelId="{738AC1EC-EFD1-40E0-9FF0-70A3C0227A14}" type="presOf" srcId="{9E43286A-2CEA-4832-A431-E42EC4BA3139}" destId="{0A8B0C33-BC98-4F53-A86B-A4894EFDB155}" srcOrd="0" destOrd="0" presId="urn:microsoft.com/office/officeart/2005/8/layout/pyramid1"/>
    <dgm:cxn modelId="{FB8AB173-3ABB-462B-BA97-9A5F4D4AFF61}" type="presParOf" srcId="{D4EF8A0C-4357-46BE-9EB5-F20657391092}" destId="{AAA79F17-DC75-4C25-AE8C-8D2A5F64FC42}" srcOrd="0" destOrd="0" presId="urn:microsoft.com/office/officeart/2005/8/layout/pyramid1"/>
    <dgm:cxn modelId="{80AB2969-52C9-49DD-A9EB-D30EE635B627}" type="presParOf" srcId="{AAA79F17-DC75-4C25-AE8C-8D2A5F64FC42}" destId="{0A8B0C33-BC98-4F53-A86B-A4894EFDB155}" srcOrd="0" destOrd="0" presId="urn:microsoft.com/office/officeart/2005/8/layout/pyramid1"/>
    <dgm:cxn modelId="{B900A19A-ADD5-4CE1-83E3-B356F681840A}" type="presParOf" srcId="{AAA79F17-DC75-4C25-AE8C-8D2A5F64FC42}" destId="{1E1E6A9F-C86C-42F2-B95A-FB88BD3B54E0}" srcOrd="1" destOrd="0" presId="urn:microsoft.com/office/officeart/2005/8/layout/pyramid1"/>
    <dgm:cxn modelId="{71BC6B8F-5C61-4E31-8296-C7C4860B5C24}" type="presParOf" srcId="{D4EF8A0C-4357-46BE-9EB5-F20657391092}" destId="{2E33F182-48E5-479D-8A8F-5592CC0FFC22}" srcOrd="1" destOrd="0" presId="urn:microsoft.com/office/officeart/2005/8/layout/pyramid1"/>
    <dgm:cxn modelId="{2CD0FC33-A845-4DAB-93F6-477596B30AF0}" type="presParOf" srcId="{2E33F182-48E5-479D-8A8F-5592CC0FFC22}" destId="{FD24D2D0-1718-4D88-923C-CE2608004718}" srcOrd="0" destOrd="0" presId="urn:microsoft.com/office/officeart/2005/8/layout/pyramid1"/>
    <dgm:cxn modelId="{B3A0E8FD-4229-412B-9266-033F9F2F6D1D}" type="presParOf" srcId="{2E33F182-48E5-479D-8A8F-5592CC0FFC22}" destId="{EB8CF34D-FF7D-4B05-B171-FD66EE831EE0}" srcOrd="1" destOrd="0" presId="urn:microsoft.com/office/officeart/2005/8/layout/pyramid1"/>
    <dgm:cxn modelId="{C21A477D-FD3C-4EA8-A418-16A27895750E}" type="presParOf" srcId="{D4EF8A0C-4357-46BE-9EB5-F20657391092}" destId="{A4576BD8-247E-4A35-ABD1-D73DB37BDE4A}" srcOrd="2" destOrd="0" presId="urn:microsoft.com/office/officeart/2005/8/layout/pyramid1"/>
    <dgm:cxn modelId="{EA18B5C7-26C6-4D5F-99A1-393FE01B2C54}" type="presParOf" srcId="{A4576BD8-247E-4A35-ABD1-D73DB37BDE4A}" destId="{3A456D93-3B6B-4D17-BC49-2BB5171AD9D8}" srcOrd="0" destOrd="0" presId="urn:microsoft.com/office/officeart/2005/8/layout/pyramid1"/>
    <dgm:cxn modelId="{E96B2CF0-42F2-46BC-9031-C481BB5BB545}" type="presParOf" srcId="{A4576BD8-247E-4A35-ABD1-D73DB37BDE4A}" destId="{91E9BEC7-8170-4668-8A59-0590DF134220}" srcOrd="1" destOrd="0" presId="urn:microsoft.com/office/officeart/2005/8/layout/pyramid1"/>
    <dgm:cxn modelId="{D58AD5A0-EE3F-4065-8194-E14B49668705}" type="presParOf" srcId="{D4EF8A0C-4357-46BE-9EB5-F20657391092}" destId="{A3E99C3B-1F76-4B9E-A15F-01EFEBE67C8D}" srcOrd="3" destOrd="0" presId="urn:microsoft.com/office/officeart/2005/8/layout/pyramid1"/>
    <dgm:cxn modelId="{390F7253-7ED8-409A-8625-4E639B0F9249}" type="presParOf" srcId="{A3E99C3B-1F76-4B9E-A15F-01EFEBE67C8D}" destId="{4C916F93-815B-4D0B-8131-1146365764FC}" srcOrd="0" destOrd="0" presId="urn:microsoft.com/office/officeart/2005/8/layout/pyramid1"/>
    <dgm:cxn modelId="{86AA22A8-DF21-4A45-B272-071379707DDB}" type="presParOf" srcId="{A3E99C3B-1F76-4B9E-A15F-01EFEBE67C8D}" destId="{C3212541-8BBF-4F88-90A7-830B18CC1521}" srcOrd="1" destOrd="0" presId="urn:microsoft.com/office/officeart/2005/8/layout/pyramid1"/>
    <dgm:cxn modelId="{F267DE38-5D23-4F0D-9766-DB282353C75C}" type="presParOf" srcId="{D4EF8A0C-4357-46BE-9EB5-F20657391092}" destId="{6EEF40E3-A5A4-4DBF-9E5A-A788852398F3}" srcOrd="4" destOrd="0" presId="urn:microsoft.com/office/officeart/2005/8/layout/pyramid1"/>
    <dgm:cxn modelId="{6B71FDCB-A279-4FB5-9C23-B5173A6772C5}" type="presParOf" srcId="{6EEF40E3-A5A4-4DBF-9E5A-A788852398F3}" destId="{0FB7B095-584D-4DDE-81A6-8FF7A48271BA}" srcOrd="0" destOrd="0" presId="urn:microsoft.com/office/officeart/2005/8/layout/pyramid1"/>
    <dgm:cxn modelId="{76FC66F7-9DC0-49C0-A168-F427DE63035F}" type="presParOf" srcId="{6EEF40E3-A5A4-4DBF-9E5A-A788852398F3}" destId="{C233EB22-B1B7-4793-A956-EB3780C642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0.23336</cdr:x>
      <cdr:y>0</cdr:y>
    </cdr:from>
    <cdr:to>
      <cdr:x>0.84473</cdr:x>
      <cdr:y>0.26963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33462" y="-506596"/>
          <a:ext cx="2445488" cy="974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7F22D-6D40-4478-B43F-C1B65B0DF9D9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A919-6C46-4F95-942E-E1EF07319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59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6A919-6C46-4F95-942E-E1EF073199D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31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3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09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04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83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97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58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5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0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39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9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07/11/2016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UkjC-69va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kjC-69vaw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378" y="1725524"/>
            <a:ext cx="8124213" cy="1646302"/>
          </a:xfrm>
        </p:spPr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25320"/>
            <a:ext cx="7766936" cy="109689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Ben Church &amp; </a:t>
            </a:r>
            <a:r>
              <a:rPr lang="en-CA" sz="2800" dirty="0" err="1">
                <a:solidFill>
                  <a:schemeClr val="tx1"/>
                </a:solidFill>
              </a:rPr>
              <a:t>Itamar</a:t>
            </a:r>
            <a:r>
              <a:rPr lang="en-CA" sz="2800" dirty="0">
                <a:solidFill>
                  <a:schemeClr val="tx1"/>
                </a:solidFill>
              </a:rPr>
              <a:t> </a:t>
            </a:r>
            <a:r>
              <a:rPr lang="en-CA" sz="2800" dirty="0" err="1">
                <a:solidFill>
                  <a:schemeClr val="tx1"/>
                </a:solidFill>
              </a:rPr>
              <a:t>Tzadok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categories of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875" y="1868678"/>
            <a:ext cx="4184035" cy="3880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>
                <a:solidFill>
                  <a:schemeClr val="tx1"/>
                </a:solidFill>
              </a:rPr>
              <a:t>Virtual</a:t>
            </a:r>
          </a:p>
          <a:p>
            <a:pPr lvl="1" algn="ctr"/>
            <a:r>
              <a:rPr lang="en-CA" sz="2800" dirty="0">
                <a:solidFill>
                  <a:schemeClr val="tx1"/>
                </a:solidFill>
              </a:rPr>
              <a:t>Abstract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439" y="1930400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dirty="0">
                <a:solidFill>
                  <a:schemeClr val="tx1"/>
                </a:solidFill>
              </a:rPr>
              <a:t>Synthetic</a:t>
            </a:r>
          </a:p>
          <a:p>
            <a:pPr lvl="1" algn="ctr"/>
            <a:r>
              <a:rPr lang="en-CA" sz="2800" dirty="0">
                <a:solidFill>
                  <a:schemeClr val="tx1"/>
                </a:solidFill>
              </a:rPr>
              <a:t>Concrete</a:t>
            </a:r>
            <a:endParaRPr lang="en-CA" sz="1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0565" y="3043875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34600" y="3115186"/>
            <a:ext cx="3145972" cy="2739995"/>
            <a:chOff x="5687785" y="3203010"/>
            <a:chExt cx="3145972" cy="2739995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696784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solidFill>
                  <a:schemeClr val="tx1"/>
                </a:solidFill>
              </a:rPr>
              <a:t>AL asks us to consider an age old question: </a:t>
            </a: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What </a:t>
            </a:r>
            <a:r>
              <a:rPr lang="en-CA" sz="2800" dirty="0">
                <a:solidFill>
                  <a:schemeClr val="tx1"/>
                </a:solidFill>
              </a:rPr>
              <a:t>does it mean to be alive?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To </a:t>
            </a:r>
            <a:r>
              <a:rPr lang="en-CA" sz="2800" dirty="0">
                <a:solidFill>
                  <a:schemeClr val="tx1"/>
                </a:solidFill>
              </a:rPr>
              <a:t>know this, we must see </a:t>
            </a:r>
            <a:br>
              <a:rPr lang="en-CA" sz="2800" dirty="0">
                <a:solidFill>
                  <a:schemeClr val="tx1"/>
                </a:solidFill>
              </a:rPr>
            </a:br>
            <a:r>
              <a:rPr lang="en-CA" sz="2800" dirty="0">
                <a:solidFill>
                  <a:schemeClr val="tx1"/>
                </a:solidFill>
              </a:rPr>
              <a:t>past the details of life’s </a:t>
            </a:r>
            <a:br>
              <a:rPr lang="en-CA" sz="2800" dirty="0">
                <a:solidFill>
                  <a:schemeClr val="tx1"/>
                </a:solidFill>
              </a:rPr>
            </a:br>
            <a:r>
              <a:rPr lang="en-CA" sz="2800" dirty="0">
                <a:solidFill>
                  <a:schemeClr val="tx1"/>
                </a:solidFill>
              </a:rPr>
              <a:t>many </a:t>
            </a:r>
            <a:r>
              <a:rPr lang="en-CA" sz="2800" dirty="0" smtClean="0">
                <a:solidFill>
                  <a:schemeClr val="tx1"/>
                </a:solidFill>
              </a:rPr>
              <a:t>implementations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Belin’s Criteria for life (1991)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Life is a pattern, not an object</a:t>
            </a:r>
          </a:p>
          <a:p>
            <a:r>
              <a:rPr lang="en-CA" sz="2800" dirty="0">
                <a:solidFill>
                  <a:schemeClr val="tx1"/>
                </a:solidFill>
              </a:rPr>
              <a:t>Life involves self-reproduction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28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995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Reynolds’ </a:t>
            </a:r>
            <a:r>
              <a:rPr lang="en-CA" sz="2800" dirty="0" err="1">
                <a:solidFill>
                  <a:schemeClr val="tx1"/>
                </a:solidFill>
              </a:rPr>
              <a:t>boids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Dawkins’ </a:t>
            </a:r>
            <a:r>
              <a:rPr lang="en-CA" sz="2800" dirty="0" err="1">
                <a:solidFill>
                  <a:schemeClr val="tx1"/>
                </a:solidFill>
              </a:rPr>
              <a:t>biomorphs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Computer viruses</a:t>
            </a:r>
          </a:p>
          <a:p>
            <a:r>
              <a:rPr lang="en-CA" sz="2800" dirty="0" err="1" smtClean="0">
                <a:solidFill>
                  <a:schemeClr val="tx1"/>
                </a:solidFill>
              </a:rPr>
              <a:t>Hille’s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err="1" smtClean="0">
                <a:solidFill>
                  <a:schemeClr val="tx1"/>
                </a:solidFill>
              </a:rPr>
              <a:t>Alie</a:t>
            </a:r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Sony’s AIBO</a:t>
            </a:r>
          </a:p>
          <a:p>
            <a:r>
              <a:rPr lang="en-CA" sz="2800" dirty="0" err="1">
                <a:solidFill>
                  <a:schemeClr val="tx1"/>
                </a:solidFill>
              </a:rPr>
              <a:t>Theraulaz</a:t>
            </a:r>
            <a:r>
              <a:rPr lang="en-CA" sz="2800" dirty="0">
                <a:solidFill>
                  <a:schemeClr val="tx1"/>
                </a:solidFill>
              </a:rPr>
              <a:t> and </a:t>
            </a:r>
            <a:r>
              <a:rPr lang="en-CA" sz="2800" dirty="0" err="1">
                <a:solidFill>
                  <a:schemeClr val="tx1"/>
                </a:solidFill>
              </a:rPr>
              <a:t>Bonabeau’s</a:t>
            </a:r>
            <a:r>
              <a:rPr lang="en-CA" sz="2800" dirty="0">
                <a:solidFill>
                  <a:schemeClr val="tx1"/>
                </a:solidFill>
              </a:rPr>
              <a:t> nest </a:t>
            </a:r>
            <a:r>
              <a:rPr lang="en-CA" sz="2800" dirty="0" smtClean="0">
                <a:solidFill>
                  <a:schemeClr val="tx1"/>
                </a:solidFill>
              </a:rPr>
              <a:t>building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Model of flocking behavior</a:t>
            </a:r>
          </a:p>
          <a:p>
            <a:endParaRPr lang="en-CA" sz="2800" dirty="0" smtClean="0">
              <a:solidFill>
                <a:schemeClr val="tx1"/>
              </a:solidFill>
            </a:endParaRPr>
          </a:p>
          <a:p>
            <a:r>
              <a:rPr lang="en-CA" sz="2800" dirty="0" smtClean="0">
                <a:solidFill>
                  <a:schemeClr val="tx1"/>
                </a:solidFill>
              </a:rPr>
              <a:t>Built on 3 agent level rules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5939" cy="1325563"/>
          </a:xfrm>
        </p:spPr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926905" y="2863059"/>
            <a:ext cx="3918527" cy="881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200" dirty="0" smtClean="0">
                <a:solidFill>
                  <a:schemeClr val="tx1"/>
                </a:solidFill>
              </a:rPr>
              <a:t>Three agent rules to produce flocking:</a:t>
            </a:r>
          </a:p>
          <a:p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7898793" y="2613178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8793" y="612424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87227" y="4586334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12325" y="1041376"/>
            <a:ext cx="19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Separation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2325" y="3042130"/>
            <a:ext cx="186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Alignment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9993" y="5015286"/>
            <a:ext cx="175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Cohesion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Boids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  <a:p>
            <a:endParaRPr lang="en-CA" sz="2000" dirty="0">
              <a:hlinkClick r:id="rId3"/>
            </a:endParaRPr>
          </a:p>
        </p:txBody>
      </p:sp>
      <p:pic>
        <p:nvPicPr>
          <p:cNvPr id="4" name="GUkjC-69vaw"/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 r="172"/>
          <a:stretch/>
        </p:blipFill>
        <p:spPr>
          <a:xfrm>
            <a:off x="1780137" y="1349461"/>
            <a:ext cx="8631725" cy="486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8871" y="6287236"/>
            <a:ext cx="2121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>
                    <a:lumMod val="50000"/>
                  </a:schemeClr>
                </a:solidFill>
              </a:rPr>
              <a:t>https://youtu.be/GUkjC-69vaw</a:t>
            </a:r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84332" y="1627317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54261" y="4705977"/>
            <a:ext cx="903941" cy="657256"/>
            <a:chOff x="8166226" y="1699741"/>
            <a:chExt cx="903941" cy="657256"/>
          </a:xfrm>
        </p:grpSpPr>
        <p:sp>
          <p:nvSpPr>
            <p:cNvPr id="33" name="Rectangle 3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244087" y="5392054"/>
            <a:ext cx="486808" cy="475203"/>
            <a:chOff x="8244087" y="5392054"/>
            <a:chExt cx="486808" cy="47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262295" y="2844296"/>
            <a:ext cx="486807" cy="479335"/>
            <a:chOff x="8262295" y="2844296"/>
            <a:chExt cx="486807" cy="479335"/>
          </a:xfrm>
        </p:grpSpPr>
        <p:grpSp>
          <p:nvGrpSpPr>
            <p:cNvPr id="48" name="Group 47"/>
            <p:cNvGrpSpPr/>
            <p:nvPr/>
          </p:nvGrpSpPr>
          <p:grpSpPr>
            <a:xfrm>
              <a:off x="8262295" y="2848428"/>
              <a:ext cx="486807" cy="475203"/>
              <a:chOff x="8256052" y="1888997"/>
              <a:chExt cx="486807" cy="47520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8271697" y="2844296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71698" y="2328899"/>
            <a:ext cx="486808" cy="475203"/>
            <a:chOff x="8244087" y="5392054"/>
            <a:chExt cx="486808" cy="475203"/>
          </a:xfrm>
        </p:grpSpPr>
        <p:grpSp>
          <p:nvGrpSpPr>
            <p:cNvPr id="55" name="Group 54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2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Dawkins’ Biomorphs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9804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biomorph is an image produced by a chromosome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Dawkins subjected these genes to evolution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Biomorphs are produced from genes in development phase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16678" y="1184636"/>
            <a:ext cx="4716489" cy="4593252"/>
            <a:chOff x="6316678" y="1184636"/>
            <a:chExt cx="4716489" cy="4593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78" y="1184636"/>
              <a:ext cx="4716489" cy="43470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53885" y="5531667"/>
              <a:ext cx="3956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https://oncirculation.files.wordpress.com/2014/04/dawkins.jpg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The textbook cites Jones’ 15 gene approach (2001):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 – 8 control overall shape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9 controls depth of recursion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10 – 12 control number of segmentations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14 controls size of segmentations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15 controls the shape used for drawing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So far we’ve seen evolutionary computing, </a:t>
            </a:r>
            <a:r>
              <a:rPr lang="en-CA" sz="2400" dirty="0" err="1">
                <a:solidFill>
                  <a:schemeClr val="tx1"/>
                </a:solidFill>
              </a:rPr>
              <a:t>neurocomputing</a:t>
            </a:r>
            <a:r>
              <a:rPr lang="en-CA" sz="2400" dirty="0">
                <a:solidFill>
                  <a:schemeClr val="tx1"/>
                </a:solidFill>
              </a:rPr>
              <a:t>, swarm intelligence, and </a:t>
            </a:r>
            <a:r>
              <a:rPr lang="en-CA" sz="2400" dirty="0" err="1">
                <a:solidFill>
                  <a:schemeClr val="tx1"/>
                </a:solidFill>
              </a:rPr>
              <a:t>immunocomputing</a:t>
            </a:r>
            <a:endParaRPr lang="en-CA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All fields using algorithms inspired by </a:t>
            </a:r>
            <a:r>
              <a:rPr lang="en-CA" sz="2000" dirty="0" smtClean="0">
                <a:solidFill>
                  <a:schemeClr val="tx1"/>
                </a:solidFill>
              </a:rPr>
              <a:t>life</a:t>
            </a:r>
            <a:endParaRPr lang="en-CA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>
                <a:solidFill>
                  <a:schemeClr val="tx1"/>
                </a:solidFill>
              </a:rPr>
              <a:t>What makes AL a field in its own right?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Dawkins’ Biomorphs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8735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Evolutionary algorithm: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Variation driven by mutation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Fitness is aesthetic, therefore selection pressure is artificial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76935" y="1312753"/>
            <a:ext cx="6183518" cy="4595882"/>
            <a:chOff x="5576935" y="1312753"/>
            <a:chExt cx="6183518" cy="45958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4" t="3413" r="5992" b="3222"/>
            <a:stretch/>
          </p:blipFill>
          <p:spPr>
            <a:xfrm>
              <a:off x="5576935" y="1312753"/>
              <a:ext cx="6183518" cy="4327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78987" y="5662414"/>
              <a:ext cx="3367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http://iasl.uni-muenchen.de/links/GCA_ill106.png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54261" y="5232726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54261" y="2665511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148120" y="2142923"/>
            <a:ext cx="903941" cy="657256"/>
            <a:chOff x="8166226" y="1699741"/>
            <a:chExt cx="903941" cy="657256"/>
          </a:xfrm>
        </p:grpSpPr>
        <p:sp>
          <p:nvSpPr>
            <p:cNvPr id="65" name="Rectangle 64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</a:t>
            </a:r>
            <a:r>
              <a:rPr lang="en-CA" dirty="0" smtClean="0"/>
              <a:t>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Viruses are on the border of life</a:t>
            </a:r>
          </a:p>
          <a:p>
            <a:pPr marL="0" indent="0">
              <a:buNone/>
            </a:pPr>
            <a:r>
              <a:rPr lang="en-CA" sz="3200" dirty="0" smtClean="0">
                <a:solidFill>
                  <a:schemeClr val="tx1"/>
                </a:solidFill>
              </a:rPr>
              <a:t>	How do their digital analogues compare?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Biological viruses: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Lack independent means of reproduction and propagation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Consist of genetic core surrounded by protein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23026" y="1825625"/>
            <a:ext cx="4584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>
                <a:solidFill>
                  <a:schemeClr val="tx1"/>
                </a:solidFill>
              </a:rPr>
              <a:t>Computer viruses: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Typically </a:t>
            </a:r>
            <a:r>
              <a:rPr lang="en-CA" sz="3200" dirty="0">
                <a:solidFill>
                  <a:schemeClr val="tx1"/>
                </a:solidFill>
              </a:rPr>
              <a:t>lack independent means of reproduction and propagation</a:t>
            </a:r>
          </a:p>
          <a:p>
            <a:r>
              <a:rPr lang="en-CA" sz="3200" dirty="0" smtClean="0">
                <a:solidFill>
                  <a:schemeClr val="tx1"/>
                </a:solidFill>
              </a:rPr>
              <a:t>Consist </a:t>
            </a:r>
            <a:r>
              <a:rPr lang="en-CA" sz="3200" dirty="0">
                <a:solidFill>
                  <a:schemeClr val="tx1"/>
                </a:solidFill>
              </a:rPr>
              <a:t>of fragment of computer code</a:t>
            </a:r>
          </a:p>
        </p:txBody>
      </p:sp>
    </p:spTree>
    <p:extLst>
      <p:ext uri="{BB962C8B-B14F-4D97-AF65-F5344CB8AC3E}">
        <p14:creationId xmlns:p14="http://schemas.microsoft.com/office/powerpoint/2010/main" val="476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Lifecycle: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>
                <a:solidFill>
                  <a:schemeClr val="tx1"/>
                </a:solidFill>
              </a:rPr>
              <a:t>Manipulation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0505" cy="4351338"/>
          </a:xfrm>
        </p:spPr>
        <p:txBody>
          <a:bodyPr>
            <a:no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Like their biological analogues, they have prompted the development of immune systems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In the spirit of this analogy, anti-virus software can recognize virus signatures on programs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15795" y="1825625"/>
            <a:ext cx="4714592" cy="3696125"/>
            <a:chOff x="6504537" y="1813840"/>
            <a:chExt cx="4216651" cy="33733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537" y="1813840"/>
              <a:ext cx="4216651" cy="33733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45481" y="4738688"/>
              <a:ext cx="313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http://reidhosp.adam.com/graphics/images/en/9071.jpg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54261" y="5232726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54261" y="2665511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37945" y="2342532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59927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What remains of emotion minus physiological changes?</a:t>
            </a:r>
          </a:p>
          <a:p>
            <a:pPr marL="0" indent="0">
              <a:buNone/>
            </a:pPr>
            <a:endParaRPr lang="en-C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800" dirty="0" err="1" smtClean="0">
                <a:solidFill>
                  <a:schemeClr val="tx1"/>
                </a:solidFill>
              </a:rPr>
              <a:t>Dörner</a:t>
            </a:r>
            <a:r>
              <a:rPr lang="en-CA" sz="2800" dirty="0" smtClean="0">
                <a:solidFill>
                  <a:schemeClr val="tx1"/>
                </a:solidFill>
              </a:rPr>
              <a:t> (1999) proposed a theory of emotions as behavioral modulators.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1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39"/>
            <a:ext cx="5614383" cy="4701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300" dirty="0" err="1" smtClean="0">
                <a:solidFill>
                  <a:schemeClr val="tx1"/>
                </a:solidFill>
              </a:rPr>
              <a:t>Dörner</a:t>
            </a:r>
            <a:r>
              <a:rPr lang="en-CA" sz="3300" dirty="0" smtClean="0">
                <a:solidFill>
                  <a:schemeClr val="tx1"/>
                </a:solidFill>
              </a:rPr>
              <a:t> identifies four modulators of goal-oriented behavior: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Activation – Rate of energy expenditure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Externality – Amount of time spent interacting with environment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Precision – Care taken in pursuit of goal</a:t>
            </a:r>
          </a:p>
          <a:p>
            <a:pPr>
              <a:lnSpc>
                <a:spcPct val="120000"/>
              </a:lnSpc>
            </a:pPr>
            <a:r>
              <a:rPr lang="en-CA" sz="2600" dirty="0" smtClean="0">
                <a:solidFill>
                  <a:schemeClr val="tx1"/>
                </a:solidFill>
              </a:rPr>
              <a:t>Focus – Attention paid to goal</a:t>
            </a:r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66731" y="1386696"/>
            <a:ext cx="4194535" cy="1576435"/>
            <a:chOff x="6666731" y="1386696"/>
            <a:chExt cx="4194535" cy="15764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9"/>
            <a:stretch/>
          </p:blipFill>
          <p:spPr>
            <a:xfrm>
              <a:off x="6666731" y="1386696"/>
              <a:ext cx="2393123" cy="15764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59627" y="1737656"/>
              <a:ext cx="18016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http://i2.cdn.turner.com/cnnnext/dam/assets/130628145522-tour-26-story-top.jpg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6731" y="3676443"/>
            <a:ext cx="4861599" cy="1575426"/>
            <a:chOff x="6666731" y="3676443"/>
            <a:chExt cx="4861599" cy="1575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55"/>
            <a:stretch/>
          </p:blipFill>
          <p:spPr>
            <a:xfrm>
              <a:off x="6666731" y="3676443"/>
              <a:ext cx="2393123" cy="15754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093894" y="4056416"/>
              <a:ext cx="2434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http://www.hizook.com/files/users/3/DaVinci_Robot_Operation_BoardGame_2.png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54296" y="2292646"/>
            <a:ext cx="4813325" cy="1760464"/>
            <a:chOff x="6654296" y="2292646"/>
            <a:chExt cx="4813325" cy="1760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2292646"/>
              <a:ext cx="2347285" cy="1760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54296" y="2977843"/>
              <a:ext cx="2492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http://2.bp.blogspot.com/-qnPW-D5mNlQ/T0JpNjT3SAI/AAAAAAAB-6o/IEz1RcLy_58/s400/Le%2BQuang%2BLiem%2Bsimul.jpg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6732" y="4423797"/>
            <a:ext cx="4652938" cy="2199334"/>
            <a:chOff x="6666732" y="4423797"/>
            <a:chExt cx="4652938" cy="21993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4423797"/>
              <a:ext cx="2199334" cy="219933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66732" y="5349809"/>
              <a:ext cx="23931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http://www.lionsroar.com/wp-content/uploads/2009/08/burmese-monk-2-bk1.jpg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Synthesizing Emotional Behavior</a:t>
            </a:r>
            <a:endParaRPr lang="en-CA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74015"/>
              </p:ext>
            </p:extLst>
          </p:nvPr>
        </p:nvGraphicFramePr>
        <p:xfrm>
          <a:off x="72737" y="1270189"/>
          <a:ext cx="4312228" cy="361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72807"/>
              </p:ext>
            </p:extLst>
          </p:nvPr>
        </p:nvGraphicFramePr>
        <p:xfrm>
          <a:off x="1654314" y="2893721"/>
          <a:ext cx="4413977" cy="358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49941"/>
              </p:ext>
            </p:extLst>
          </p:nvPr>
        </p:nvGraphicFramePr>
        <p:xfrm>
          <a:off x="4073236" y="1485741"/>
          <a:ext cx="4468091" cy="320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489741"/>
              </p:ext>
            </p:extLst>
          </p:nvPr>
        </p:nvGraphicFramePr>
        <p:xfrm>
          <a:off x="6463146" y="3020031"/>
          <a:ext cx="4603172" cy="331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4797" y="1258884"/>
            <a:ext cx="172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Anxiety</a:t>
            </a:r>
            <a:endParaRPr lang="en-CA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0" y="5927637"/>
            <a:ext cx="26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Contentment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54853" y="5963629"/>
            <a:ext cx="161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Sadness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834" y="1272702"/>
            <a:ext cx="9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3276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AL differs from the listed fields mainly by intention.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>
                <a:solidFill>
                  <a:sysClr val="windowText" lastClr="000000"/>
                </a:solidFill>
              </a:rPr>
              <a:t>Seek mainly to solve other problems using algorithms inspired by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nature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ysClr val="windowText" lastClr="000000"/>
                </a:solidFill>
              </a:rPr>
              <a:t>Artificial life:</a:t>
            </a:r>
            <a:endParaRPr lang="en-CA" sz="3200" dirty="0">
              <a:solidFill>
                <a:sysClr val="windowText" lastClr="000000"/>
              </a:solidFill>
            </a:endParaRPr>
          </a:p>
          <a:p>
            <a:r>
              <a:rPr lang="en-CA" sz="2800" dirty="0">
                <a:solidFill>
                  <a:sysClr val="windowText" lastClr="000000"/>
                </a:solidFill>
              </a:rPr>
              <a:t>Develops and studies models of life for the sake of understanding life and those </a:t>
            </a:r>
            <a:r>
              <a:rPr lang="en-CA" sz="2800" dirty="0" smtClean="0">
                <a:solidFill>
                  <a:sysClr val="windowText" lastClr="000000"/>
                </a:solidFill>
              </a:rPr>
              <a:t>models</a:t>
            </a:r>
            <a:r>
              <a:rPr lang="en-CA" sz="3200" dirty="0">
                <a:solidFill>
                  <a:sysClr val="windowText" lastClr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937" cy="4351338"/>
          </a:xfrm>
        </p:spPr>
        <p:txBody>
          <a:bodyPr/>
          <a:lstStyle/>
          <a:p>
            <a:r>
              <a:rPr lang="en-CA" sz="2800" dirty="0" smtClean="0">
                <a:solidFill>
                  <a:schemeClr val="tx1"/>
                </a:solidFill>
              </a:rPr>
              <a:t>Virtual agent created by </a:t>
            </a:r>
            <a:r>
              <a:rPr lang="en-CA" sz="2800" dirty="0" err="1" smtClean="0">
                <a:solidFill>
                  <a:schemeClr val="tx1"/>
                </a:solidFill>
              </a:rPr>
              <a:t>Hille</a:t>
            </a:r>
            <a:endParaRPr lang="en-CA" sz="2800" dirty="0" smtClean="0">
              <a:solidFill>
                <a:schemeClr val="tx1"/>
              </a:solidFill>
            </a:endParaRPr>
          </a:p>
          <a:p>
            <a:r>
              <a:rPr lang="en-CA" sz="2800" dirty="0" smtClean="0">
                <a:solidFill>
                  <a:schemeClr val="tx1"/>
                </a:solidFill>
              </a:rPr>
              <a:t>Behavior modifiable to synthesize emotion</a:t>
            </a:r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57528" y="159717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5860672" y="1823295"/>
            <a:ext cx="1909319" cy="1827888"/>
            <a:chOff x="7151413" y="2271500"/>
            <a:chExt cx="1408827" cy="1358845"/>
          </a:xfrm>
        </p:grpSpPr>
        <p:sp>
          <p:nvSpPr>
            <p:cNvPr id="6" name="Oval 5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58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Hille’s</a:t>
            </a:r>
            <a:r>
              <a:rPr lang="en-CA" dirty="0" smtClean="0"/>
              <a:t> </a:t>
            </a:r>
            <a:r>
              <a:rPr lang="en-CA" dirty="0" err="1" smtClean="0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9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err="1" smtClean="0">
                <a:solidFill>
                  <a:schemeClr val="tx1"/>
                </a:solidFill>
              </a:rPr>
              <a:t>Alie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>
                <a:solidFill>
                  <a:schemeClr val="tx1"/>
                </a:solidFill>
              </a:rPr>
              <a:t>demonstrates </a:t>
            </a:r>
            <a:r>
              <a:rPr lang="en-CA" sz="2800" dirty="0" err="1" smtClean="0">
                <a:solidFill>
                  <a:schemeClr val="tx1"/>
                </a:solidFill>
              </a:rPr>
              <a:t>Dörners</a:t>
            </a:r>
            <a:r>
              <a:rPr lang="en-CA" sz="2800" dirty="0" smtClean="0">
                <a:solidFill>
                  <a:schemeClr val="tx1"/>
                </a:solidFill>
              </a:rPr>
              <a:t>’ four behavior modulations: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Activation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Externality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Precision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Focus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57528" y="1599500"/>
            <a:ext cx="2315608" cy="23190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5860672" y="1825625"/>
            <a:ext cx="1909319" cy="1827888"/>
            <a:chOff x="7151413" y="2271500"/>
            <a:chExt cx="1408827" cy="1358845"/>
          </a:xfrm>
        </p:grpSpPr>
        <p:sp>
          <p:nvSpPr>
            <p:cNvPr id="5" name="Oval 4"/>
            <p:cNvSpPr/>
            <p:nvPr/>
          </p:nvSpPr>
          <p:spPr>
            <a:xfrm>
              <a:off x="7151413" y="269503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7382531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8015607" y="327034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7683333" y="2271500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8200240" y="2683455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Oval 13"/>
          <p:cNvSpPr/>
          <p:nvPr/>
        </p:nvSpPr>
        <p:spPr>
          <a:xfrm>
            <a:off x="5860672" y="2414795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173896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031875" y="3188692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581559" y="1845068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282099" y="2399221"/>
            <a:ext cx="487892" cy="4842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301 L 0.2694 0.00301 L 0.33893 0.32939 L -0.06406 0.32939 L -2.29167E-6 0.00301 Z " pathEditMode="relative" rAng="0" ptsTypes="AAAAA">
                                      <p:cBhvr>
                                        <p:cTn id="2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7" y="16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27084 -4.81481E-6 L 0.34063 0.325 L -0.06458 0.325 L -2.29167E-6 -4.81481E-6 Z " pathEditMode="relative" rAng="0" ptsTypes="AAAAA">
                                      <p:cBhvr>
                                        <p:cTn id="3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104 0.0326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2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02748 0.0134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67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1627 -0.035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1328 -0.0409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06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02852 0.0111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Hille’s</a:t>
            </a:r>
            <a:r>
              <a:rPr lang="en-CA" dirty="0"/>
              <a:t> </a:t>
            </a:r>
            <a:r>
              <a:rPr lang="en-CA" dirty="0" err="1"/>
              <a:t>Alie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Participants were typically able to identify emotions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No information about behavior modulation was given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Anger was sometimes confused with excitement, and fear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48336" y="2332141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53490" y="5409784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53490" y="2847673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8244437" y="3876106"/>
            <a:ext cx="486808" cy="475203"/>
            <a:chOff x="8244087" y="5392054"/>
            <a:chExt cx="486808" cy="475203"/>
          </a:xfrm>
        </p:grpSpPr>
        <p:grpSp>
          <p:nvGrpSpPr>
            <p:cNvPr id="66" name="Group 6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8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</a:t>
            </a:r>
            <a:r>
              <a:rPr lang="en-CA" dirty="0" smtClean="0"/>
              <a:t>AIBO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55" y="1825625"/>
            <a:ext cx="4520290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Our first example of synthetic AL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Many sensors and actuators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Collects input, learns to interpret it, and develops accordingly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22718" y="1900791"/>
            <a:ext cx="5600921" cy="4089125"/>
            <a:chOff x="5145810" y="1516472"/>
            <a:chExt cx="5600921" cy="40891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810" y="1516472"/>
              <a:ext cx="5600921" cy="38429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93955" y="5359376"/>
              <a:ext cx="4447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http://faculty.berea.edu/pearcej/CSC126/bottasks/ers7-labeled.jpg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6118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Sensory input and interaction steer personality development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Development consists of infant, child, teen, and adult phases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Personality conveyed through synthesized emotions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Sony’s AIBO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000" dirty="0" smtClean="0">
                <a:solidFill>
                  <a:schemeClr val="tx1"/>
                </a:solidFill>
              </a:rPr>
              <a:t>Five instincts guide AIBO: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Human interaction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Search for liked objects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move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recharge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Need to rest</a:t>
            </a:r>
          </a:p>
        </p:txBody>
      </p:sp>
    </p:spTree>
    <p:extLst>
      <p:ext uri="{BB962C8B-B14F-4D97-AF65-F5344CB8AC3E}">
        <p14:creationId xmlns:p14="http://schemas.microsoft.com/office/powerpoint/2010/main" val="35548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246387" y="4896895"/>
            <a:ext cx="486808" cy="475203"/>
            <a:chOff x="8244087" y="5392054"/>
            <a:chExt cx="486808" cy="475203"/>
          </a:xfrm>
        </p:grpSpPr>
        <p:grpSp>
          <p:nvGrpSpPr>
            <p:cNvPr id="40" name="Group 39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237945" y="2342532"/>
            <a:ext cx="486808" cy="475203"/>
            <a:chOff x="8244087" y="5392054"/>
            <a:chExt cx="486808" cy="475203"/>
          </a:xfrm>
        </p:grpSpPr>
        <p:grpSp>
          <p:nvGrpSpPr>
            <p:cNvPr id="38" name="Group 37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44437" y="2856002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37944" y="5402581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7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</a:t>
            </a:r>
            <a:r>
              <a:rPr lang="en-CA" dirty="0" smtClean="0"/>
              <a:t>Nest Building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627" cy="4351338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Bees and wasps lack a global representation of their nest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Yet global order and complexity emerge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9494" y="1690688"/>
            <a:ext cx="5200650" cy="4486275"/>
            <a:chOff x="5989494" y="1690688"/>
            <a:chExt cx="5200650" cy="44862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494" y="1690688"/>
              <a:ext cx="5200650" cy="42195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72646" y="5930742"/>
              <a:ext cx="4634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http://trianglewins.com/sam/bees/uploaded_images/Parts-of-a-beehive-799513.gif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77815" y="1879601"/>
            <a:ext cx="5112329" cy="4087970"/>
            <a:chOff x="6077815" y="1879601"/>
            <a:chExt cx="5112329" cy="40879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 r="5703"/>
            <a:stretch/>
          </p:blipFill>
          <p:spPr>
            <a:xfrm>
              <a:off x="6077815" y="1879601"/>
              <a:ext cx="5112329" cy="38417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72274" y="5721350"/>
              <a:ext cx="3723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http://s3files.core77.com/blog/images/2014/07/RenRi-CloseUp.jpg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5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4189" cy="4351338"/>
          </a:xfrm>
        </p:spPr>
        <p:txBody>
          <a:bodyPr/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tx1"/>
                </a:solidFill>
              </a:rPr>
              <a:t>A few rules give rise to long range structure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Some initialization for each layer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Keep adding off existing cells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Other rules for enlarging nest with new layers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6096001" y="246928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Hexagon 4"/>
          <p:cNvSpPr/>
          <p:nvPr/>
        </p:nvSpPr>
        <p:spPr>
          <a:xfrm>
            <a:off x="6096000" y="3851276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Hexagon 5"/>
          <p:cNvSpPr/>
          <p:nvPr/>
        </p:nvSpPr>
        <p:spPr>
          <a:xfrm>
            <a:off x="7360228" y="3157250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Hexagon 6"/>
          <p:cNvSpPr/>
          <p:nvPr/>
        </p:nvSpPr>
        <p:spPr>
          <a:xfrm>
            <a:off x="7360227" y="178132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>
            <a:off x="7360227" y="4533178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>
            <a:off x="8624453" y="245716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Hexagon 9"/>
          <p:cNvSpPr/>
          <p:nvPr/>
        </p:nvSpPr>
        <p:spPr>
          <a:xfrm>
            <a:off x="8624453" y="3845214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Hexagon 10"/>
          <p:cNvSpPr/>
          <p:nvPr/>
        </p:nvSpPr>
        <p:spPr>
          <a:xfrm>
            <a:off x="9897335" y="3133002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Hexagon 11"/>
          <p:cNvSpPr/>
          <p:nvPr/>
        </p:nvSpPr>
        <p:spPr>
          <a:xfrm>
            <a:off x="9876553" y="1760105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9895600" y="4499837"/>
            <a:ext cx="1589809" cy="138199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6092536" y="1812495"/>
            <a:ext cx="5391144" cy="4155063"/>
            <a:chOff x="6096000" y="1760105"/>
            <a:chExt cx="5391144" cy="4155063"/>
          </a:xfrm>
        </p:grpSpPr>
        <p:sp>
          <p:nvSpPr>
            <p:cNvPr id="38" name="Hexagon 37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Hexagon 38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Hexagon 39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Hexagon 40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Hexagon 41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Hexagon 42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Hexagon 43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Hexagon 44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Hexagon 45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Hexagon 46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24154" y="1964895"/>
            <a:ext cx="5391144" cy="4155063"/>
            <a:chOff x="6096000" y="1760105"/>
            <a:chExt cx="5391144" cy="4155063"/>
          </a:xfrm>
        </p:grpSpPr>
        <p:sp>
          <p:nvSpPr>
            <p:cNvPr id="60" name="Hexagon 59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Hexagon 60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Hexagon 61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Hexagon 63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Hexagon 64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Hexagon 65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Hexagon 66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Hexagon 67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Hexagon 68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42703" y="1784783"/>
            <a:ext cx="5391144" cy="4155063"/>
            <a:chOff x="6096000" y="1760105"/>
            <a:chExt cx="5391144" cy="4155063"/>
          </a:xfrm>
        </p:grpSpPr>
        <p:sp>
          <p:nvSpPr>
            <p:cNvPr id="71" name="Hexagon 70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Hexagon 71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Hexagon 72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Hexagon 74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Hexagon 75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Hexagon 76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Hexagon 77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Hexagon 78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Hexagon 79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46974" y="2685342"/>
            <a:ext cx="5391144" cy="4155063"/>
            <a:chOff x="6096000" y="1760105"/>
            <a:chExt cx="5391144" cy="4155063"/>
          </a:xfrm>
        </p:grpSpPr>
        <p:sp>
          <p:nvSpPr>
            <p:cNvPr id="82" name="Hexagon 8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Hexagon 8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Hexagon 8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Hexagon 8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Hexagon 8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Hexagon 8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Hexagon 8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Hexagon 8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Hexagon 8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Hexagon 9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1163" y="2827352"/>
            <a:ext cx="5391144" cy="4155063"/>
            <a:chOff x="6096000" y="1760105"/>
            <a:chExt cx="5391144" cy="4155063"/>
          </a:xfrm>
        </p:grpSpPr>
        <p:sp>
          <p:nvSpPr>
            <p:cNvPr id="92" name="Hexagon 91"/>
            <p:cNvSpPr/>
            <p:nvPr/>
          </p:nvSpPr>
          <p:spPr>
            <a:xfrm>
              <a:off x="6096001" y="246928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Hexagon 92"/>
            <p:cNvSpPr/>
            <p:nvPr/>
          </p:nvSpPr>
          <p:spPr>
            <a:xfrm>
              <a:off x="6096000" y="3851276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360228" y="3157250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360227" y="178132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Hexagon 95"/>
            <p:cNvSpPr/>
            <p:nvPr/>
          </p:nvSpPr>
          <p:spPr>
            <a:xfrm>
              <a:off x="7360227" y="4533178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Hexagon 96"/>
            <p:cNvSpPr/>
            <p:nvPr/>
          </p:nvSpPr>
          <p:spPr>
            <a:xfrm>
              <a:off x="8624453" y="245716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Hexagon 97"/>
            <p:cNvSpPr/>
            <p:nvPr/>
          </p:nvSpPr>
          <p:spPr>
            <a:xfrm>
              <a:off x="8624453" y="3845214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Hexagon 98"/>
            <p:cNvSpPr/>
            <p:nvPr/>
          </p:nvSpPr>
          <p:spPr>
            <a:xfrm>
              <a:off x="9897335" y="3133002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9876553" y="1760105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9895600" y="4499837"/>
              <a:ext cx="1589809" cy="138199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098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4179 -0.14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7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1.85185E-6 L -0.08737 -0.1657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828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484 0.00649 L -0.01016 -0.0379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22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84 0.00649 L 0.00169 -0.0703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384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9063 1.39282 L 1.22487 1.2997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9004" y="2829510"/>
            <a:ext cx="2955468" cy="3278589"/>
            <a:chOff x="4867003" y="1451640"/>
            <a:chExt cx="2955468" cy="3278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451640"/>
              <a:ext cx="2955468" cy="265992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867003" y="4176231"/>
              <a:ext cx="295546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3031396"/>
            <a:chOff x="2929850" y="2734492"/>
            <a:chExt cx="3422469" cy="30313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Theraulaz</a:t>
            </a:r>
            <a:r>
              <a:rPr lang="en-CA" dirty="0"/>
              <a:t> and </a:t>
            </a:r>
            <a:r>
              <a:rPr lang="en-CA" dirty="0" err="1"/>
              <a:t>Bonabeau’s</a:t>
            </a:r>
            <a:r>
              <a:rPr lang="en-CA" dirty="0"/>
              <a:t> Nest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>
                <a:solidFill>
                  <a:schemeClr val="tx1"/>
                </a:solidFill>
              </a:rPr>
              <a:t>Theraulaz</a:t>
            </a:r>
            <a:r>
              <a:rPr lang="en-CA" sz="3600" dirty="0">
                <a:solidFill>
                  <a:schemeClr val="tx1"/>
                </a:solidFill>
              </a:rPr>
              <a:t> and </a:t>
            </a:r>
            <a:r>
              <a:rPr lang="en-CA" sz="3600" dirty="0" err="1" smtClean="0">
                <a:solidFill>
                  <a:schemeClr val="tx1"/>
                </a:solidFill>
              </a:rPr>
              <a:t>Bonabeau</a:t>
            </a:r>
            <a:r>
              <a:rPr lang="en-CA" sz="3600" dirty="0">
                <a:solidFill>
                  <a:schemeClr val="tx1"/>
                </a:solidFill>
              </a:rPr>
              <a:t> </a:t>
            </a:r>
            <a:r>
              <a:rPr lang="en-CA" sz="3600" dirty="0" smtClean="0">
                <a:solidFill>
                  <a:schemeClr val="tx1"/>
                </a:solidFill>
              </a:rPr>
              <a:t>used lattice swarms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Different block types are placed depending on current local block configuration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Global structure arises from rules, without global representation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0886" y="1430965"/>
            <a:ext cx="4156363" cy="5118588"/>
            <a:chOff x="6830886" y="1430965"/>
            <a:chExt cx="4156363" cy="51185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290" y="1430965"/>
              <a:ext cx="4023556" cy="45645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30886" y="5995555"/>
              <a:ext cx="41563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https://www.researchgate.net/profile/Guy_Theraulaz/publication/2879146/figure/fig3/AS:279515071827969@1443652994704/Fig-3-Building-stages-and-modularity-Successive-building-steps-in-the-construction-of.png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Farmer and Belin’s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573"/>
            <a:ext cx="805356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 smtClean="0">
                <a:solidFill>
                  <a:schemeClr val="tx1"/>
                </a:solidFill>
              </a:rPr>
              <a:t>Pattern</a:t>
            </a:r>
            <a:r>
              <a:rPr lang="en-CA" sz="3000" dirty="0">
                <a:solidFill>
                  <a:schemeClr val="tx1"/>
                </a:solidFill>
              </a:rPr>
              <a:t>, not an object</a:t>
            </a:r>
          </a:p>
          <a:p>
            <a:r>
              <a:rPr lang="en-CA" sz="3000" dirty="0" smtClean="0">
                <a:solidFill>
                  <a:schemeClr val="tx1"/>
                </a:solidFill>
              </a:rPr>
              <a:t>Self-reproduction</a:t>
            </a:r>
            <a:endParaRPr lang="en-CA" sz="3000" dirty="0">
              <a:solidFill>
                <a:schemeClr val="tx1"/>
              </a:solidFill>
            </a:endParaRPr>
          </a:p>
          <a:p>
            <a:r>
              <a:rPr lang="en-CA" sz="3000" dirty="0">
                <a:solidFill>
                  <a:schemeClr val="tx1"/>
                </a:solidFill>
              </a:rPr>
              <a:t>Information storage of a self-representation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Metabolism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Interaction with the environment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Interdependence of parts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Stability under perturbation</a:t>
            </a:r>
          </a:p>
          <a:p>
            <a:r>
              <a:rPr lang="en-CA" sz="3000" dirty="0">
                <a:solidFill>
                  <a:schemeClr val="tx1"/>
                </a:solidFill>
              </a:rPr>
              <a:t>The ability to evolve</a:t>
            </a:r>
          </a:p>
          <a:p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8148120" y="1636370"/>
            <a:ext cx="903941" cy="657256"/>
            <a:chOff x="8166226" y="1699741"/>
            <a:chExt cx="903941" cy="657256"/>
          </a:xfrm>
        </p:grpSpPr>
        <p:sp>
          <p:nvSpPr>
            <p:cNvPr id="4" name="Rectangle 3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5767" y="3173949"/>
            <a:ext cx="903941" cy="657256"/>
            <a:chOff x="8166226" y="1699741"/>
            <a:chExt cx="903941" cy="657256"/>
          </a:xfrm>
        </p:grpSpPr>
        <p:sp>
          <p:nvSpPr>
            <p:cNvPr id="13" name="Rectangle 12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55767" y="3687419"/>
            <a:ext cx="903941" cy="657256"/>
            <a:chOff x="8166226" y="1699741"/>
            <a:chExt cx="903941" cy="657256"/>
          </a:xfrm>
        </p:grpSpPr>
        <p:sp>
          <p:nvSpPr>
            <p:cNvPr id="17" name="Rectangle 16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54261" y="4201953"/>
            <a:ext cx="903941" cy="657256"/>
            <a:chOff x="8166226" y="1699741"/>
            <a:chExt cx="903941" cy="657256"/>
          </a:xfrm>
        </p:grpSpPr>
        <p:sp>
          <p:nvSpPr>
            <p:cNvPr id="29" name="Rectangle 28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44437" y="2856002"/>
            <a:ext cx="486808" cy="475203"/>
            <a:chOff x="8244087" y="5392054"/>
            <a:chExt cx="486808" cy="475203"/>
          </a:xfrm>
        </p:grpSpPr>
        <p:grpSp>
          <p:nvGrpSpPr>
            <p:cNvPr id="51" name="Group 50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237944" y="5402581"/>
            <a:ext cx="486808" cy="475203"/>
            <a:chOff x="8244087" y="5392054"/>
            <a:chExt cx="486808" cy="475203"/>
          </a:xfrm>
        </p:grpSpPr>
        <p:grpSp>
          <p:nvGrpSpPr>
            <p:cNvPr id="56" name="Group 55"/>
            <p:cNvGrpSpPr/>
            <p:nvPr/>
          </p:nvGrpSpPr>
          <p:grpSpPr>
            <a:xfrm>
              <a:off x="8244087" y="5392054"/>
              <a:ext cx="486807" cy="475203"/>
              <a:chOff x="8256052" y="1888997"/>
              <a:chExt cx="486807" cy="4752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274859" y="1888997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256052" y="1898852"/>
                <a:ext cx="486807" cy="46534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H="1">
              <a:off x="8262894" y="5399257"/>
              <a:ext cx="468001" cy="4607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48120" y="4707948"/>
            <a:ext cx="903941" cy="657256"/>
            <a:chOff x="8166226" y="1699741"/>
            <a:chExt cx="903941" cy="657256"/>
          </a:xfrm>
        </p:grpSpPr>
        <p:sp>
          <p:nvSpPr>
            <p:cNvPr id="46" name="Rectangle 45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148120" y="2151283"/>
            <a:ext cx="903941" cy="657256"/>
            <a:chOff x="8166226" y="1699741"/>
            <a:chExt cx="903941" cy="657256"/>
          </a:xfrm>
        </p:grpSpPr>
        <p:sp>
          <p:nvSpPr>
            <p:cNvPr id="61" name="Rectangle 60"/>
            <p:cNvSpPr/>
            <p:nvPr/>
          </p:nvSpPr>
          <p:spPr>
            <a:xfrm>
              <a:off x="8274859" y="1888997"/>
              <a:ext cx="468000" cy="46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166226" y="2018923"/>
              <a:ext cx="342633" cy="283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499806" y="1699741"/>
              <a:ext cx="570361" cy="630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8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Life is a process</a:t>
            </a:r>
          </a:p>
          <a:p>
            <a:r>
              <a:rPr lang="en-CA" sz="2800" dirty="0">
                <a:solidFill>
                  <a:schemeClr val="tx1"/>
                </a:solidFill>
              </a:rPr>
              <a:t>Life can be explored constructively</a:t>
            </a:r>
          </a:p>
          <a:p>
            <a:r>
              <a:rPr lang="en-CA" sz="2800" dirty="0">
                <a:solidFill>
                  <a:schemeClr val="tx1"/>
                </a:solidFill>
              </a:rPr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AL contributes models to biological sciences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AL refines its models with contributions of biological </a:t>
            </a:r>
            <a:r>
              <a:rPr lang="en-CA" sz="2800" dirty="0" smtClean="0">
                <a:solidFill>
                  <a:schemeClr val="tx1"/>
                </a:solidFill>
              </a:rPr>
              <a:t>sciences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Biology is increasingly using AL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Constructive approach allows exploration of novel forms of life</a:t>
            </a:r>
          </a:p>
          <a:p>
            <a:r>
              <a:rPr lang="en-CA" sz="2800" dirty="0">
                <a:solidFill>
                  <a:schemeClr val="tx1"/>
                </a:solidFill>
              </a:rPr>
              <a:t>Low-level rules and agent interaction produce life-like </a:t>
            </a:r>
            <a:r>
              <a:rPr lang="en-CA" sz="2800" dirty="0" smtClean="0">
                <a:solidFill>
                  <a:schemeClr val="tx1"/>
                </a:solidFill>
              </a:rPr>
              <a:t>complexity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A generalization of biology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Langton’s Features of AL Models (1988)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Ensembles, or ecosystems, of agents, or organisms, interacting</a:t>
            </a:r>
          </a:p>
          <a:p>
            <a:r>
              <a:rPr lang="en-CA" sz="2800" dirty="0">
                <a:solidFill>
                  <a:schemeClr val="tx1"/>
                </a:solidFill>
              </a:rPr>
              <a:t>No privileged agents – No central control</a:t>
            </a:r>
          </a:p>
          <a:p>
            <a:r>
              <a:rPr lang="en-CA" sz="2800" dirty="0">
                <a:solidFill>
                  <a:schemeClr val="tx1"/>
                </a:solidFill>
              </a:rPr>
              <a:t>Agents choose how to interact with agents and the environment</a:t>
            </a:r>
          </a:p>
          <a:p>
            <a:r>
              <a:rPr lang="en-CA" sz="2800" dirty="0">
                <a:solidFill>
                  <a:schemeClr val="tx1"/>
                </a:solidFill>
              </a:rPr>
              <a:t>No global rules – Only individual rules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Emergent phenomena are patterns that transcend individuals</a:t>
            </a:r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Scale of Models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96839"/>
              </p:ext>
            </p:extLst>
          </p:nvPr>
        </p:nvGraphicFramePr>
        <p:xfrm>
          <a:off x="480176" y="836303"/>
          <a:ext cx="10214892" cy="530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0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1107</Words>
  <Application>Microsoft Office PowerPoint</Application>
  <PresentationFormat>Widescreen</PresentationFormat>
  <Paragraphs>263</Paragraphs>
  <Slides>41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Trebuchet MS</vt:lpstr>
      <vt:lpstr>Wingdings 3</vt:lpstr>
      <vt:lpstr>Facet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Scale of Models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  <vt:lpstr>Farmer and Belin’s Criteria</vt:lpstr>
      <vt:lpstr>Dawkins’ Biomorphs</vt:lpstr>
      <vt:lpstr>Dawkins’ Biomorphs</vt:lpstr>
      <vt:lpstr>Dawkins’ Biomorphs</vt:lpstr>
      <vt:lpstr>Farmer and Belin’s Criteria</vt:lpstr>
      <vt:lpstr>Computer Viruses</vt:lpstr>
      <vt:lpstr>Computer Viruses</vt:lpstr>
      <vt:lpstr>Computer Viruses</vt:lpstr>
      <vt:lpstr>Computer Viruses</vt:lpstr>
      <vt:lpstr>Farmer and Belin’s Criteria</vt:lpstr>
      <vt:lpstr>Synthesizing Emotional Behavior</vt:lpstr>
      <vt:lpstr>Synthesizing Emotional Behavior</vt:lpstr>
      <vt:lpstr>Synthesizing Emotional Behavior</vt:lpstr>
      <vt:lpstr>Hille’s Alie</vt:lpstr>
      <vt:lpstr>Hille’s Alie</vt:lpstr>
      <vt:lpstr>Hille’s Alie</vt:lpstr>
      <vt:lpstr>Farmer and Belin’s Criteria</vt:lpstr>
      <vt:lpstr>Sony’s AIBO</vt:lpstr>
      <vt:lpstr>Sony’s AIBO</vt:lpstr>
      <vt:lpstr>Sony’s AIBO</vt:lpstr>
      <vt:lpstr>Farmer and Belin’s Criteria</vt:lpstr>
      <vt:lpstr>Theraulaz and Bonabeau’s Nest Building</vt:lpstr>
      <vt:lpstr>Theraulaz and Bonabeau’s Nest Building</vt:lpstr>
      <vt:lpstr>Theraulaz and Bonabeau’s Nest Building</vt:lpstr>
      <vt:lpstr>Farmer and Belin’s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256</cp:revision>
  <dcterms:created xsi:type="dcterms:W3CDTF">2016-10-20T22:54:12Z</dcterms:created>
  <dcterms:modified xsi:type="dcterms:W3CDTF">2016-11-08T04:17:55Z</dcterms:modified>
</cp:coreProperties>
</file>