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59" r:id="rId7"/>
    <p:sldId id="258" r:id="rId8"/>
    <p:sldId id="265" r:id="rId9"/>
    <p:sldId id="261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9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6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22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7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6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62DA-0EF7-46B5-B462-6D59499F3413}" type="datetimeFigureOut">
              <a:rPr lang="en-CA" smtClean="0"/>
              <a:t>24/10/2016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2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 – Artificial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Ben Church &amp; </a:t>
            </a:r>
            <a:r>
              <a:rPr lang="en-CA" dirty="0" err="1"/>
              <a:t>Itamar</a:t>
            </a:r>
            <a:r>
              <a:rPr lang="en-CA" dirty="0"/>
              <a:t> </a:t>
            </a:r>
            <a:r>
              <a:rPr lang="en-CA" dirty="0" err="1"/>
              <a:t>Tzadok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/>
          <a:lstStyle/>
          <a:p>
            <a:r>
              <a:rPr lang="en-CA" dirty="0"/>
              <a:t>AL asks us to consider an age old question: </a:t>
            </a:r>
            <a:br>
              <a:rPr lang="en-CA" dirty="0"/>
            </a:br>
            <a:r>
              <a:rPr lang="en-CA" dirty="0"/>
              <a:t>	What does it mean to be alive?</a:t>
            </a:r>
          </a:p>
          <a:p>
            <a:r>
              <a:rPr lang="en-CA" dirty="0"/>
              <a:t>To see past the details of life’s </a:t>
            </a:r>
            <a:r>
              <a:rPr lang="en-CA" dirty="0" smtClean="0"/>
              <a:t>various implementations </a:t>
            </a:r>
            <a:r>
              <a:rPr lang="en-CA" dirty="0"/>
              <a:t>is to know </a:t>
            </a:r>
            <a:r>
              <a:rPr lang="en-CA" dirty="0" smtClean="0"/>
              <a:t>this.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43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case studies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Reynolds’ </a:t>
            </a:r>
            <a:r>
              <a:rPr lang="en-CA" dirty="0" err="1" smtClean="0"/>
              <a:t>boids</a:t>
            </a:r>
            <a:endParaRPr lang="en-CA" dirty="0"/>
          </a:p>
          <a:p>
            <a:r>
              <a:rPr lang="en-CA" dirty="0" smtClean="0"/>
              <a:t>Dawkins’ </a:t>
            </a:r>
            <a:r>
              <a:rPr lang="en-CA" dirty="0" err="1" smtClean="0"/>
              <a:t>biomorphs</a:t>
            </a:r>
            <a:endParaRPr lang="en-CA" dirty="0" smtClean="0"/>
          </a:p>
          <a:p>
            <a:r>
              <a:rPr lang="en-CA" dirty="0" smtClean="0"/>
              <a:t>Computer viruses</a:t>
            </a:r>
          </a:p>
          <a:p>
            <a:r>
              <a:rPr lang="en-CA" dirty="0" smtClean="0"/>
              <a:t>Synthesizing emotional behaviour</a:t>
            </a:r>
          </a:p>
          <a:p>
            <a:r>
              <a:rPr lang="en-CA" dirty="0" smtClean="0"/>
              <a:t>Sony’s AIBO</a:t>
            </a:r>
          </a:p>
          <a:p>
            <a:r>
              <a:rPr lang="en-CA" dirty="0" err="1" smtClean="0"/>
              <a:t>Theraulaz</a:t>
            </a:r>
            <a:r>
              <a:rPr lang="en-CA" dirty="0" smtClean="0"/>
              <a:t> and </a:t>
            </a:r>
            <a:r>
              <a:rPr lang="en-CA" dirty="0" err="1" smtClean="0"/>
              <a:t>Bonabeau’s</a:t>
            </a:r>
            <a:r>
              <a:rPr lang="en-CA" dirty="0" smtClean="0"/>
              <a:t> nest building</a:t>
            </a:r>
          </a:p>
          <a:p>
            <a:r>
              <a:rPr lang="en-CA" dirty="0" smtClean="0"/>
              <a:t>+ Any others</a:t>
            </a:r>
          </a:p>
          <a:p>
            <a:r>
              <a:rPr lang="en-CA" dirty="0" smtClean="0"/>
              <a:t>+ </a:t>
            </a:r>
            <a:r>
              <a:rPr lang="en-CA" dirty="0" err="1" smtClean="0"/>
              <a:t>Itamar’s</a:t>
            </a:r>
            <a:r>
              <a:rPr lang="en-CA" smtClean="0"/>
              <a:t> studies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5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509451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So far we’ve seen evolutionary computing, </a:t>
            </a:r>
            <a:r>
              <a:rPr lang="en-CA" dirty="0" err="1" smtClean="0"/>
              <a:t>neurocomputing</a:t>
            </a:r>
            <a:r>
              <a:rPr lang="en-CA" dirty="0" smtClean="0"/>
              <a:t>, swarm intelligence, and </a:t>
            </a:r>
            <a:r>
              <a:rPr lang="en-CA" dirty="0" err="1" smtClean="0"/>
              <a:t>immunocomputing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All fields using algorithms inspired by life.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What makes AL a field in its own right?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598129" y="3008114"/>
            <a:ext cx="2943566" cy="2601886"/>
            <a:chOff x="1203891" y="2906486"/>
            <a:chExt cx="2812938" cy="2545936"/>
          </a:xfrm>
        </p:grpSpPr>
        <p:grpSp>
          <p:nvGrpSpPr>
            <p:cNvPr id="6" name="Group 5"/>
            <p:cNvGrpSpPr/>
            <p:nvPr/>
          </p:nvGrpSpPr>
          <p:grpSpPr>
            <a:xfrm>
              <a:off x="1203891" y="2906486"/>
              <a:ext cx="2812938" cy="2545936"/>
              <a:chOff x="1203891" y="3196431"/>
              <a:chExt cx="2273072" cy="22478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440" y="3196431"/>
                <a:ext cx="2085975" cy="16097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203891" y="4806156"/>
                <a:ext cx="2273072" cy="63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</a:t>
                </a:r>
                <a:r>
                  <a:rPr lang="en-CA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www.lakeshorelearning.com/media/images/free_resources/clip_art/school/computer.jpg</a:t>
                </a:r>
              </a:p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http://images.fanpop.com/images/image_uploads/Darwin-Fish-debate-761620_500_306.jpg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87" y="3118061"/>
              <a:ext cx="1052286" cy="64399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70714" y="2561275"/>
            <a:ext cx="2907094" cy="3042906"/>
            <a:chOff x="3470714" y="2561275"/>
            <a:chExt cx="2907094" cy="3042906"/>
          </a:xfrm>
        </p:grpSpPr>
        <p:sp>
          <p:nvSpPr>
            <p:cNvPr id="10" name="TextBox 9"/>
            <p:cNvSpPr txBox="1"/>
            <p:nvPr/>
          </p:nvSpPr>
          <p:spPr>
            <a:xfrm>
              <a:off x="3470714" y="4896295"/>
              <a:ext cx="269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</a:t>
              </a:r>
              <a:r>
                <a:rPr lang="en-CA" sz="1000" dirty="0" smtClean="0">
                  <a:solidFill>
                    <a:schemeClr val="bg1">
                      <a:lumMod val="50000"/>
                    </a:schemeClr>
                  </a:solidFill>
                </a:rPr>
                <a:t>www.clker.com/cliparts/o/R/Q/f/z/T/brain-hi.png</a:t>
              </a:r>
            </a:p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http://images.clipartpanda.com/clipart-computer-clip-art-computers-420136.jpg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77675" y="2561275"/>
              <a:ext cx="2900133" cy="2525764"/>
              <a:chOff x="5790749" y="1370574"/>
              <a:chExt cx="4667250" cy="43148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749" y="1370574"/>
                <a:ext cx="4667250" cy="43148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09739" y="2146253"/>
                <a:ext cx="884236" cy="109976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5943118" y="2009068"/>
            <a:ext cx="3635829" cy="3435423"/>
            <a:chOff x="5889504" y="1948157"/>
            <a:chExt cx="3635829" cy="3435423"/>
          </a:xfrm>
        </p:grpSpPr>
        <p:sp>
          <p:nvSpPr>
            <p:cNvPr id="15" name="TextBox 14"/>
            <p:cNvSpPr txBox="1"/>
            <p:nvPr/>
          </p:nvSpPr>
          <p:spPr>
            <a:xfrm>
              <a:off x="6227493" y="498347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http://www.clipartbest.com/cliparts/LiK/rk9/LiKrk9RaT.jpeg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89504" y="1948157"/>
              <a:ext cx="3635829" cy="2970015"/>
              <a:chOff x="5889504" y="1948157"/>
              <a:chExt cx="3635829" cy="297001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47" b="26257"/>
              <a:stretch/>
            </p:blipFill>
            <p:spPr>
              <a:xfrm>
                <a:off x="5889504" y="2730142"/>
                <a:ext cx="3635829" cy="2188030"/>
              </a:xfrm>
              <a:prstGeom prst="rect">
                <a:avLst/>
              </a:prstGeom>
            </p:spPr>
          </p:pic>
          <p:sp>
            <p:nvSpPr>
              <p:cNvPr id="17" name="Cloud Callout 16"/>
              <p:cNvSpPr/>
              <p:nvPr/>
            </p:nvSpPr>
            <p:spPr>
              <a:xfrm flipH="1">
                <a:off x="6496736" y="1948157"/>
                <a:ext cx="2073431" cy="888570"/>
              </a:xfrm>
              <a:prstGeom prst="cloudCallou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351693" y="2270269"/>
            <a:ext cx="2401176" cy="3338912"/>
            <a:chOff x="9351693" y="2143498"/>
            <a:chExt cx="2401176" cy="333891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928" y="2143498"/>
              <a:ext cx="2008060" cy="26443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351693" y="4928412"/>
              <a:ext cx="2401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http://4.bp.blogspot.com/_tgM9xSZdl34/TQN7Fg1wEWI/AAAAAAAAGKk/_J2FFfLgQtQ/s320/computer%2Bvirus.jpg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 smtClean="0"/>
              <a:t>AL differs from the listed fields mainly by intention.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49234" y="2569029"/>
            <a:ext cx="426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ysClr val="windowText" lastClr="000000"/>
                </a:solidFill>
              </a:rPr>
              <a:t>Other fields:</a:t>
            </a:r>
          </a:p>
          <a:p>
            <a:r>
              <a:rPr lang="en-CA" sz="2800" dirty="0" smtClean="0">
                <a:solidFill>
                  <a:sysClr val="windowText" lastClr="000000"/>
                </a:solidFill>
              </a:rPr>
              <a:t>Seek mainly to solve other problems using algorithms inspired by nature.</a:t>
            </a:r>
            <a:endParaRPr lang="en-CA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829" y="2569029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ysClr val="windowText" lastClr="000000"/>
                </a:solidFill>
              </a:rPr>
              <a:t>Artificial life:</a:t>
            </a:r>
            <a:endParaRPr lang="en-CA" sz="3600" dirty="0" smtClean="0">
              <a:solidFill>
                <a:sysClr val="windowText" lastClr="000000"/>
              </a:solidFill>
            </a:endParaRPr>
          </a:p>
          <a:p>
            <a:r>
              <a:rPr lang="en-CA" sz="2800" dirty="0" smtClean="0">
                <a:solidFill>
                  <a:sysClr val="windowText" lastClr="000000"/>
                </a:solidFill>
              </a:rPr>
              <a:t>Develops and studies models of life for the sake of understanding life and those models.</a:t>
            </a:r>
            <a:r>
              <a:rPr lang="en-CA" sz="3200" dirty="0" smtClean="0">
                <a:solidFill>
                  <a:sysClr val="windowText" lastClr="000000"/>
                </a:solidFill>
              </a:rPr>
              <a:t>	</a:t>
            </a:r>
            <a:endParaRPr lang="en-CA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783"/>
            <a:ext cx="4038600" cy="1231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Natural life sciences employ reductionist method to explain life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7919" y="3029915"/>
            <a:ext cx="5221332" cy="2646521"/>
            <a:chOff x="4218758" y="1702514"/>
            <a:chExt cx="5221332" cy="2646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688" y="1702514"/>
              <a:ext cx="2667000" cy="24003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218758" y="4102814"/>
              <a:ext cx="52213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Unknown - [1], Public Domain, https://commons.wikimedia.org/w/index.php?curid=1493624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1598" y="3145464"/>
            <a:ext cx="3422469" cy="2877508"/>
            <a:chOff x="2929850" y="2734492"/>
            <a:chExt cx="3422469" cy="28775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094" y="2734492"/>
              <a:ext cx="1917983" cy="2407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29850" y="5211890"/>
              <a:ext cx="3422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Universal Studios - Dr. Macro, Public Domain, https://commons.wikimedia.org/w/index.php?curid=3558176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791598" y="1762783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Artificial life uses a constructive approach to explain and explore life</a:t>
            </a:r>
          </a:p>
        </p:txBody>
      </p:sp>
    </p:spTree>
    <p:extLst>
      <p:ext uri="{BB962C8B-B14F-4D97-AF65-F5344CB8AC3E}">
        <p14:creationId xmlns:p14="http://schemas.microsoft.com/office/powerpoint/2010/main" val="30115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Life-as-it-is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9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Life-as-it-could-be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constructive nature of AL allows us to investigate novel forms of </a:t>
            </a:r>
            <a:r>
              <a:rPr lang="en-CA" dirty="0" smtClean="0"/>
              <a:t>life.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ideas behind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process</a:t>
            </a:r>
          </a:p>
          <a:p>
            <a:r>
              <a:rPr lang="en-CA" dirty="0"/>
              <a:t>Life can be explored constructively</a:t>
            </a:r>
          </a:p>
          <a:p>
            <a:r>
              <a:rPr lang="en-CA" dirty="0"/>
              <a:t>‘Life’ is independent of substrate</a:t>
            </a:r>
          </a:p>
        </p:txBody>
      </p:sp>
    </p:spTree>
    <p:extLst>
      <p:ext uri="{BB962C8B-B14F-4D97-AF65-F5344CB8AC3E}">
        <p14:creationId xmlns:p14="http://schemas.microsoft.com/office/powerpoint/2010/main" val="198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categories of 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dirty="0" smtClean="0"/>
              <a:t>Virtual</a:t>
            </a:r>
          </a:p>
          <a:p>
            <a:pPr lvl="1" algn="ctr"/>
            <a:r>
              <a:rPr lang="en-CA" sz="2800" dirty="0" smtClean="0"/>
              <a:t>Abstract</a:t>
            </a:r>
            <a:endParaRPr lang="en-CA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4000" dirty="0" smtClean="0"/>
              <a:t>Synthetic</a:t>
            </a:r>
          </a:p>
          <a:p>
            <a:pPr lvl="1" algn="ctr"/>
            <a:r>
              <a:rPr lang="en-CA" sz="2800" dirty="0" smtClean="0"/>
              <a:t>Concrete</a:t>
            </a:r>
            <a:endParaRPr lang="en-CA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389414" y="3181239"/>
            <a:ext cx="2677885" cy="3039653"/>
            <a:chOff x="963386" y="3048000"/>
            <a:chExt cx="2677885" cy="30396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8062" r="26095" b="14931"/>
            <a:stretch/>
          </p:blipFill>
          <p:spPr>
            <a:xfrm>
              <a:off x="1066800" y="3048000"/>
              <a:ext cx="2471058" cy="232954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63386" y="5379767"/>
              <a:ext cx="267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https://www.thestar.com/content/dam/thestar/life/technology/2013/02/14/tamagotchi_returns_electronic_pet_reborn_as_mobile_app/tamagotchi.jpg.size.xxlarge.promo.jpg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64185" y="3181239"/>
            <a:ext cx="3145972" cy="2814432"/>
            <a:chOff x="5687785" y="3203010"/>
            <a:chExt cx="3145972" cy="2814432"/>
          </a:xfrm>
        </p:grpSpPr>
        <p:sp>
          <p:nvSpPr>
            <p:cNvPr id="9" name="TextBox 8"/>
            <p:cNvSpPr txBox="1"/>
            <p:nvPr/>
          </p:nvSpPr>
          <p:spPr>
            <a:xfrm>
              <a:off x="5949042" y="5771221"/>
              <a:ext cx="2623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http://www.eurostemcell.org/files/dolly1.jpg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6" t="11428" r="18664" b="8648"/>
            <a:stretch/>
          </p:blipFill>
          <p:spPr>
            <a:xfrm>
              <a:off x="5687785" y="3203010"/>
              <a:ext cx="3145972" cy="250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criteria for life [Farmer and Belin, 1991]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pattern, not an object</a:t>
            </a:r>
          </a:p>
          <a:p>
            <a:r>
              <a:rPr lang="en-CA" dirty="0"/>
              <a:t>Life involves self-reproduction</a:t>
            </a:r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</p:txBody>
      </p:sp>
    </p:spTree>
    <p:extLst>
      <p:ext uri="{BB962C8B-B14F-4D97-AF65-F5344CB8AC3E}">
        <p14:creationId xmlns:p14="http://schemas.microsoft.com/office/powerpoint/2010/main" val="22669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8 – Artificial Life</vt:lpstr>
      <vt:lpstr>What is artificial life (AL)?</vt:lpstr>
      <vt:lpstr>What is artificial life (AL)?</vt:lpstr>
      <vt:lpstr>What is artificial life (AL)?</vt:lpstr>
      <vt:lpstr>Life-as-it-is</vt:lpstr>
      <vt:lpstr>Life-as-it-could-be</vt:lpstr>
      <vt:lpstr>A few ideas behind AL</vt:lpstr>
      <vt:lpstr>Two categories of AL</vt:lpstr>
      <vt:lpstr>Some criteria for life [Farmer and Belin, 1991]</vt:lpstr>
      <vt:lpstr>The meaning of life</vt:lpstr>
      <vt:lpstr>Some case studies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Artificial Life</dc:title>
  <dc:creator>Ben Church</dc:creator>
  <cp:lastModifiedBy>Ben Church</cp:lastModifiedBy>
  <cp:revision>22</cp:revision>
  <dcterms:created xsi:type="dcterms:W3CDTF">2016-10-20T22:54:12Z</dcterms:created>
  <dcterms:modified xsi:type="dcterms:W3CDTF">2016-10-25T01:52:46Z</dcterms:modified>
</cp:coreProperties>
</file>