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64" r:id="rId7"/>
    <p:sldId id="259" r:id="rId8"/>
    <p:sldId id="268" r:id="rId9"/>
    <p:sldId id="265" r:id="rId10"/>
    <p:sldId id="260" r:id="rId11"/>
    <p:sldId id="261" r:id="rId12"/>
    <p:sldId id="266" r:id="rId13"/>
    <p:sldId id="270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28/10/2016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98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28/10/2016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06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28/10/2016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14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28/10/2016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06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28/10/2016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22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28/10/2016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370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28/10/2016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999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28/10/2016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778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28/10/2016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64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28/10/2016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468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2DA-0EF7-46B5-B462-6D59499F3413}" type="datetimeFigureOut">
              <a:rPr lang="en-CA" smtClean="0"/>
              <a:t>28/10/2016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43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762DA-0EF7-46B5-B462-6D59499F3413}" type="datetimeFigureOut">
              <a:rPr lang="en-CA" smtClean="0"/>
              <a:t>28/10/2016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E390F-45FC-4864-8289-97E3EDD2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724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UkjC-69va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8 – Artificial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Ben Church &amp; </a:t>
            </a:r>
            <a:r>
              <a:rPr lang="en-CA" dirty="0" err="1"/>
              <a:t>Itamar</a:t>
            </a:r>
            <a:r>
              <a:rPr lang="en-CA" dirty="0"/>
              <a:t> </a:t>
            </a:r>
            <a:r>
              <a:rPr lang="en-CA" dirty="0" err="1"/>
              <a:t>Tzadok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452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meaning of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9545" cy="4351338"/>
          </a:xfrm>
        </p:spPr>
        <p:txBody>
          <a:bodyPr/>
          <a:lstStyle/>
          <a:p>
            <a:r>
              <a:rPr lang="en-CA" dirty="0"/>
              <a:t>AL asks us to consider an age old question: </a:t>
            </a:r>
            <a:br>
              <a:rPr lang="en-CA" dirty="0"/>
            </a:br>
            <a:r>
              <a:rPr lang="en-CA" dirty="0"/>
              <a:t>	What does it mean to be alive?</a:t>
            </a:r>
          </a:p>
          <a:p>
            <a:r>
              <a:rPr lang="en-CA" dirty="0" smtClean="0"/>
              <a:t>To know this, we must see </a:t>
            </a:r>
            <a:br>
              <a:rPr lang="en-CA" dirty="0" smtClean="0"/>
            </a:br>
            <a:r>
              <a:rPr lang="en-CA" dirty="0" smtClean="0"/>
              <a:t>past the details of life’s </a:t>
            </a:r>
            <a:br>
              <a:rPr lang="en-CA" dirty="0" smtClean="0"/>
            </a:br>
            <a:r>
              <a:rPr lang="en-CA" dirty="0" smtClean="0"/>
              <a:t>many implementations.</a:t>
            </a:r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7545977" y="1262744"/>
            <a:ext cx="2490651" cy="4066418"/>
            <a:chOff x="7728857" y="905692"/>
            <a:chExt cx="2490651" cy="40664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353" b="88921" l="27154" r="76462">
                          <a14:backgroundMark x1="62077" y1="47554" x2="62077" y2="47554"/>
                          <a14:backgroundMark x1="43385" y1="45108" x2="43385" y2="451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89" t="6475" r="17253" b="6989"/>
            <a:stretch/>
          </p:blipFill>
          <p:spPr>
            <a:xfrm>
              <a:off x="7750629" y="905692"/>
              <a:ext cx="2447108" cy="366630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728857" y="4572000"/>
              <a:ext cx="24906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https://thumbs.dreamstime.com/z/thinking-robot-27761830.jpg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32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Farmer and </a:t>
            </a:r>
            <a:r>
              <a:rPr lang="en-CA" dirty="0" smtClean="0"/>
              <a:t>Belin’s C</a:t>
            </a:r>
            <a:r>
              <a:rPr lang="en-CA" dirty="0" smtClean="0"/>
              <a:t>riteria </a:t>
            </a:r>
            <a:r>
              <a:rPr lang="en-CA" dirty="0"/>
              <a:t>for </a:t>
            </a:r>
            <a:r>
              <a:rPr lang="en-CA" dirty="0" smtClean="0"/>
              <a:t>life (1991)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Life is a pattern, not an object</a:t>
            </a:r>
          </a:p>
          <a:p>
            <a:r>
              <a:rPr lang="en-CA" dirty="0"/>
              <a:t>Life involves self-reproduction</a:t>
            </a:r>
          </a:p>
          <a:p>
            <a:r>
              <a:rPr lang="en-CA" dirty="0"/>
              <a:t>Information storage of a self-representation</a:t>
            </a:r>
          </a:p>
          <a:p>
            <a:r>
              <a:rPr lang="en-CA" dirty="0"/>
              <a:t>Metabolism</a:t>
            </a:r>
          </a:p>
          <a:p>
            <a:r>
              <a:rPr lang="en-CA" dirty="0"/>
              <a:t>Interaction with the environment</a:t>
            </a:r>
          </a:p>
          <a:p>
            <a:r>
              <a:rPr lang="en-CA" dirty="0"/>
              <a:t>Interdependence of parts</a:t>
            </a:r>
          </a:p>
          <a:p>
            <a:r>
              <a:rPr lang="en-CA" dirty="0"/>
              <a:t>Stability under perturbation</a:t>
            </a:r>
          </a:p>
          <a:p>
            <a:r>
              <a:rPr lang="en-CA" dirty="0"/>
              <a:t>The ability to evolve</a:t>
            </a:r>
          </a:p>
        </p:txBody>
      </p:sp>
    </p:spTree>
    <p:extLst>
      <p:ext uri="{BB962C8B-B14F-4D97-AF65-F5344CB8AC3E}">
        <p14:creationId xmlns:p14="http://schemas.microsoft.com/office/powerpoint/2010/main" val="226697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Some case studies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Reynolds’ </a:t>
            </a:r>
            <a:r>
              <a:rPr lang="en-CA" dirty="0" err="1" smtClean="0"/>
              <a:t>boids</a:t>
            </a:r>
            <a:endParaRPr lang="en-CA" dirty="0"/>
          </a:p>
          <a:p>
            <a:r>
              <a:rPr lang="en-CA" dirty="0" smtClean="0"/>
              <a:t>Dawkins’ </a:t>
            </a:r>
            <a:r>
              <a:rPr lang="en-CA" dirty="0" err="1" smtClean="0"/>
              <a:t>biomorphs</a:t>
            </a:r>
            <a:endParaRPr lang="en-CA" dirty="0" smtClean="0"/>
          </a:p>
          <a:p>
            <a:r>
              <a:rPr lang="en-CA" dirty="0" smtClean="0"/>
              <a:t>Computer viruses</a:t>
            </a:r>
          </a:p>
          <a:p>
            <a:r>
              <a:rPr lang="en-CA" dirty="0" smtClean="0"/>
              <a:t>Synthesizing emotional behaviour</a:t>
            </a:r>
          </a:p>
          <a:p>
            <a:r>
              <a:rPr lang="en-CA" dirty="0" smtClean="0"/>
              <a:t>Sony’s AIBO</a:t>
            </a:r>
          </a:p>
          <a:p>
            <a:r>
              <a:rPr lang="en-CA" dirty="0" err="1" smtClean="0"/>
              <a:t>Theraulaz</a:t>
            </a:r>
            <a:r>
              <a:rPr lang="en-CA" dirty="0" smtClean="0"/>
              <a:t> and </a:t>
            </a:r>
            <a:r>
              <a:rPr lang="en-CA" dirty="0" err="1" smtClean="0"/>
              <a:t>Bonabeau’s</a:t>
            </a:r>
            <a:r>
              <a:rPr lang="en-CA" dirty="0" smtClean="0"/>
              <a:t> nest building</a:t>
            </a:r>
          </a:p>
          <a:p>
            <a:r>
              <a:rPr lang="en-CA" dirty="0" smtClean="0"/>
              <a:t>+ Any others</a:t>
            </a:r>
          </a:p>
          <a:p>
            <a:r>
              <a:rPr lang="en-CA" dirty="0" smtClean="0"/>
              <a:t>+ </a:t>
            </a:r>
            <a:r>
              <a:rPr lang="en-CA" dirty="0" err="1" smtClean="0"/>
              <a:t>Itamar’s</a:t>
            </a:r>
            <a:r>
              <a:rPr lang="en-CA" smtClean="0"/>
              <a:t> studies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154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Reynolds’ </a:t>
            </a:r>
            <a:r>
              <a:rPr lang="en-CA" dirty="0" err="1"/>
              <a:t>Boids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Model of </a:t>
            </a:r>
            <a:r>
              <a:rPr lang="en-CA" smtClean="0"/>
              <a:t>flocking behaviour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656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Reynolds’ </a:t>
            </a:r>
            <a:r>
              <a:rPr lang="en-CA" dirty="0" err="1" smtClean="0"/>
              <a:t>Boids</a:t>
            </a:r>
            <a:endParaRPr lang="en-CA" dirty="0"/>
          </a:p>
        </p:txBody>
      </p:sp>
      <p:grpSp>
        <p:nvGrpSpPr>
          <p:cNvPr id="9" name="Group 8"/>
          <p:cNvGrpSpPr/>
          <p:nvPr/>
        </p:nvGrpSpPr>
        <p:grpSpPr>
          <a:xfrm>
            <a:off x="6450240" y="2771971"/>
            <a:ext cx="2066925" cy="1756875"/>
            <a:chOff x="6343648" y="918754"/>
            <a:chExt cx="2066925" cy="17568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3648" y="918754"/>
              <a:ext cx="2066925" cy="138112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343648" y="2275519"/>
              <a:ext cx="20669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http://www.red3d.com/cwr/boids/images/alignment.gif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50238" y="865921"/>
            <a:ext cx="2066925" cy="1784472"/>
            <a:chOff x="2872060" y="1487396"/>
            <a:chExt cx="2066925" cy="17844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060" y="1487396"/>
              <a:ext cx="2066925" cy="138112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883763" y="2871758"/>
              <a:ext cx="20552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http://www.red3d.com/cwr/boids/images/separation.gif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38673" y="4839831"/>
            <a:ext cx="2090057" cy="1781235"/>
            <a:chOff x="3484516" y="3660571"/>
            <a:chExt cx="2090057" cy="178123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6083" y="3660571"/>
              <a:ext cx="2066925" cy="13811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484516" y="5041696"/>
              <a:ext cx="2090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http://www.red3d.com/cwr/boids/images/cohesion.gif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838200" y="1825625"/>
            <a:ext cx="3918527" cy="4351338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859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Reynolds’ </a:t>
            </a:r>
            <a:r>
              <a:rPr lang="en-CA" dirty="0" err="1"/>
              <a:t>Boids</a:t>
            </a:r>
            <a:endParaRPr lang="en-CA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youtu.be/GUkjC-69vaw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47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artificial life (AL)?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3114"/>
            <a:ext cx="10515600" cy="5094515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So far we’ve seen evolutionary computing, </a:t>
            </a:r>
            <a:r>
              <a:rPr lang="en-CA" dirty="0" err="1" smtClean="0"/>
              <a:t>neurocomputing</a:t>
            </a:r>
            <a:r>
              <a:rPr lang="en-CA" dirty="0" smtClean="0"/>
              <a:t>, swarm intelligence, and </a:t>
            </a:r>
            <a:r>
              <a:rPr lang="en-CA" dirty="0" err="1" smtClean="0"/>
              <a:t>immunocomputing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All fields using algorithms inspired by life.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/>
              <a:t>What makes AL a field in its own right?</a:t>
            </a:r>
            <a:endParaRPr lang="en-CA" dirty="0"/>
          </a:p>
        </p:txBody>
      </p:sp>
      <p:grpSp>
        <p:nvGrpSpPr>
          <p:cNvPr id="8" name="Group 7"/>
          <p:cNvGrpSpPr/>
          <p:nvPr/>
        </p:nvGrpSpPr>
        <p:grpSpPr>
          <a:xfrm>
            <a:off x="598129" y="3008114"/>
            <a:ext cx="2943566" cy="2601886"/>
            <a:chOff x="1203891" y="2906486"/>
            <a:chExt cx="2812938" cy="2545936"/>
          </a:xfrm>
        </p:grpSpPr>
        <p:grpSp>
          <p:nvGrpSpPr>
            <p:cNvPr id="6" name="Group 5"/>
            <p:cNvGrpSpPr/>
            <p:nvPr/>
          </p:nvGrpSpPr>
          <p:grpSpPr>
            <a:xfrm>
              <a:off x="1203891" y="2906486"/>
              <a:ext cx="2812938" cy="2545936"/>
              <a:chOff x="1203891" y="3196431"/>
              <a:chExt cx="2273072" cy="224789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7440" y="3196431"/>
                <a:ext cx="2085975" cy="1609725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1203891" y="4806156"/>
                <a:ext cx="2273072" cy="638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050" dirty="0">
                    <a:solidFill>
                      <a:schemeClr val="bg1">
                        <a:lumMod val="50000"/>
                      </a:schemeClr>
                    </a:solidFill>
                  </a:rPr>
                  <a:t>http://</a:t>
                </a:r>
                <a:r>
                  <a:rPr lang="en-CA" sz="1050" dirty="0" smtClean="0">
                    <a:solidFill>
                      <a:schemeClr val="bg1">
                        <a:lumMod val="50000"/>
                      </a:schemeClr>
                    </a:solidFill>
                  </a:rPr>
                  <a:t>www.lakeshorelearning.com/media/images/free_resources/clip_art/school/computer.jpg</a:t>
                </a:r>
              </a:p>
              <a:p>
                <a:r>
                  <a:rPr lang="en-CA" sz="1050" dirty="0">
                    <a:solidFill>
                      <a:schemeClr val="bg1">
                        <a:lumMod val="50000"/>
                      </a:schemeClr>
                    </a:solidFill>
                  </a:rPr>
                  <a:t>http://images.fanpop.com/images/image_uploads/Darwin-Fish-debate-761620_500_306.jpg</a:t>
                </a: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887" y="3118061"/>
              <a:ext cx="1052286" cy="643998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470714" y="2561275"/>
            <a:ext cx="2907094" cy="3042906"/>
            <a:chOff x="3470714" y="2561275"/>
            <a:chExt cx="2907094" cy="3042906"/>
          </a:xfrm>
        </p:grpSpPr>
        <p:sp>
          <p:nvSpPr>
            <p:cNvPr id="10" name="TextBox 9"/>
            <p:cNvSpPr txBox="1"/>
            <p:nvPr/>
          </p:nvSpPr>
          <p:spPr>
            <a:xfrm>
              <a:off x="3470714" y="4896295"/>
              <a:ext cx="2699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</a:t>
              </a:r>
              <a:r>
                <a:rPr lang="en-CA" sz="1000" dirty="0" smtClean="0">
                  <a:solidFill>
                    <a:schemeClr val="bg1">
                      <a:lumMod val="50000"/>
                    </a:schemeClr>
                  </a:solidFill>
                </a:rPr>
                <a:t>www.clker.com/cliparts/o/R/Q/f/z/T/brain-hi.png</a:t>
              </a:r>
            </a:p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http://images.clipartpanda.com/clipart-computer-clip-art-computers-420136.jpg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77675" y="2561275"/>
              <a:ext cx="2900133" cy="2525764"/>
              <a:chOff x="5790749" y="1370574"/>
              <a:chExt cx="4667250" cy="4314825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0749" y="1370574"/>
                <a:ext cx="4667250" cy="431482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509739" y="2146253"/>
                <a:ext cx="884236" cy="1099769"/>
              </a:xfrm>
              <a:prstGeom prst="rect">
                <a:avLst/>
              </a:prstGeom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5943118" y="2009068"/>
            <a:ext cx="3635829" cy="3435423"/>
            <a:chOff x="5889504" y="1948157"/>
            <a:chExt cx="3635829" cy="3435423"/>
          </a:xfrm>
        </p:grpSpPr>
        <p:sp>
          <p:nvSpPr>
            <p:cNvPr id="15" name="TextBox 14"/>
            <p:cNvSpPr txBox="1"/>
            <p:nvPr/>
          </p:nvSpPr>
          <p:spPr>
            <a:xfrm>
              <a:off x="6227493" y="4983470"/>
              <a:ext cx="3124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http://www.clipartbest.com/cliparts/LiK/rk9/LiKrk9RaT.jpeg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889504" y="1948157"/>
              <a:ext cx="3635829" cy="2970015"/>
              <a:chOff x="5889504" y="1948157"/>
              <a:chExt cx="3635829" cy="2970015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747" b="26257"/>
              <a:stretch/>
            </p:blipFill>
            <p:spPr>
              <a:xfrm>
                <a:off x="5889504" y="2730142"/>
                <a:ext cx="3635829" cy="2188030"/>
              </a:xfrm>
              <a:prstGeom prst="rect">
                <a:avLst/>
              </a:prstGeom>
            </p:spPr>
          </p:pic>
          <p:sp>
            <p:nvSpPr>
              <p:cNvPr id="17" name="Cloud Callout 16"/>
              <p:cNvSpPr/>
              <p:nvPr/>
            </p:nvSpPr>
            <p:spPr>
              <a:xfrm flipH="1">
                <a:off x="6496736" y="1948157"/>
                <a:ext cx="2073431" cy="888570"/>
              </a:xfrm>
              <a:prstGeom prst="cloudCallou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9351693" y="2270269"/>
            <a:ext cx="2401176" cy="3338912"/>
            <a:chOff x="9351693" y="2143498"/>
            <a:chExt cx="2401176" cy="333891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928" y="2143498"/>
              <a:ext cx="2008060" cy="264435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9351693" y="4928412"/>
              <a:ext cx="24011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http://4.bp.blogspot.com/_tgM9xSZdl34/TQN7Fg1wEWI/AAAAAAAAGKk/_J2FFfLgQtQ/s320/computer%2Bvirus.jpg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472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artificial life (AL)?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3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 smtClean="0"/>
              <a:t>AL differs from the listed fields mainly by intention.</a:t>
            </a:r>
            <a:endParaRPr lang="en-CA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49234" y="2569029"/>
            <a:ext cx="4267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ysClr val="windowText" lastClr="000000"/>
                </a:solidFill>
              </a:rPr>
              <a:t>Other fields:</a:t>
            </a:r>
          </a:p>
          <a:p>
            <a:r>
              <a:rPr lang="en-CA" sz="2800" dirty="0" smtClean="0">
                <a:solidFill>
                  <a:sysClr val="windowText" lastClr="000000"/>
                </a:solidFill>
              </a:rPr>
              <a:t>Seek mainly to solve other problems using algorithms inspired by nature.</a:t>
            </a:r>
            <a:endParaRPr lang="en-CA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3829" y="2569029"/>
            <a:ext cx="426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>
                <a:solidFill>
                  <a:sysClr val="windowText" lastClr="000000"/>
                </a:solidFill>
              </a:rPr>
              <a:t>Artificial life:</a:t>
            </a:r>
            <a:endParaRPr lang="en-CA" sz="3600" dirty="0" smtClean="0">
              <a:solidFill>
                <a:sysClr val="windowText" lastClr="000000"/>
              </a:solidFill>
            </a:endParaRPr>
          </a:p>
          <a:p>
            <a:r>
              <a:rPr lang="en-CA" sz="2800" dirty="0" smtClean="0">
                <a:solidFill>
                  <a:sysClr val="windowText" lastClr="000000"/>
                </a:solidFill>
              </a:rPr>
              <a:t>Develops and studies models of life for the sake of understanding life and those models.</a:t>
            </a:r>
            <a:r>
              <a:rPr lang="en-CA" sz="3200" dirty="0" smtClean="0">
                <a:solidFill>
                  <a:sysClr val="windowText" lastClr="000000"/>
                </a:solidFill>
              </a:rPr>
              <a:t>	</a:t>
            </a:r>
            <a:endParaRPr lang="en-CA" sz="3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34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artificial life (AL)?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783"/>
            <a:ext cx="4038600" cy="12310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Natural life sciences employ reductionist method to explain life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46164" y="3038662"/>
            <a:ext cx="2667000" cy="3005117"/>
            <a:chOff x="4867003" y="1711261"/>
            <a:chExt cx="2667000" cy="300511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003" y="1711261"/>
              <a:ext cx="2667000" cy="24003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236868" y="4162380"/>
              <a:ext cx="192727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By Unknown - [1], Public Domain, https://commons.wikimedia.org/w/index.php?curid=1493624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91598" y="3145464"/>
            <a:ext cx="3422469" cy="2877508"/>
            <a:chOff x="2929850" y="2734492"/>
            <a:chExt cx="3422469" cy="287750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094" y="2734492"/>
              <a:ext cx="1917983" cy="240792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929850" y="5211890"/>
              <a:ext cx="3422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By Universal Studios - Dr. Macro, Public Domain, https://commons.wikimedia.org/w/index.php?curid=3558176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6791598" y="1762783"/>
            <a:ext cx="4038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Artificial life uses a constructive approach to explain and explore life</a:t>
            </a:r>
          </a:p>
        </p:txBody>
      </p:sp>
    </p:spTree>
    <p:extLst>
      <p:ext uri="{BB962C8B-B14F-4D97-AF65-F5344CB8AC3E}">
        <p14:creationId xmlns:p14="http://schemas.microsoft.com/office/powerpoint/2010/main" val="301150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few ideas behind 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Life is a process</a:t>
            </a:r>
          </a:p>
          <a:p>
            <a:r>
              <a:rPr lang="en-CA" dirty="0"/>
              <a:t>Life can be explored constructively</a:t>
            </a:r>
          </a:p>
          <a:p>
            <a:r>
              <a:rPr lang="en-CA" dirty="0"/>
              <a:t>‘Life’ is independent of substrate</a:t>
            </a:r>
          </a:p>
        </p:txBody>
      </p:sp>
    </p:spTree>
    <p:extLst>
      <p:ext uri="{BB962C8B-B14F-4D97-AF65-F5344CB8AC3E}">
        <p14:creationId xmlns:p14="http://schemas.microsoft.com/office/powerpoint/2010/main" val="19805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Life-as-it-is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 contributes models to biological sciences</a:t>
            </a:r>
          </a:p>
          <a:p>
            <a:r>
              <a:rPr lang="en-CA" dirty="0" smtClean="0"/>
              <a:t>AL refines its models with contributions of biological sciences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978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Life-as-it-could-be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Constructive approach allows exploration of novel forms of life</a:t>
            </a:r>
          </a:p>
          <a:p>
            <a:r>
              <a:rPr lang="en-CA" dirty="0" smtClean="0"/>
              <a:t>Low-level rules and agent interaction produce life-like complexity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13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Langton’s Features of AL Models (1988)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Ensembles, or ecosystems, of agents, or organisms, interacting</a:t>
            </a:r>
          </a:p>
          <a:p>
            <a:r>
              <a:rPr lang="en-CA" dirty="0" smtClean="0"/>
              <a:t>No privileged agents – No central control</a:t>
            </a:r>
          </a:p>
          <a:p>
            <a:r>
              <a:rPr lang="en-CA" dirty="0" smtClean="0"/>
              <a:t>Agents choose how to interact with agents and the environment</a:t>
            </a:r>
          </a:p>
          <a:p>
            <a:r>
              <a:rPr lang="en-CA" dirty="0" smtClean="0"/>
              <a:t>No global rules – Only individual rules</a:t>
            </a:r>
          </a:p>
          <a:p>
            <a:r>
              <a:rPr lang="en-CA" dirty="0" smtClean="0"/>
              <a:t>Emergent phenomena are patterns that transcend individuals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542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Two categories of 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4000" dirty="0" smtClean="0"/>
              <a:t>Virtual</a:t>
            </a:r>
          </a:p>
          <a:p>
            <a:pPr lvl="1" algn="ctr"/>
            <a:r>
              <a:rPr lang="en-CA" sz="2800" dirty="0" smtClean="0"/>
              <a:t>Abstract</a:t>
            </a:r>
            <a:endParaRPr lang="en-CA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sz="4000" dirty="0" smtClean="0"/>
              <a:t>Synthetic</a:t>
            </a:r>
          </a:p>
          <a:p>
            <a:pPr lvl="1" algn="ctr"/>
            <a:r>
              <a:rPr lang="en-CA" sz="2800" dirty="0" smtClean="0"/>
              <a:t>Concrete</a:t>
            </a:r>
            <a:endParaRPr lang="en-CA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389414" y="3181240"/>
            <a:ext cx="2677885" cy="3039652"/>
            <a:chOff x="963386" y="3048001"/>
            <a:chExt cx="2677885" cy="30396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04" t="18062" r="26095" b="16134"/>
            <a:stretch/>
          </p:blipFill>
          <p:spPr>
            <a:xfrm>
              <a:off x="1066800" y="3048001"/>
              <a:ext cx="2471058" cy="228774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63386" y="5379767"/>
              <a:ext cx="26778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https://www.thestar.com/content/dam/thestar/life/technology/2013/02/14/tamagotchi_returns_electronic_pet_reborn_as_mobile_app/tamagotchi.jpg.size.xxlarge.promo.jpg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64185" y="3181239"/>
            <a:ext cx="3145972" cy="2814432"/>
            <a:chOff x="5687785" y="3203010"/>
            <a:chExt cx="3145972" cy="2814432"/>
          </a:xfrm>
        </p:grpSpPr>
        <p:sp>
          <p:nvSpPr>
            <p:cNvPr id="9" name="TextBox 8"/>
            <p:cNvSpPr txBox="1"/>
            <p:nvPr/>
          </p:nvSpPr>
          <p:spPr>
            <a:xfrm>
              <a:off x="5949042" y="5771221"/>
              <a:ext cx="26234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solidFill>
                    <a:schemeClr val="bg1">
                      <a:lumMod val="50000"/>
                    </a:schemeClr>
                  </a:solidFill>
                </a:rPr>
                <a:t>http://www.eurostemcell.org/files/dolly1.jpg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46" t="11428" r="18664" b="8648"/>
            <a:stretch/>
          </p:blipFill>
          <p:spPr>
            <a:xfrm>
              <a:off x="5687785" y="3203010"/>
              <a:ext cx="3145972" cy="2503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140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404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Chapter 8 – Artificial Life</vt:lpstr>
      <vt:lpstr>What is artificial life (AL)?</vt:lpstr>
      <vt:lpstr>What is artificial life (AL)?</vt:lpstr>
      <vt:lpstr>What is artificial life (AL)?</vt:lpstr>
      <vt:lpstr>A few ideas behind AL</vt:lpstr>
      <vt:lpstr>Life-as-it-is</vt:lpstr>
      <vt:lpstr>Life-as-it-could-be</vt:lpstr>
      <vt:lpstr>Langton’s Features of AL Models (1988)</vt:lpstr>
      <vt:lpstr>Two categories of AL</vt:lpstr>
      <vt:lpstr>The meaning of life</vt:lpstr>
      <vt:lpstr>Farmer and Belin’s Criteria for life (1991)</vt:lpstr>
      <vt:lpstr>Some case studies</vt:lpstr>
      <vt:lpstr>Reynolds’ Boids</vt:lpstr>
      <vt:lpstr>Reynolds’ Boids</vt:lpstr>
      <vt:lpstr>Reynolds’ Boids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– Artificial Life</dc:title>
  <dc:creator>Ben Church</dc:creator>
  <cp:lastModifiedBy>Ben Church</cp:lastModifiedBy>
  <cp:revision>32</cp:revision>
  <dcterms:created xsi:type="dcterms:W3CDTF">2016-10-20T22:54:12Z</dcterms:created>
  <dcterms:modified xsi:type="dcterms:W3CDTF">2016-10-29T00:20:06Z</dcterms:modified>
</cp:coreProperties>
</file>