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1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1" r:id="rId8"/>
    <p:sldId id="268" r:id="rId9"/>
    <p:sldId id="269" r:id="rId10"/>
    <p:sldId id="273" r:id="rId11"/>
    <p:sldId id="275" r:id="rId12"/>
    <p:sldId id="267" r:id="rId13"/>
    <p:sldId id="270" r:id="rId14"/>
    <p:sldId id="271" r:id="rId15"/>
    <p:sldId id="272" r:id="rId16"/>
    <p:sldId id="274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109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0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48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43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17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8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45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51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6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30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7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82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1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59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28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3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5773-7CF9-4DFF-9CBD-CE953D6D6496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3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  <p:sldLayoutId id="2147484533" r:id="rId12"/>
    <p:sldLayoutId id="2147484534" r:id="rId13"/>
    <p:sldLayoutId id="2147484535" r:id="rId14"/>
    <p:sldLayoutId id="2147484536" r:id="rId15"/>
    <p:sldLayoutId id="2147484537" r:id="rId16"/>
    <p:sldLayoutId id="21474845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3D Ultrasound for Scoliosis Quantification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400" dirty="0" smtClean="0">
                <a:solidFill>
                  <a:schemeClr val="bg1"/>
                </a:solidFill>
              </a:rPr>
              <a:t>Ben Church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</a:t>
            </a:r>
            <a:r>
              <a:rPr lang="en-CA" sz="4800" dirty="0" smtClean="0"/>
              <a:t>Results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551101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R = 0.998 fo</a:t>
            </a:r>
            <a:r>
              <a:rPr lang="en-CA" sz="2800" dirty="0" smtClean="0">
                <a:solidFill>
                  <a:schemeClr val="bg1"/>
                </a:solidFill>
              </a:rPr>
              <a:t>r adult model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R = 0.977 for pediatric model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Angle errors &lt; 3.1° &lt; 5°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</a:t>
            </a:r>
            <a:r>
              <a:rPr lang="en-CA" sz="4800" dirty="0" smtClean="0"/>
              <a:t>Critique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551101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Phantom images unrealistically clear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Just used two phantom models</a:t>
            </a:r>
          </a:p>
          <a:p>
            <a:pPr>
              <a:lnSpc>
                <a:spcPct val="100000"/>
              </a:lnSpc>
            </a:pPr>
            <a:r>
              <a:rPr lang="en-CA" sz="2800" i="1" dirty="0" smtClean="0">
                <a:solidFill>
                  <a:schemeClr val="bg1"/>
                </a:solidFill>
              </a:rPr>
              <a:t>In vivo</a:t>
            </a:r>
            <a:r>
              <a:rPr lang="en-CA" sz="2800" dirty="0" smtClean="0">
                <a:solidFill>
                  <a:schemeClr val="bg1"/>
                </a:solidFill>
              </a:rPr>
              <a:t> studies required</a:t>
            </a:r>
            <a:endParaRPr lang="en-CA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Cheung2015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281" y="3331344"/>
            <a:ext cx="9865439" cy="14262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Freehand </a:t>
            </a:r>
            <a:r>
              <a:rPr lang="en-US" sz="4000" b="1" dirty="0" smtClean="0">
                <a:solidFill>
                  <a:schemeClr val="bg1"/>
                </a:solidFill>
              </a:rPr>
              <a:t>three-dimensional </a:t>
            </a:r>
            <a:r>
              <a:rPr lang="en-US" sz="4000" b="1" dirty="0">
                <a:solidFill>
                  <a:schemeClr val="bg1"/>
                </a:solidFill>
              </a:rPr>
              <a:t>ultrasound system for assessment </a:t>
            </a:r>
            <a:r>
              <a:rPr lang="en-US" sz="4000" b="1" dirty="0" smtClean="0">
                <a:solidFill>
                  <a:schemeClr val="bg1"/>
                </a:solidFill>
              </a:rPr>
              <a:t>of </a:t>
            </a:r>
            <a:r>
              <a:rPr lang="en-US" sz="4000" b="1" dirty="0">
                <a:solidFill>
                  <a:schemeClr val="bg1"/>
                </a:solidFill>
              </a:rPr>
              <a:t>scoliosis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1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Cheung2015</a:t>
            </a:r>
            <a:r>
              <a:rPr lang="en-CA" sz="4800" dirty="0" smtClean="0"/>
              <a:t> – Motivation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Health risks of X-ray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Limitations of other methods described by [Ungi2014</a:t>
            </a:r>
            <a:r>
              <a:rPr lang="en-CA" sz="28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CA" sz="2800" i="1" dirty="0" smtClean="0">
                <a:solidFill>
                  <a:schemeClr val="bg1"/>
                </a:solidFill>
              </a:rPr>
              <a:t>In vivo</a:t>
            </a:r>
            <a:r>
              <a:rPr lang="en-CA" sz="2800" dirty="0" smtClean="0">
                <a:solidFill>
                  <a:schemeClr val="bg1"/>
                </a:solidFill>
              </a:rPr>
              <a:t> study required</a:t>
            </a:r>
            <a:endParaRPr lang="en-CA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Method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304916" cy="3958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Scan live patients with wide probe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Image in axial plane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Locate landmarks in software-generated </a:t>
            </a:r>
            <a:r>
              <a:rPr lang="en-CA" sz="2800" dirty="0" smtClean="0">
                <a:solidFill>
                  <a:schemeClr val="bg1"/>
                </a:solidFill>
              </a:rPr>
              <a:t>model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Extract curvature using TPs, and TPs + SAPs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559" r="-3984" b="1552"/>
          <a:stretch/>
        </p:blipFill>
        <p:spPr>
          <a:xfrm>
            <a:off x="8704384" y="1028701"/>
            <a:ext cx="2303585" cy="5205045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"/>
          <a:stretch/>
        </p:blipFill>
        <p:spPr>
          <a:xfrm>
            <a:off x="4835771" y="2481101"/>
            <a:ext cx="3569675" cy="31057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5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Validation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Compared their method’s angle to Cobb angle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Examined intra and inter-user variability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</a:t>
            </a:r>
            <a:r>
              <a:rPr lang="en-CA" sz="4800" dirty="0" smtClean="0"/>
              <a:t>Results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</a:t>
            </a:r>
            <a:r>
              <a:rPr lang="en-CA" sz="4800" dirty="0" smtClean="0"/>
              <a:t>Critique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4038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Cobb angle range only 1.9</a:t>
            </a:r>
            <a:r>
              <a:rPr lang="en-CA" sz="2800" dirty="0" smtClean="0">
                <a:solidFill>
                  <a:schemeClr val="bg1"/>
                </a:solidFill>
              </a:rPr>
              <a:t>°</a:t>
            </a:r>
            <a:r>
              <a:rPr lang="en-CA" sz="2800" dirty="0" smtClean="0">
                <a:solidFill>
                  <a:schemeClr val="bg1"/>
                </a:solidFill>
              </a:rPr>
              <a:t> to 29.9</a:t>
            </a:r>
            <a:r>
              <a:rPr lang="en-CA" sz="2800" dirty="0">
                <a:solidFill>
                  <a:schemeClr val="bg1"/>
                </a:solidFill>
              </a:rPr>
              <a:t>°</a:t>
            </a:r>
            <a:endParaRPr lang="en-CA" sz="28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mild to moderate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Unable to locate some landmarks</a:t>
            </a:r>
          </a:p>
          <a:p>
            <a:pPr lvl="1">
              <a:lnSpc>
                <a:spcPct val="10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Used alternative landmarks</a:t>
            </a:r>
          </a:p>
          <a:p>
            <a:pPr lvl="1">
              <a:lnSpc>
                <a:spcPct val="10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Discarded data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Method for dealing with imperfect </a:t>
            </a:r>
            <a:r>
              <a:rPr lang="en-CA" sz="2800" smtClean="0">
                <a:solidFill>
                  <a:schemeClr val="bg1"/>
                </a:solidFill>
              </a:rPr>
              <a:t>data required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[Ungi2014]	</a:t>
            </a:r>
            <a:r>
              <a:rPr lang="en-CA" b="1" dirty="0" smtClean="0">
                <a:solidFill>
                  <a:schemeClr val="bg1"/>
                </a:solidFill>
              </a:rPr>
              <a:t>T</a:t>
            </a:r>
            <a:r>
              <a:rPr lang="en-CA" b="1" dirty="0" smtClean="0">
                <a:solidFill>
                  <a:schemeClr val="bg1"/>
                </a:solidFill>
              </a:rPr>
              <a:t>. </a:t>
            </a:r>
            <a:r>
              <a:rPr lang="en-CA" b="1" dirty="0" err="1" smtClean="0">
                <a:solidFill>
                  <a:schemeClr val="bg1"/>
                </a:solidFill>
              </a:rPr>
              <a:t>Ungi</a:t>
            </a:r>
            <a:r>
              <a:rPr lang="en-CA" b="1" dirty="0" smtClean="0">
                <a:solidFill>
                  <a:schemeClr val="bg1"/>
                </a:solidFill>
              </a:rPr>
              <a:t>, F. King, M. </a:t>
            </a:r>
            <a:r>
              <a:rPr lang="en-CA" b="1" dirty="0" err="1" smtClean="0">
                <a:solidFill>
                  <a:schemeClr val="bg1"/>
                </a:solidFill>
              </a:rPr>
              <a:t>Kempston</a:t>
            </a:r>
            <a:r>
              <a:rPr lang="en-CA" b="1" dirty="0" smtClean="0">
                <a:solidFill>
                  <a:schemeClr val="bg1"/>
                </a:solidFill>
              </a:rPr>
              <a:t>, Z. Keri, A. Lasso, P. 			Mousavi, J. </a:t>
            </a:r>
            <a:r>
              <a:rPr lang="en-CA" b="1" dirty="0" err="1" smtClean="0">
                <a:solidFill>
                  <a:schemeClr val="bg1"/>
                </a:solidFill>
              </a:rPr>
              <a:t>Rudan</a:t>
            </a:r>
            <a:r>
              <a:rPr lang="en-CA" b="1" dirty="0" smtClean="0">
                <a:solidFill>
                  <a:schemeClr val="bg1"/>
                </a:solidFill>
              </a:rPr>
              <a:t>, D. P. </a:t>
            </a:r>
            <a:r>
              <a:rPr lang="en-CA" b="1" dirty="0" err="1" smtClean="0">
                <a:solidFill>
                  <a:schemeClr val="bg1"/>
                </a:solidFill>
              </a:rPr>
              <a:t>Borschneck</a:t>
            </a:r>
            <a:r>
              <a:rPr lang="en-CA" b="1" dirty="0" smtClean="0">
                <a:solidFill>
                  <a:schemeClr val="bg1"/>
                </a:solidFill>
              </a:rPr>
              <a:t>, and G. 				Fichtinger, “Spinal Curvature Measurement by 			Tracked Ultrasound Snapshots”, Ultrasound in 			Medicine and Biology 2014; 40(2):447-454.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b="1" dirty="0" smtClean="0">
                <a:solidFill>
                  <a:schemeClr val="bg1"/>
                </a:solidFill>
              </a:rPr>
              <a:t>Cheung2015]	C</a:t>
            </a:r>
            <a:r>
              <a:rPr lang="en-US" b="1" dirty="0">
                <a:solidFill>
                  <a:schemeClr val="bg1"/>
                </a:solidFill>
              </a:rPr>
              <a:t>.-W. J. Cheung, G.-Q. Zhou, S.-Y. Law, K.-L. </a:t>
            </a:r>
            <a:r>
              <a:rPr lang="en-US" b="1" dirty="0" smtClean="0">
                <a:solidFill>
                  <a:schemeClr val="bg1"/>
                </a:solidFill>
              </a:rPr>
              <a:t>		Lai</a:t>
            </a:r>
            <a:r>
              <a:rPr lang="en-US" b="1" dirty="0">
                <a:solidFill>
                  <a:schemeClr val="bg1"/>
                </a:solidFill>
              </a:rPr>
              <a:t>, W.-W. Jiang,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Y.-P. Zheng</a:t>
            </a:r>
            <a:r>
              <a:rPr lang="en-US" b="1" dirty="0" smtClean="0">
                <a:solidFill>
                  <a:schemeClr val="bg1"/>
                </a:solidFill>
              </a:rPr>
              <a:t>, “</a:t>
            </a:r>
            <a:r>
              <a:rPr lang="en-US" b="1" dirty="0">
                <a:solidFill>
                  <a:schemeClr val="bg1"/>
                </a:solidFill>
              </a:rPr>
              <a:t>Freehand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		three-	dimensional </a:t>
            </a:r>
            <a:r>
              <a:rPr lang="en-US" b="1" dirty="0">
                <a:solidFill>
                  <a:schemeClr val="bg1"/>
                </a:solidFill>
              </a:rPr>
              <a:t>ultrasound </a:t>
            </a:r>
            <a:r>
              <a:rPr lang="en-US" b="1" dirty="0" smtClean="0">
                <a:solidFill>
                  <a:schemeClr val="bg1"/>
                </a:solidFill>
              </a:rPr>
              <a:t>system </a:t>
            </a:r>
            <a:r>
              <a:rPr lang="en-US" b="1" dirty="0">
                <a:solidFill>
                  <a:schemeClr val="bg1"/>
                </a:solidFill>
              </a:rPr>
              <a:t>for assessment </a:t>
            </a:r>
            <a:r>
              <a:rPr lang="en-US" b="1" dirty="0" smtClean="0">
                <a:solidFill>
                  <a:schemeClr val="bg1"/>
                </a:solidFill>
              </a:rPr>
              <a:t>		of scoliosis”, Journal </a:t>
            </a:r>
            <a:r>
              <a:rPr lang="en-US" b="1" dirty="0">
                <a:solidFill>
                  <a:schemeClr val="bg1"/>
                </a:solidFill>
              </a:rPr>
              <a:t>of </a:t>
            </a:r>
            <a:r>
              <a:rPr lang="en-US" b="1" dirty="0" err="1">
                <a:solidFill>
                  <a:schemeClr val="bg1"/>
                </a:solidFill>
              </a:rPr>
              <a:t>Orthopaedic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Translation 			2015</a:t>
            </a:r>
            <a:r>
              <a:rPr lang="en-US" b="1" dirty="0">
                <a:solidFill>
                  <a:schemeClr val="bg1"/>
                </a:solidFill>
              </a:rPr>
              <a:t>; 3:123-133.</a:t>
            </a:r>
          </a:p>
        </p:txBody>
      </p:sp>
    </p:spTree>
    <p:extLst>
      <p:ext uri="{BB962C8B-B14F-4D97-AF65-F5344CB8AC3E}">
        <p14:creationId xmlns:p14="http://schemas.microsoft.com/office/powerpoint/2010/main" val="42903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chemeClr val="tx1"/>
                </a:solidFill>
              </a:rPr>
              <a:t>Contents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Scoliosis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Assessment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3D ultrasound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- Scoliosis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96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– 3D ultrasound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0" t="991" r="28711" b="2240"/>
          <a:stretch/>
        </p:blipFill>
        <p:spPr>
          <a:xfrm>
            <a:off x="7369629" y="1687286"/>
            <a:ext cx="2536371" cy="470262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2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Ungi2014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70" y="3331344"/>
            <a:ext cx="9613861" cy="142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 smtClean="0">
                <a:solidFill>
                  <a:schemeClr val="bg1"/>
                </a:solidFill>
              </a:rPr>
              <a:t>Spinal </a:t>
            </a:r>
            <a:r>
              <a:rPr lang="en-CA" sz="4000" b="1" dirty="0">
                <a:solidFill>
                  <a:schemeClr val="bg1"/>
                </a:solidFill>
              </a:rPr>
              <a:t>Curvature Measurement by Tracked </a:t>
            </a:r>
            <a:r>
              <a:rPr lang="en-CA" sz="4000" b="1" dirty="0" smtClean="0">
                <a:solidFill>
                  <a:schemeClr val="bg1"/>
                </a:solidFill>
              </a:rPr>
              <a:t>Ultrasound Snapshots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Motivation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Health risks of repeated X-ray exposure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Cost and inaccessibility of MRI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Inaccuracy of palpation and surface topography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Method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Scan phantom models with image in sagittal plane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Locate transverse processes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Extract curvature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1185" y="3147646"/>
            <a:ext cx="196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Warp model to snapshots image for illustration?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"/>
          <a:stretch/>
        </p:blipFill>
        <p:spPr>
          <a:xfrm>
            <a:off x="4721471" y="2802342"/>
            <a:ext cx="3569675" cy="31057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91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Validation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Examined correlation between their method and Cobb’s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Examined average errors and error ranges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492</TotalTime>
  <Words>276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3D Ultrasound for Scoliosis Quantification</vt:lpstr>
      <vt:lpstr>Contents</vt:lpstr>
      <vt:lpstr>Background - Scoliosis</vt:lpstr>
      <vt:lpstr>Background – Assessment</vt:lpstr>
      <vt:lpstr>Background – 3D ultrasound</vt:lpstr>
      <vt:lpstr>Ungi2014</vt:lpstr>
      <vt:lpstr>Ungi2014 – Motivation</vt:lpstr>
      <vt:lpstr>Ungi2014 – Method</vt:lpstr>
      <vt:lpstr>Ungi2014 – Validation</vt:lpstr>
      <vt:lpstr>Ungi2014 – Results</vt:lpstr>
      <vt:lpstr>Ungi2014 – Critique</vt:lpstr>
      <vt:lpstr>Cheung2015</vt:lpstr>
      <vt:lpstr>Cheung2015 – Motivation</vt:lpstr>
      <vt:lpstr>Cheung2015 – Method</vt:lpstr>
      <vt:lpstr>Cheung2015 – Validation</vt:lpstr>
      <vt:lpstr>Cheung2015 – Results</vt:lpstr>
      <vt:lpstr>Cheung2015 – Critique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Benjamin Church</cp:lastModifiedBy>
  <cp:revision>37</cp:revision>
  <dcterms:created xsi:type="dcterms:W3CDTF">2016-11-18T23:30:12Z</dcterms:created>
  <dcterms:modified xsi:type="dcterms:W3CDTF">2016-11-30T20:22:47Z</dcterms:modified>
</cp:coreProperties>
</file>