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8" r:id="rId9"/>
    <p:sldId id="277" r:id="rId10"/>
    <p:sldId id="265" r:id="rId11"/>
    <p:sldId id="260" r:id="rId12"/>
    <p:sldId id="261" r:id="rId13"/>
    <p:sldId id="266" r:id="rId14"/>
    <p:sldId id="270" r:id="rId15"/>
    <p:sldId id="267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297" r:id="rId36"/>
    <p:sldId id="296" r:id="rId37"/>
    <p:sldId id="298" r:id="rId38"/>
    <p:sldId id="299" r:id="rId39"/>
    <p:sldId id="300" r:id="rId40"/>
    <p:sldId id="301" r:id="rId41"/>
    <p:sldId id="302" r:id="rId42"/>
    <p:sldId id="271" r:id="rId43"/>
    <p:sldId id="272" r:id="rId44"/>
    <p:sldId id="273" r:id="rId45"/>
    <p:sldId id="274" r:id="rId46"/>
    <p:sldId id="275" r:id="rId47"/>
    <p:sldId id="27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83EC4-1ADB-4A49-A996-079A1E49C5D8}">
          <p14:sldIdLst>
            <p14:sldId id="256"/>
          </p14:sldIdLst>
        </p14:section>
        <p14:section name="Part 1" id="{3C71D425-952B-436A-977F-2C355ADF0E18}">
          <p14:sldIdLst>
            <p14:sldId id="262"/>
            <p14:sldId id="263"/>
            <p14:sldId id="257"/>
            <p14:sldId id="258"/>
            <p14:sldId id="264"/>
            <p14:sldId id="259"/>
            <p14:sldId id="268"/>
            <p14:sldId id="277"/>
            <p14:sldId id="265"/>
            <p14:sldId id="260"/>
            <p14:sldId id="261"/>
            <p14:sldId id="266"/>
            <p14:sldId id="270"/>
            <p14:sldId id="267"/>
            <p14:sldId id="269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  <p14:sldId id="297"/>
            <p14:sldId id="296"/>
            <p14:sldId id="298"/>
            <p14:sldId id="299"/>
            <p14:sldId id="300"/>
            <p14:sldId id="301"/>
            <p14:sldId id="302"/>
          </p14:sldIdLst>
        </p14:section>
        <p14:section name="Part 2" id="{92A96F05-1DF4-421D-B9A5-A99FEF4B65C4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302176"/>
        <c:axId val="113302960"/>
      </c:radarChart>
      <c:catAx>
        <c:axId val="11330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02960"/>
        <c:crosses val="autoZero"/>
        <c:auto val="1"/>
        <c:lblAlgn val="ctr"/>
        <c:lblOffset val="100"/>
        <c:noMultiLvlLbl val="0"/>
      </c:catAx>
      <c:valAx>
        <c:axId val="113302960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33021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Contentment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306880"/>
        <c:axId val="113306488"/>
      </c:radarChart>
      <c:catAx>
        <c:axId val="11330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06488"/>
        <c:crosses val="autoZero"/>
        <c:auto val="1"/>
        <c:lblAlgn val="ctr"/>
        <c:lblOffset val="100"/>
        <c:noMultiLvlLbl val="0"/>
      </c:catAx>
      <c:valAx>
        <c:axId val="113306488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330688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9</c:v>
                </c:pt>
                <c:pt idx="1">
                  <c:v>9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307272"/>
        <c:axId val="113308448"/>
      </c:radarChart>
      <c:catAx>
        <c:axId val="11330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08448"/>
        <c:crosses val="autoZero"/>
        <c:auto val="1"/>
        <c:lblAlgn val="ctr"/>
        <c:lblOffset val="100"/>
        <c:noMultiLvlLbl val="0"/>
      </c:catAx>
      <c:valAx>
        <c:axId val="1133084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330727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Sadness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303352"/>
        <c:axId val="113304528"/>
      </c:radarChart>
      <c:catAx>
        <c:axId val="11330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04528"/>
        <c:crosses val="autoZero"/>
        <c:auto val="1"/>
        <c:lblAlgn val="ctr"/>
        <c:lblOffset val="100"/>
        <c:noMultiLvlLbl val="0"/>
      </c:catAx>
      <c:valAx>
        <c:axId val="113304528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330335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74117-7DD7-47F7-8373-9997F1ED45AF}" type="doc">
      <dgm:prSet loTypeId="urn:microsoft.com/office/officeart/2005/8/layout/pyramid1" loCatId="pyramid" qsTypeId="urn:microsoft.com/office/officeart/2005/8/quickstyle/3d5" qsCatId="3D" csTypeId="urn:microsoft.com/office/officeart/2005/8/colors/colorful5" csCatId="colorful" phldr="1"/>
      <dgm:spPr/>
    </dgm:pt>
    <dgm:pt modelId="{9E43286A-2CEA-4832-A431-E42EC4BA3139}">
      <dgm:prSet phldrT="[Text]" custT="1"/>
      <dgm:spPr/>
      <dgm:t>
        <a:bodyPr/>
        <a:lstStyle/>
        <a:p>
          <a:r>
            <a:rPr lang="en-CA" sz="3200" dirty="0" smtClean="0"/>
            <a:t>Biospheres</a:t>
          </a:r>
          <a:endParaRPr lang="en-CA" sz="2400" dirty="0"/>
        </a:p>
      </dgm:t>
    </dgm:pt>
    <dgm:pt modelId="{450DC1F9-6345-4187-A734-420E1BE9B72A}" type="parTrans" cxnId="{C44D4C6E-8205-40AA-B907-CBCFA23B0FE2}">
      <dgm:prSet/>
      <dgm:spPr/>
      <dgm:t>
        <a:bodyPr/>
        <a:lstStyle/>
        <a:p>
          <a:endParaRPr lang="en-CA"/>
        </a:p>
      </dgm:t>
    </dgm:pt>
    <dgm:pt modelId="{7D9AC575-D197-482D-8125-974024128A63}" type="sibTrans" cxnId="{C44D4C6E-8205-40AA-B907-CBCFA23B0FE2}">
      <dgm:prSet/>
      <dgm:spPr/>
      <dgm:t>
        <a:bodyPr/>
        <a:lstStyle/>
        <a:p>
          <a:endParaRPr lang="en-CA"/>
        </a:p>
      </dgm:t>
    </dgm:pt>
    <dgm:pt modelId="{F93F7411-F22B-408D-ABE7-284D0F1419D6}">
      <dgm:prSet phldrT="[Text]" custT="1"/>
      <dgm:spPr/>
      <dgm:t>
        <a:bodyPr/>
        <a:lstStyle/>
        <a:p>
          <a:r>
            <a:rPr lang="en-CA" sz="3200" dirty="0" smtClean="0"/>
            <a:t>Ecosystems</a:t>
          </a:r>
          <a:endParaRPr lang="en-CA" sz="3700" dirty="0"/>
        </a:p>
      </dgm:t>
    </dgm:pt>
    <dgm:pt modelId="{E415A929-6775-41E1-B27C-64D193C4F2F8}" type="parTrans" cxnId="{EBD24DAD-C5F1-4A1E-BAE6-1047F5449A93}">
      <dgm:prSet/>
      <dgm:spPr/>
      <dgm:t>
        <a:bodyPr/>
        <a:lstStyle/>
        <a:p>
          <a:endParaRPr lang="en-CA"/>
        </a:p>
      </dgm:t>
    </dgm:pt>
    <dgm:pt modelId="{8DE5D338-09D8-45C0-8550-D09C3EAED2B6}" type="sibTrans" cxnId="{EBD24DAD-C5F1-4A1E-BAE6-1047F5449A93}">
      <dgm:prSet/>
      <dgm:spPr/>
      <dgm:t>
        <a:bodyPr/>
        <a:lstStyle/>
        <a:p>
          <a:endParaRPr lang="en-CA"/>
        </a:p>
      </dgm:t>
    </dgm:pt>
    <dgm:pt modelId="{AB1287A3-36BD-43A8-90C1-D84F623376F3}">
      <dgm:prSet phldrT="[Text]" custT="1"/>
      <dgm:spPr/>
      <dgm:t>
        <a:bodyPr/>
        <a:lstStyle/>
        <a:p>
          <a:r>
            <a:rPr lang="en-CA" sz="3200" dirty="0" smtClean="0"/>
            <a:t>Populations</a:t>
          </a:r>
          <a:endParaRPr lang="en-CA" sz="5400" dirty="0"/>
        </a:p>
      </dgm:t>
    </dgm:pt>
    <dgm:pt modelId="{63709F25-EDD9-4A13-B88A-3AF0CE3B1006}" type="parTrans" cxnId="{A67C8B40-C5EE-4C4A-8B59-6D227ADC3852}">
      <dgm:prSet/>
      <dgm:spPr/>
      <dgm:t>
        <a:bodyPr/>
        <a:lstStyle/>
        <a:p>
          <a:endParaRPr lang="en-CA"/>
        </a:p>
      </dgm:t>
    </dgm:pt>
    <dgm:pt modelId="{B70FD185-4CBB-410B-BF18-459B027F5B17}" type="sibTrans" cxnId="{A67C8B40-C5EE-4C4A-8B59-6D227ADC3852}">
      <dgm:prSet/>
      <dgm:spPr/>
      <dgm:t>
        <a:bodyPr/>
        <a:lstStyle/>
        <a:p>
          <a:endParaRPr lang="en-CA"/>
        </a:p>
      </dgm:t>
    </dgm:pt>
    <dgm:pt modelId="{D2184179-EDB8-4F82-B1F0-87F8A18F6BB7}">
      <dgm:prSet phldrT="[Text]" custT="1"/>
      <dgm:spPr/>
      <dgm:t>
        <a:bodyPr/>
        <a:lstStyle/>
        <a:p>
          <a:r>
            <a:rPr lang="en-CA" sz="3200" dirty="0" smtClean="0"/>
            <a:t>Organisms</a:t>
          </a:r>
          <a:endParaRPr lang="en-CA" sz="5800" dirty="0"/>
        </a:p>
      </dgm:t>
    </dgm:pt>
    <dgm:pt modelId="{EE1F07C9-528D-4FBA-B027-41BE4C364F73}" type="parTrans" cxnId="{1828DC07-20BD-417B-85FF-2C0B9AF8E067}">
      <dgm:prSet/>
      <dgm:spPr/>
      <dgm:t>
        <a:bodyPr/>
        <a:lstStyle/>
        <a:p>
          <a:endParaRPr lang="en-CA"/>
        </a:p>
      </dgm:t>
    </dgm:pt>
    <dgm:pt modelId="{503A8516-3A14-46CD-BE39-3C25072E3316}" type="sibTrans" cxnId="{1828DC07-20BD-417B-85FF-2C0B9AF8E067}">
      <dgm:prSet/>
      <dgm:spPr/>
      <dgm:t>
        <a:bodyPr/>
        <a:lstStyle/>
        <a:p>
          <a:endParaRPr lang="en-CA"/>
        </a:p>
      </dgm:t>
    </dgm:pt>
    <dgm:pt modelId="{5AB11170-4209-49E8-96CD-AE116221493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3200" dirty="0" smtClean="0"/>
            <a:t>Cellular life</a:t>
          </a:r>
          <a:endParaRPr lang="en-CA" sz="3200" dirty="0"/>
        </a:p>
      </dgm:t>
    </dgm:pt>
    <dgm:pt modelId="{AD698DF3-3273-4740-9EDD-0FE3A20E006C}" type="parTrans" cxnId="{5B69AA3E-B411-458F-8AF8-60BFE83E6CB1}">
      <dgm:prSet/>
      <dgm:spPr/>
      <dgm:t>
        <a:bodyPr/>
        <a:lstStyle/>
        <a:p>
          <a:endParaRPr lang="en-CA"/>
        </a:p>
      </dgm:t>
    </dgm:pt>
    <dgm:pt modelId="{52087CDD-3ED4-4210-872B-2ED1263258FA}" type="sibTrans" cxnId="{5B69AA3E-B411-458F-8AF8-60BFE83E6CB1}">
      <dgm:prSet/>
      <dgm:spPr/>
      <dgm:t>
        <a:bodyPr/>
        <a:lstStyle/>
        <a:p>
          <a:endParaRPr lang="en-CA"/>
        </a:p>
      </dgm:t>
    </dgm:pt>
    <dgm:pt modelId="{D4EF8A0C-4357-46BE-9EB5-F20657391092}" type="pres">
      <dgm:prSet presAssocID="{0F174117-7DD7-47F7-8373-9997F1ED45AF}" presName="Name0" presStyleCnt="0">
        <dgm:presLayoutVars>
          <dgm:dir/>
          <dgm:animLvl val="lvl"/>
          <dgm:resizeHandles val="exact"/>
        </dgm:presLayoutVars>
      </dgm:prSet>
      <dgm:spPr/>
    </dgm:pt>
    <dgm:pt modelId="{AAA79F17-DC75-4C25-AE8C-8D2A5F64FC42}" type="pres">
      <dgm:prSet presAssocID="{9E43286A-2CEA-4832-A431-E42EC4BA3139}" presName="Name8" presStyleCnt="0"/>
      <dgm:spPr/>
    </dgm:pt>
    <dgm:pt modelId="{0A8B0C33-BC98-4F53-A86B-A4894EFDB155}" type="pres">
      <dgm:prSet presAssocID="{9E43286A-2CEA-4832-A431-E42EC4BA313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E6A9F-C86C-42F2-B95A-FB88BD3B54E0}" type="pres">
      <dgm:prSet presAssocID="{9E43286A-2CEA-4832-A431-E42EC4BA31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E33F182-48E5-479D-8A8F-5592CC0FFC22}" type="pres">
      <dgm:prSet presAssocID="{F93F7411-F22B-408D-ABE7-284D0F1419D6}" presName="Name8" presStyleCnt="0"/>
      <dgm:spPr/>
    </dgm:pt>
    <dgm:pt modelId="{FD24D2D0-1718-4D88-923C-CE2608004718}" type="pres">
      <dgm:prSet presAssocID="{F93F7411-F22B-408D-ABE7-284D0F1419D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8CF34D-FF7D-4B05-B171-FD66EE831EE0}" type="pres">
      <dgm:prSet presAssocID="{F93F7411-F22B-408D-ABE7-284D0F1419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4576BD8-247E-4A35-ABD1-D73DB37BDE4A}" type="pres">
      <dgm:prSet presAssocID="{AB1287A3-36BD-43A8-90C1-D84F623376F3}" presName="Name8" presStyleCnt="0"/>
      <dgm:spPr/>
    </dgm:pt>
    <dgm:pt modelId="{3A456D93-3B6B-4D17-BC49-2BB5171AD9D8}" type="pres">
      <dgm:prSet presAssocID="{AB1287A3-36BD-43A8-90C1-D84F623376F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1E9BEC7-8170-4668-8A59-0590DF134220}" type="pres">
      <dgm:prSet presAssocID="{AB1287A3-36BD-43A8-90C1-D84F623376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E99C3B-1F76-4B9E-A15F-01EFEBE67C8D}" type="pres">
      <dgm:prSet presAssocID="{D2184179-EDB8-4F82-B1F0-87F8A18F6BB7}" presName="Name8" presStyleCnt="0"/>
      <dgm:spPr/>
    </dgm:pt>
    <dgm:pt modelId="{4C916F93-815B-4D0B-8131-1146365764FC}" type="pres">
      <dgm:prSet presAssocID="{D2184179-EDB8-4F82-B1F0-87F8A18F6BB7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212541-8BBF-4F88-90A7-830B18CC1521}" type="pres">
      <dgm:prSet presAssocID="{D2184179-EDB8-4F82-B1F0-87F8A18F6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EF40E3-A5A4-4DBF-9E5A-A788852398F3}" type="pres">
      <dgm:prSet presAssocID="{5AB11170-4209-49E8-96CD-AE116221493A}" presName="Name8" presStyleCnt="0"/>
      <dgm:spPr/>
    </dgm:pt>
    <dgm:pt modelId="{0FB7B095-584D-4DDE-81A6-8FF7A48271BA}" type="pres">
      <dgm:prSet presAssocID="{5AB11170-4209-49E8-96CD-AE116221493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233EB22-B1B7-4793-A956-EB3780C6428B}" type="pres">
      <dgm:prSet presAssocID="{5AB11170-4209-49E8-96CD-AE11622149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AA19CD7-D5B0-4889-B70D-97B5C0E17FF2}" type="presOf" srcId="{5AB11170-4209-49E8-96CD-AE116221493A}" destId="{C233EB22-B1B7-4793-A956-EB3780C6428B}" srcOrd="1" destOrd="0" presId="urn:microsoft.com/office/officeart/2005/8/layout/pyramid1"/>
    <dgm:cxn modelId="{C85CEB1C-9454-4BAD-94E0-21A72E24B4F0}" type="presOf" srcId="{F93F7411-F22B-408D-ABE7-284D0F1419D6}" destId="{EB8CF34D-FF7D-4B05-B171-FD66EE831EE0}" srcOrd="1" destOrd="0" presId="urn:microsoft.com/office/officeart/2005/8/layout/pyramid1"/>
    <dgm:cxn modelId="{7E0D9183-873C-4369-A75F-7984C969624B}" type="presOf" srcId="{AB1287A3-36BD-43A8-90C1-D84F623376F3}" destId="{91E9BEC7-8170-4668-8A59-0590DF134220}" srcOrd="1" destOrd="0" presId="urn:microsoft.com/office/officeart/2005/8/layout/pyramid1"/>
    <dgm:cxn modelId="{96A34E6B-B4CF-4983-962A-7D036D4D055B}" type="presOf" srcId="{0F174117-7DD7-47F7-8373-9997F1ED45AF}" destId="{D4EF8A0C-4357-46BE-9EB5-F20657391092}" srcOrd="0" destOrd="0" presId="urn:microsoft.com/office/officeart/2005/8/layout/pyramid1"/>
    <dgm:cxn modelId="{1828DC07-20BD-417B-85FF-2C0B9AF8E067}" srcId="{0F174117-7DD7-47F7-8373-9997F1ED45AF}" destId="{D2184179-EDB8-4F82-B1F0-87F8A18F6BB7}" srcOrd="3" destOrd="0" parTransId="{EE1F07C9-528D-4FBA-B027-41BE4C364F73}" sibTransId="{503A8516-3A14-46CD-BE39-3C25072E3316}"/>
    <dgm:cxn modelId="{410B15E1-344F-4B38-A6A3-DB285D4A4AE8}" type="presOf" srcId="{D2184179-EDB8-4F82-B1F0-87F8A18F6BB7}" destId="{4C916F93-815B-4D0B-8131-1146365764FC}" srcOrd="0" destOrd="0" presId="urn:microsoft.com/office/officeart/2005/8/layout/pyramid1"/>
    <dgm:cxn modelId="{EBD24DAD-C5F1-4A1E-BAE6-1047F5449A93}" srcId="{0F174117-7DD7-47F7-8373-9997F1ED45AF}" destId="{F93F7411-F22B-408D-ABE7-284D0F1419D6}" srcOrd="1" destOrd="0" parTransId="{E415A929-6775-41E1-B27C-64D193C4F2F8}" sibTransId="{8DE5D338-09D8-45C0-8550-D09C3EAED2B6}"/>
    <dgm:cxn modelId="{D8E840D4-D54A-4C86-9ACB-5C292DC58B49}" type="presOf" srcId="{D2184179-EDB8-4F82-B1F0-87F8A18F6BB7}" destId="{C3212541-8BBF-4F88-90A7-830B18CC1521}" srcOrd="1" destOrd="0" presId="urn:microsoft.com/office/officeart/2005/8/layout/pyramid1"/>
    <dgm:cxn modelId="{5B69AA3E-B411-458F-8AF8-60BFE83E6CB1}" srcId="{0F174117-7DD7-47F7-8373-9997F1ED45AF}" destId="{5AB11170-4209-49E8-96CD-AE116221493A}" srcOrd="4" destOrd="0" parTransId="{AD698DF3-3273-4740-9EDD-0FE3A20E006C}" sibTransId="{52087CDD-3ED4-4210-872B-2ED1263258FA}"/>
    <dgm:cxn modelId="{03582267-A3B0-4D74-B088-C2AB6FEDCD3D}" type="presOf" srcId="{5AB11170-4209-49E8-96CD-AE116221493A}" destId="{0FB7B095-584D-4DDE-81A6-8FF7A48271BA}" srcOrd="0" destOrd="0" presId="urn:microsoft.com/office/officeart/2005/8/layout/pyramid1"/>
    <dgm:cxn modelId="{ECF2A1EA-DB3F-4072-A989-467CE43C5C10}" type="presOf" srcId="{AB1287A3-36BD-43A8-90C1-D84F623376F3}" destId="{3A456D93-3B6B-4D17-BC49-2BB5171AD9D8}" srcOrd="0" destOrd="0" presId="urn:microsoft.com/office/officeart/2005/8/layout/pyramid1"/>
    <dgm:cxn modelId="{D460677C-BF9F-498C-8173-0F48DC3F12AF}" type="presOf" srcId="{F93F7411-F22B-408D-ABE7-284D0F1419D6}" destId="{FD24D2D0-1718-4D88-923C-CE2608004718}" srcOrd="0" destOrd="0" presId="urn:microsoft.com/office/officeart/2005/8/layout/pyramid1"/>
    <dgm:cxn modelId="{A67C8B40-C5EE-4C4A-8B59-6D227ADC3852}" srcId="{0F174117-7DD7-47F7-8373-9997F1ED45AF}" destId="{AB1287A3-36BD-43A8-90C1-D84F623376F3}" srcOrd="2" destOrd="0" parTransId="{63709F25-EDD9-4A13-B88A-3AF0CE3B1006}" sibTransId="{B70FD185-4CBB-410B-BF18-459B027F5B17}"/>
    <dgm:cxn modelId="{C44D4C6E-8205-40AA-B907-CBCFA23B0FE2}" srcId="{0F174117-7DD7-47F7-8373-9997F1ED45AF}" destId="{9E43286A-2CEA-4832-A431-E42EC4BA3139}" srcOrd="0" destOrd="0" parTransId="{450DC1F9-6345-4187-A734-420E1BE9B72A}" sibTransId="{7D9AC575-D197-482D-8125-974024128A63}"/>
    <dgm:cxn modelId="{5C9CD8EA-48B0-4C93-9B35-CF253F02CFEF}" type="presOf" srcId="{9E43286A-2CEA-4832-A431-E42EC4BA3139}" destId="{1E1E6A9F-C86C-42F2-B95A-FB88BD3B54E0}" srcOrd="1" destOrd="0" presId="urn:microsoft.com/office/officeart/2005/8/layout/pyramid1"/>
    <dgm:cxn modelId="{738AC1EC-EFD1-40E0-9FF0-70A3C0227A14}" type="presOf" srcId="{9E43286A-2CEA-4832-A431-E42EC4BA3139}" destId="{0A8B0C33-BC98-4F53-A86B-A4894EFDB155}" srcOrd="0" destOrd="0" presId="urn:microsoft.com/office/officeart/2005/8/layout/pyramid1"/>
    <dgm:cxn modelId="{FB8AB173-3ABB-462B-BA97-9A5F4D4AFF61}" type="presParOf" srcId="{D4EF8A0C-4357-46BE-9EB5-F20657391092}" destId="{AAA79F17-DC75-4C25-AE8C-8D2A5F64FC42}" srcOrd="0" destOrd="0" presId="urn:microsoft.com/office/officeart/2005/8/layout/pyramid1"/>
    <dgm:cxn modelId="{80AB2969-52C9-49DD-A9EB-D30EE635B627}" type="presParOf" srcId="{AAA79F17-DC75-4C25-AE8C-8D2A5F64FC42}" destId="{0A8B0C33-BC98-4F53-A86B-A4894EFDB155}" srcOrd="0" destOrd="0" presId="urn:microsoft.com/office/officeart/2005/8/layout/pyramid1"/>
    <dgm:cxn modelId="{B900A19A-ADD5-4CE1-83E3-B356F681840A}" type="presParOf" srcId="{AAA79F17-DC75-4C25-AE8C-8D2A5F64FC42}" destId="{1E1E6A9F-C86C-42F2-B95A-FB88BD3B54E0}" srcOrd="1" destOrd="0" presId="urn:microsoft.com/office/officeart/2005/8/layout/pyramid1"/>
    <dgm:cxn modelId="{71BC6B8F-5C61-4E31-8296-C7C4860B5C24}" type="presParOf" srcId="{D4EF8A0C-4357-46BE-9EB5-F20657391092}" destId="{2E33F182-48E5-479D-8A8F-5592CC0FFC22}" srcOrd="1" destOrd="0" presId="urn:microsoft.com/office/officeart/2005/8/layout/pyramid1"/>
    <dgm:cxn modelId="{2CD0FC33-A845-4DAB-93F6-477596B30AF0}" type="presParOf" srcId="{2E33F182-48E5-479D-8A8F-5592CC0FFC22}" destId="{FD24D2D0-1718-4D88-923C-CE2608004718}" srcOrd="0" destOrd="0" presId="urn:microsoft.com/office/officeart/2005/8/layout/pyramid1"/>
    <dgm:cxn modelId="{B3A0E8FD-4229-412B-9266-033F9F2F6D1D}" type="presParOf" srcId="{2E33F182-48E5-479D-8A8F-5592CC0FFC22}" destId="{EB8CF34D-FF7D-4B05-B171-FD66EE831EE0}" srcOrd="1" destOrd="0" presId="urn:microsoft.com/office/officeart/2005/8/layout/pyramid1"/>
    <dgm:cxn modelId="{C21A477D-FD3C-4EA8-A418-16A27895750E}" type="presParOf" srcId="{D4EF8A0C-4357-46BE-9EB5-F20657391092}" destId="{A4576BD8-247E-4A35-ABD1-D73DB37BDE4A}" srcOrd="2" destOrd="0" presId="urn:microsoft.com/office/officeart/2005/8/layout/pyramid1"/>
    <dgm:cxn modelId="{EA18B5C7-26C6-4D5F-99A1-393FE01B2C54}" type="presParOf" srcId="{A4576BD8-247E-4A35-ABD1-D73DB37BDE4A}" destId="{3A456D93-3B6B-4D17-BC49-2BB5171AD9D8}" srcOrd="0" destOrd="0" presId="urn:microsoft.com/office/officeart/2005/8/layout/pyramid1"/>
    <dgm:cxn modelId="{E96B2CF0-42F2-46BC-9031-C481BB5BB545}" type="presParOf" srcId="{A4576BD8-247E-4A35-ABD1-D73DB37BDE4A}" destId="{91E9BEC7-8170-4668-8A59-0590DF134220}" srcOrd="1" destOrd="0" presId="urn:microsoft.com/office/officeart/2005/8/layout/pyramid1"/>
    <dgm:cxn modelId="{D58AD5A0-EE3F-4065-8194-E14B49668705}" type="presParOf" srcId="{D4EF8A0C-4357-46BE-9EB5-F20657391092}" destId="{A3E99C3B-1F76-4B9E-A15F-01EFEBE67C8D}" srcOrd="3" destOrd="0" presId="urn:microsoft.com/office/officeart/2005/8/layout/pyramid1"/>
    <dgm:cxn modelId="{390F7253-7ED8-409A-8625-4E639B0F9249}" type="presParOf" srcId="{A3E99C3B-1F76-4B9E-A15F-01EFEBE67C8D}" destId="{4C916F93-815B-4D0B-8131-1146365764FC}" srcOrd="0" destOrd="0" presId="urn:microsoft.com/office/officeart/2005/8/layout/pyramid1"/>
    <dgm:cxn modelId="{86AA22A8-DF21-4A45-B272-071379707DDB}" type="presParOf" srcId="{A3E99C3B-1F76-4B9E-A15F-01EFEBE67C8D}" destId="{C3212541-8BBF-4F88-90A7-830B18CC1521}" srcOrd="1" destOrd="0" presId="urn:microsoft.com/office/officeart/2005/8/layout/pyramid1"/>
    <dgm:cxn modelId="{F267DE38-5D23-4F0D-9766-DB282353C75C}" type="presParOf" srcId="{D4EF8A0C-4357-46BE-9EB5-F20657391092}" destId="{6EEF40E3-A5A4-4DBF-9E5A-A788852398F3}" srcOrd="4" destOrd="0" presId="urn:microsoft.com/office/officeart/2005/8/layout/pyramid1"/>
    <dgm:cxn modelId="{6B71FDCB-A279-4FB5-9C23-B5173A6772C5}" type="presParOf" srcId="{6EEF40E3-A5A4-4DBF-9E5A-A788852398F3}" destId="{0FB7B095-584D-4DDE-81A6-8FF7A48271BA}" srcOrd="0" destOrd="0" presId="urn:microsoft.com/office/officeart/2005/8/layout/pyramid1"/>
    <dgm:cxn modelId="{76FC66F7-9DC0-49C0-A168-F427DE63035F}" type="presParOf" srcId="{6EEF40E3-A5A4-4DBF-9E5A-A788852398F3}" destId="{C233EB22-B1B7-4793-A956-EB3780C642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B0C33-BC98-4F53-A86B-A4894EFDB155}">
      <dsp:nvSpPr>
        <dsp:cNvPr id="0" name=""/>
        <dsp:cNvSpPr/>
      </dsp:nvSpPr>
      <dsp:spPr>
        <a:xfrm>
          <a:off x="4085956" y="0"/>
          <a:ext cx="2042978" cy="1060270"/>
        </a:xfrm>
        <a:prstGeom prst="trapezoid">
          <a:avLst>
            <a:gd name="adj" fmla="val 963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Biospheres</a:t>
          </a:r>
          <a:endParaRPr lang="en-CA" sz="2400" kern="1200" dirty="0"/>
        </a:p>
      </dsp:txBody>
      <dsp:txXfrm>
        <a:off x="4085956" y="0"/>
        <a:ext cx="2042978" cy="1060270"/>
      </dsp:txXfrm>
    </dsp:sp>
    <dsp:sp modelId="{FD24D2D0-1718-4D88-923C-CE2608004718}">
      <dsp:nvSpPr>
        <dsp:cNvPr id="0" name=""/>
        <dsp:cNvSpPr/>
      </dsp:nvSpPr>
      <dsp:spPr>
        <a:xfrm>
          <a:off x="3064467" y="1060269"/>
          <a:ext cx="4085956" cy="1060270"/>
        </a:xfrm>
        <a:prstGeom prst="trapezoid">
          <a:avLst>
            <a:gd name="adj" fmla="val 96342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Ecosystems</a:t>
          </a:r>
          <a:endParaRPr lang="en-CA" sz="3700" kern="1200" dirty="0"/>
        </a:p>
      </dsp:txBody>
      <dsp:txXfrm>
        <a:off x="3779510" y="1060269"/>
        <a:ext cx="2655871" cy="1060270"/>
      </dsp:txXfrm>
    </dsp:sp>
    <dsp:sp modelId="{3A456D93-3B6B-4D17-BC49-2BB5171AD9D8}">
      <dsp:nvSpPr>
        <dsp:cNvPr id="0" name=""/>
        <dsp:cNvSpPr/>
      </dsp:nvSpPr>
      <dsp:spPr>
        <a:xfrm>
          <a:off x="2042978" y="2120539"/>
          <a:ext cx="6128935" cy="1060270"/>
        </a:xfrm>
        <a:prstGeom prst="trapezoid">
          <a:avLst>
            <a:gd name="adj" fmla="val 96342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Populations</a:t>
          </a:r>
          <a:endParaRPr lang="en-CA" sz="5400" kern="1200" dirty="0"/>
        </a:p>
      </dsp:txBody>
      <dsp:txXfrm>
        <a:off x="3115542" y="2120539"/>
        <a:ext cx="3983807" cy="1060270"/>
      </dsp:txXfrm>
    </dsp:sp>
    <dsp:sp modelId="{4C916F93-815B-4D0B-8131-1146365764FC}">
      <dsp:nvSpPr>
        <dsp:cNvPr id="0" name=""/>
        <dsp:cNvSpPr/>
      </dsp:nvSpPr>
      <dsp:spPr>
        <a:xfrm>
          <a:off x="1021489" y="3180809"/>
          <a:ext cx="8171913" cy="1060270"/>
        </a:xfrm>
        <a:prstGeom prst="trapezoid">
          <a:avLst>
            <a:gd name="adj" fmla="val 96342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Organisms</a:t>
          </a:r>
          <a:endParaRPr lang="en-CA" sz="5800" kern="1200" dirty="0"/>
        </a:p>
      </dsp:txBody>
      <dsp:txXfrm>
        <a:off x="2451574" y="3180809"/>
        <a:ext cx="5311743" cy="1060270"/>
      </dsp:txXfrm>
    </dsp:sp>
    <dsp:sp modelId="{0FB7B095-584D-4DDE-81A6-8FF7A48271BA}">
      <dsp:nvSpPr>
        <dsp:cNvPr id="0" name=""/>
        <dsp:cNvSpPr/>
      </dsp:nvSpPr>
      <dsp:spPr>
        <a:xfrm>
          <a:off x="0" y="4241080"/>
          <a:ext cx="10214892" cy="1060270"/>
        </a:xfrm>
        <a:prstGeom prst="trapezoid">
          <a:avLst>
            <a:gd name="adj" fmla="val 96342"/>
          </a:avLst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/>
            <a:t>Cellular life</a:t>
          </a:r>
          <a:endParaRPr lang="en-CA" sz="3200" kern="1200" dirty="0"/>
        </a:p>
      </dsp:txBody>
      <dsp:txXfrm>
        <a:off x="1787606" y="4241080"/>
        <a:ext cx="6639679" cy="106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0.23336</cdr:x>
      <cdr:y>0</cdr:y>
    </cdr:from>
    <cdr:to>
      <cdr:x>0.84473</cdr:x>
      <cdr:y>0.26963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33462" y="-506596"/>
          <a:ext cx="2445488" cy="9741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9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6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22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7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6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62DA-0EF7-46B5-B462-6D59499F3413}" type="datetimeFigureOut">
              <a:rPr lang="en-CA" smtClean="0"/>
              <a:t>06/11/2016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2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UkjC-69va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UkjC-69vaw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 – Artificial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Ben Church &amp; </a:t>
            </a:r>
            <a:r>
              <a:rPr lang="en-CA" dirty="0" err="1"/>
              <a:t>Itamar</a:t>
            </a:r>
            <a:r>
              <a:rPr lang="en-CA" dirty="0"/>
              <a:t> </a:t>
            </a:r>
            <a:r>
              <a:rPr lang="en-CA" dirty="0" err="1"/>
              <a:t>Tzadok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categories of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/>
              <a:t>Virtual</a:t>
            </a:r>
          </a:p>
          <a:p>
            <a:pPr lvl="1" algn="ctr"/>
            <a:r>
              <a:rPr lang="en-CA" sz="2800" dirty="0"/>
              <a:t>Abstract</a:t>
            </a:r>
            <a:endParaRPr lang="en-CA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3600" dirty="0"/>
              <a:t>Synthetic</a:t>
            </a:r>
          </a:p>
          <a:p>
            <a:pPr lvl="1" algn="ctr"/>
            <a:r>
              <a:rPr lang="en-CA" sz="2800" dirty="0"/>
              <a:t>Concrete</a:t>
            </a:r>
            <a:endParaRPr lang="en-CA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389414" y="3181240"/>
            <a:ext cx="2677885" cy="3039652"/>
            <a:chOff x="963386" y="3048001"/>
            <a:chExt cx="2677885" cy="30396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8062" r="26095" b="16134"/>
            <a:stretch/>
          </p:blipFill>
          <p:spPr>
            <a:xfrm>
              <a:off x="1066800" y="3048001"/>
              <a:ext cx="2471058" cy="22877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63386" y="5379767"/>
              <a:ext cx="267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https://www.thestar.com/content/dam/thestar/life/technology/2013/02/14/tamagotchi_returns_electronic_pet_reborn_as_mobile_app/tamagotchi.jpg.size.xxlarge.promo.jpg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64185" y="3181239"/>
            <a:ext cx="3145972" cy="2814432"/>
            <a:chOff x="5687785" y="3203010"/>
            <a:chExt cx="3145972" cy="2814432"/>
          </a:xfrm>
        </p:grpSpPr>
        <p:sp>
          <p:nvSpPr>
            <p:cNvPr id="9" name="TextBox 8"/>
            <p:cNvSpPr txBox="1"/>
            <p:nvPr/>
          </p:nvSpPr>
          <p:spPr>
            <a:xfrm>
              <a:off x="5949042" y="5771221"/>
              <a:ext cx="2623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http://www.eurostemcell.org/files/dolly1.jpg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6" t="11428" r="18664" b="8648"/>
            <a:stretch/>
          </p:blipFill>
          <p:spPr>
            <a:xfrm>
              <a:off x="5687785" y="3203010"/>
              <a:ext cx="3145972" cy="250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AL asks us to consider an age old question: 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What </a:t>
            </a:r>
            <a:r>
              <a:rPr lang="en-CA" dirty="0"/>
              <a:t>does it mean to be alive?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To </a:t>
            </a:r>
            <a:r>
              <a:rPr lang="en-CA" dirty="0"/>
              <a:t>know this, we must see </a:t>
            </a:r>
            <a:br>
              <a:rPr lang="en-CA" dirty="0"/>
            </a:br>
            <a:r>
              <a:rPr lang="en-CA" dirty="0"/>
              <a:t>past the details of life’s </a:t>
            </a:r>
            <a:br>
              <a:rPr lang="en-CA" dirty="0"/>
            </a:br>
            <a:r>
              <a:rPr lang="en-CA" dirty="0"/>
              <a:t>many </a:t>
            </a:r>
            <a:r>
              <a:rPr lang="en-CA" dirty="0" smtClean="0"/>
              <a:t>implementations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7545977" y="1262744"/>
            <a:ext cx="2490651" cy="4066418"/>
            <a:chOff x="7728857" y="905692"/>
            <a:chExt cx="2490651" cy="406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53" b="88921" l="27154" r="76462">
                          <a14:backgroundMark x1="62077" y1="47554" x2="62077" y2="47554"/>
                          <a14:backgroundMark x1="43385" y1="45108" x2="43385" y2="451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9" t="6475" r="17253" b="6989"/>
            <a:stretch/>
          </p:blipFill>
          <p:spPr>
            <a:xfrm>
              <a:off x="7750629" y="905692"/>
              <a:ext cx="2447108" cy="36663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8857" y="4572000"/>
              <a:ext cx="2490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https://thumbs.dreamstime.com/z/thinking-robot-27761830.jpg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Farmer and Belin’s Criteria for life (1991)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pattern, not an object</a:t>
            </a:r>
          </a:p>
          <a:p>
            <a:r>
              <a:rPr lang="en-CA" dirty="0"/>
              <a:t>Life involves self-reproduction</a:t>
            </a:r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</p:txBody>
      </p:sp>
    </p:spTree>
    <p:extLst>
      <p:ext uri="{BB962C8B-B14F-4D97-AF65-F5344CB8AC3E}">
        <p14:creationId xmlns:p14="http://schemas.microsoft.com/office/powerpoint/2010/main" val="22669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995"/>
          </a:xfrm>
        </p:spPr>
        <p:txBody>
          <a:bodyPr/>
          <a:lstStyle/>
          <a:p>
            <a:r>
              <a:rPr lang="en-CA" dirty="0"/>
              <a:t>Reynolds’ </a:t>
            </a:r>
            <a:r>
              <a:rPr lang="en-CA" dirty="0" err="1"/>
              <a:t>boids</a:t>
            </a:r>
            <a:endParaRPr lang="en-CA" dirty="0"/>
          </a:p>
          <a:p>
            <a:r>
              <a:rPr lang="en-CA" dirty="0"/>
              <a:t>Dawkins’ </a:t>
            </a:r>
            <a:r>
              <a:rPr lang="en-CA" dirty="0" err="1"/>
              <a:t>biomorphs</a:t>
            </a:r>
            <a:endParaRPr lang="en-CA" dirty="0"/>
          </a:p>
          <a:p>
            <a:r>
              <a:rPr lang="en-CA" dirty="0"/>
              <a:t>Computer viruses</a:t>
            </a:r>
          </a:p>
          <a:p>
            <a:r>
              <a:rPr lang="en-CA" dirty="0" err="1" smtClean="0"/>
              <a:t>Hille’s</a:t>
            </a:r>
            <a:r>
              <a:rPr lang="en-CA" dirty="0" smtClean="0"/>
              <a:t> </a:t>
            </a:r>
            <a:r>
              <a:rPr lang="en-CA" dirty="0" err="1" smtClean="0"/>
              <a:t>Alie</a:t>
            </a:r>
            <a:endParaRPr lang="en-CA" dirty="0"/>
          </a:p>
          <a:p>
            <a:r>
              <a:rPr lang="en-CA" dirty="0"/>
              <a:t>Sony’s AIBO</a:t>
            </a:r>
          </a:p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</a:t>
            </a:r>
            <a:r>
              <a:rPr lang="en-CA" dirty="0" smtClean="0"/>
              <a:t>building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5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 of flocking behavior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Built on 3 agent level rules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939" cy="1325563"/>
          </a:xfrm>
        </p:spPr>
        <p:txBody>
          <a:bodyPr/>
          <a:lstStyle/>
          <a:p>
            <a:r>
              <a:rPr lang="en-CA" dirty="0"/>
              <a:t>Reynolds’ Boids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8793" y="2613178"/>
            <a:ext cx="2066925" cy="1756875"/>
            <a:chOff x="6343648" y="918754"/>
            <a:chExt cx="2066925" cy="1756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648" y="918754"/>
              <a:ext cx="2066925" cy="1381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43648" y="2275519"/>
              <a:ext cx="206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http://www.red3d.com/cwr/boids/images/alignment.gif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98793" y="612424"/>
            <a:ext cx="2066925" cy="1784472"/>
            <a:chOff x="2872060" y="1487396"/>
            <a:chExt cx="2066925" cy="1784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060" y="1487396"/>
              <a:ext cx="2066925" cy="13811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83763" y="2871758"/>
              <a:ext cx="205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http://www.red3d.com/cwr/boids/images/separation.gif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7227" y="4586334"/>
            <a:ext cx="2090057" cy="1781235"/>
            <a:chOff x="3484516" y="3660571"/>
            <a:chExt cx="2090057" cy="1781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083" y="3660571"/>
              <a:ext cx="2066925" cy="1381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484516" y="5041696"/>
              <a:ext cx="2090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http://www.red3d.com/cwr/boids/images/cohesion.gif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926905" y="2863059"/>
            <a:ext cx="3918527" cy="881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dirty="0" smtClean="0"/>
              <a:t>Three agent rules to produce flocking: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920967" y="104137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Separation</a:t>
            </a:r>
            <a:endParaRPr lang="en-C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20967" y="3042130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Alignment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9993" y="501528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Cohesion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98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</p:txBody>
      </p:sp>
      <p:pic>
        <p:nvPicPr>
          <p:cNvPr id="4" name="GUkjC-69vaw"/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 r="172"/>
          <a:stretch/>
        </p:blipFill>
        <p:spPr>
          <a:xfrm>
            <a:off x="1780137" y="1349461"/>
            <a:ext cx="8631725" cy="486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599" y="628723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>
                    <a:lumMod val="50000"/>
                  </a:schemeClr>
                </a:solidFill>
              </a:rPr>
              <a:t>https://youtu.be/GUkjC-69vaw</a:t>
            </a:r>
          </a:p>
        </p:txBody>
      </p:sp>
    </p:spTree>
    <p:extLst>
      <p:ext uri="{BB962C8B-B14F-4D97-AF65-F5344CB8AC3E}">
        <p14:creationId xmlns:p14="http://schemas.microsoft.com/office/powerpoint/2010/main" val="12247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84332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4261" y="470597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44087" y="5392054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262295" y="2844296"/>
            <a:ext cx="486807" cy="479335"/>
            <a:chOff x="8262295" y="2844296"/>
            <a:chExt cx="486807" cy="479335"/>
          </a:xfrm>
        </p:grpSpPr>
        <p:grpSp>
          <p:nvGrpSpPr>
            <p:cNvPr id="48" name="Group 47"/>
            <p:cNvGrpSpPr/>
            <p:nvPr/>
          </p:nvGrpSpPr>
          <p:grpSpPr>
            <a:xfrm>
              <a:off x="8262295" y="2848428"/>
              <a:ext cx="486807" cy="475203"/>
              <a:chOff x="8256052" y="1888997"/>
              <a:chExt cx="486807" cy="47520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H="1">
              <a:off x="8271697" y="2844296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271698" y="2328899"/>
            <a:ext cx="486808" cy="475203"/>
            <a:chOff x="8244087" y="5392054"/>
            <a:chExt cx="486808" cy="475203"/>
          </a:xfrm>
        </p:grpSpPr>
        <p:grpSp>
          <p:nvGrpSpPr>
            <p:cNvPr id="55" name="Group 54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2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Dawkins’ Biomorphs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9804" cy="4351338"/>
          </a:xfrm>
        </p:spPr>
        <p:txBody>
          <a:bodyPr/>
          <a:lstStyle/>
          <a:p>
            <a:r>
              <a:rPr lang="en-CA" dirty="0" smtClean="0"/>
              <a:t>A biomorph is an image produced by a </a:t>
            </a:r>
            <a:r>
              <a:rPr lang="en-CA" dirty="0" smtClean="0"/>
              <a:t>chromosome</a:t>
            </a:r>
            <a:endParaRPr lang="en-CA" dirty="0" smtClean="0"/>
          </a:p>
          <a:p>
            <a:r>
              <a:rPr lang="en-CA" dirty="0" smtClean="0"/>
              <a:t>Dawkins subjected these genes to evolution</a:t>
            </a:r>
          </a:p>
          <a:p>
            <a:r>
              <a:rPr lang="en-CA" dirty="0" smtClean="0"/>
              <a:t>Biomorphs are produced from genes in development phase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6316678" y="1184636"/>
            <a:ext cx="4716489" cy="4593252"/>
            <a:chOff x="6316678" y="1184636"/>
            <a:chExt cx="4716489" cy="45932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678" y="1184636"/>
              <a:ext cx="4716489" cy="43470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32130" y="5531667"/>
              <a:ext cx="348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https://oncirculation.files.wordpress.com/2014/04/dawkins.jpg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3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 textbook cites Jones’ 15 gene approach (2001):</a:t>
            </a:r>
          </a:p>
          <a:p>
            <a:r>
              <a:rPr lang="en-CA" dirty="0" smtClean="0"/>
              <a:t>1 – 8 control overall shape</a:t>
            </a:r>
          </a:p>
          <a:p>
            <a:r>
              <a:rPr lang="en-CA" dirty="0" smtClean="0"/>
              <a:t>9 controls depth of recursion</a:t>
            </a:r>
          </a:p>
          <a:p>
            <a:r>
              <a:rPr lang="en-CA" dirty="0" smtClean="0"/>
              <a:t>10 – 12 control number of segmentations</a:t>
            </a:r>
          </a:p>
          <a:p>
            <a:r>
              <a:rPr lang="en-CA" dirty="0" smtClean="0"/>
              <a:t>14 controls size of segmentations</a:t>
            </a:r>
          </a:p>
          <a:p>
            <a:r>
              <a:rPr lang="en-CA" dirty="0" smtClean="0"/>
              <a:t>15 controls the shape used for drawing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509451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So far we’ve seen evolutionary computing, </a:t>
            </a:r>
            <a:r>
              <a:rPr lang="en-CA" dirty="0" err="1"/>
              <a:t>neurocomputing</a:t>
            </a:r>
            <a:r>
              <a:rPr lang="en-CA" dirty="0"/>
              <a:t>, swarm intelligence, and </a:t>
            </a:r>
            <a:r>
              <a:rPr lang="en-CA" dirty="0" err="1"/>
              <a:t>immunocomputing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All fields using algorithms inspired by </a:t>
            </a:r>
            <a:r>
              <a:rPr lang="en-CA" dirty="0" smtClean="0"/>
              <a:t>life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What makes AL a field in its own right?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8129" y="3008114"/>
            <a:ext cx="2943566" cy="2601886"/>
            <a:chOff x="1203891" y="2906486"/>
            <a:chExt cx="2812938" cy="2545936"/>
          </a:xfrm>
        </p:grpSpPr>
        <p:grpSp>
          <p:nvGrpSpPr>
            <p:cNvPr id="6" name="Group 5"/>
            <p:cNvGrpSpPr/>
            <p:nvPr/>
          </p:nvGrpSpPr>
          <p:grpSpPr>
            <a:xfrm>
              <a:off x="1203891" y="2906486"/>
              <a:ext cx="2812938" cy="2545936"/>
              <a:chOff x="1203891" y="3196431"/>
              <a:chExt cx="2273072" cy="22478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440" y="3196431"/>
                <a:ext cx="2085975" cy="16097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203891" y="4806156"/>
                <a:ext cx="2273072" cy="63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http://www.lakeshorelearning.com/media/images/free_resources/clip_art/school/computer.jpg</a:t>
                </a:r>
              </a:p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http://images.fanpop.com/images/image_uploads/Darwin-Fish-debate-761620_500_306.jpg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87" y="3118061"/>
              <a:ext cx="1052286" cy="64399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70714" y="2561275"/>
            <a:ext cx="2907094" cy="3042906"/>
            <a:chOff x="3470714" y="2561275"/>
            <a:chExt cx="2907094" cy="3042906"/>
          </a:xfrm>
        </p:grpSpPr>
        <p:sp>
          <p:nvSpPr>
            <p:cNvPr id="10" name="TextBox 9"/>
            <p:cNvSpPr txBox="1"/>
            <p:nvPr/>
          </p:nvSpPr>
          <p:spPr>
            <a:xfrm>
              <a:off x="3470714" y="4896295"/>
              <a:ext cx="269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http://www.clker.com/cliparts/o/R/Q/f/z/T/brain-hi.png</a:t>
              </a:r>
            </a:p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http://images.clipartpanda.com/clipart-computer-clip-art-computers-420136.jpg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77675" y="2561275"/>
              <a:ext cx="2900133" cy="2525764"/>
              <a:chOff x="5790749" y="1370574"/>
              <a:chExt cx="4667250" cy="43148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749" y="1370574"/>
                <a:ext cx="4667250" cy="43148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09739" y="2146253"/>
                <a:ext cx="884236" cy="109976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5943118" y="2009068"/>
            <a:ext cx="3635829" cy="3435423"/>
            <a:chOff x="5889504" y="1948157"/>
            <a:chExt cx="3635829" cy="3435423"/>
          </a:xfrm>
        </p:grpSpPr>
        <p:sp>
          <p:nvSpPr>
            <p:cNvPr id="15" name="TextBox 14"/>
            <p:cNvSpPr txBox="1"/>
            <p:nvPr/>
          </p:nvSpPr>
          <p:spPr>
            <a:xfrm>
              <a:off x="6227493" y="498347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http://www.clipartbest.com/cliparts/LiK/rk9/LiKrk9RaT.jpeg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89504" y="1948157"/>
              <a:ext cx="3635829" cy="2970015"/>
              <a:chOff x="5889504" y="1948157"/>
              <a:chExt cx="3635829" cy="297001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47" b="26257"/>
              <a:stretch/>
            </p:blipFill>
            <p:spPr>
              <a:xfrm>
                <a:off x="5889504" y="2730142"/>
                <a:ext cx="3635829" cy="2188030"/>
              </a:xfrm>
              <a:prstGeom prst="rect">
                <a:avLst/>
              </a:prstGeom>
            </p:spPr>
          </p:pic>
          <p:sp>
            <p:nvSpPr>
              <p:cNvPr id="17" name="Cloud Callout 16"/>
              <p:cNvSpPr/>
              <p:nvPr/>
            </p:nvSpPr>
            <p:spPr>
              <a:xfrm flipH="1">
                <a:off x="6496736" y="1948157"/>
                <a:ext cx="2073431" cy="888570"/>
              </a:xfrm>
              <a:prstGeom prst="cloudCallou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351693" y="2270269"/>
            <a:ext cx="2401176" cy="3338912"/>
            <a:chOff x="9351693" y="2143498"/>
            <a:chExt cx="2401176" cy="333891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928" y="2143498"/>
              <a:ext cx="2008060" cy="26443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351693" y="4928412"/>
              <a:ext cx="2401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http://4.bp.blogspot.com/_tgM9xSZdl34/TQN7Fg1wEWI/AAAAAAAAGKk/_J2FFfLgQtQ/s320/computer%2Bvirus.jpg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8735" cy="4351338"/>
          </a:xfrm>
        </p:spPr>
        <p:txBody>
          <a:bodyPr/>
          <a:lstStyle/>
          <a:p>
            <a:pPr marL="0" indent="0">
              <a:buNone/>
            </a:pPr>
            <a:r>
              <a:rPr lang="en-CA" sz="3600" dirty="0" smtClean="0"/>
              <a:t>Evolutionary algorithm:</a:t>
            </a:r>
          </a:p>
          <a:p>
            <a:r>
              <a:rPr lang="en-CA" dirty="0" smtClean="0"/>
              <a:t>Variation driven by mutation</a:t>
            </a:r>
          </a:p>
          <a:p>
            <a:r>
              <a:rPr lang="en-CA" dirty="0" smtClean="0"/>
              <a:t>Fitness is aesthetic, therefore selection pressure is artificial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576935" y="1312753"/>
            <a:ext cx="6183518" cy="4595882"/>
            <a:chOff x="5576935" y="1312753"/>
            <a:chExt cx="6183518" cy="4595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4" t="3413" r="5992" b="3222"/>
            <a:stretch/>
          </p:blipFill>
          <p:spPr>
            <a:xfrm>
              <a:off x="5576935" y="1312753"/>
              <a:ext cx="6183518" cy="43275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278987" y="5662414"/>
              <a:ext cx="27794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http://iasl.uni-muenchen.de/links/GCA_ill106.png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5767" y="522995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148120" y="2141568"/>
            <a:ext cx="903941" cy="657256"/>
            <a:chOff x="8166226" y="1699741"/>
            <a:chExt cx="903941" cy="657256"/>
          </a:xfrm>
        </p:grpSpPr>
        <p:sp>
          <p:nvSpPr>
            <p:cNvPr id="40" name="Rectangle 39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54261" y="2657759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4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</a:t>
            </a:r>
            <a:r>
              <a:rPr lang="en-CA" dirty="0" smtClean="0"/>
              <a:t>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Viruses are on the border of life</a:t>
            </a:r>
          </a:p>
          <a:p>
            <a:pPr marL="0" indent="0">
              <a:buNone/>
            </a:pPr>
            <a:r>
              <a:rPr lang="en-CA" sz="3200" dirty="0" smtClean="0"/>
              <a:t>	How do their digital analogues compare?</a:t>
            </a:r>
            <a:endParaRPr lang="en-CA" sz="32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2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Biological viruses:</a:t>
            </a:r>
          </a:p>
          <a:p>
            <a:r>
              <a:rPr lang="en-CA" sz="3200" dirty="0" smtClean="0"/>
              <a:t>Lack independent means of reproduction and propagation</a:t>
            </a:r>
          </a:p>
          <a:p>
            <a:r>
              <a:rPr lang="en-CA" sz="3200" dirty="0" smtClean="0"/>
              <a:t>Consist of genetic core surrounded by protein</a:t>
            </a:r>
            <a:endParaRPr lang="en-CA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1748" y="1825625"/>
            <a:ext cx="4852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600" dirty="0" smtClean="0"/>
              <a:t>Computer viruses:</a:t>
            </a:r>
          </a:p>
          <a:p>
            <a:r>
              <a:rPr lang="en-CA" sz="3200" dirty="0" smtClean="0"/>
              <a:t>Typically lack </a:t>
            </a:r>
            <a:r>
              <a:rPr lang="en-CA" sz="3200" dirty="0"/>
              <a:t>independent </a:t>
            </a:r>
            <a:r>
              <a:rPr lang="en-CA" sz="3200" dirty="0" smtClean="0"/>
              <a:t>means </a:t>
            </a:r>
            <a:r>
              <a:rPr lang="en-CA" sz="3200" dirty="0"/>
              <a:t>of reproduction and propagation</a:t>
            </a:r>
          </a:p>
          <a:p>
            <a:r>
              <a:rPr lang="en-CA" sz="3200" dirty="0" smtClean="0"/>
              <a:t>Consist of fragment of computer code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762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Lifecycle: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Replication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Manipulation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0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0505" cy="4351338"/>
          </a:xfrm>
        </p:spPr>
        <p:txBody>
          <a:bodyPr/>
          <a:lstStyle/>
          <a:p>
            <a:r>
              <a:rPr lang="en-CA" dirty="0" smtClean="0"/>
              <a:t>Like their biological analogues, they have prompted the development of immune systems</a:t>
            </a:r>
          </a:p>
          <a:p>
            <a:r>
              <a:rPr lang="en-CA" dirty="0" smtClean="0"/>
              <a:t>In the spirit of this analogy, anti-virus software can recognize virus signatures on programs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6211676" y="1825625"/>
            <a:ext cx="4714592" cy="3696125"/>
            <a:chOff x="6504537" y="1813840"/>
            <a:chExt cx="4216651" cy="33733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537" y="1813840"/>
              <a:ext cx="4216651" cy="33733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45481" y="4738688"/>
              <a:ext cx="313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http://reidhosp.adam.com/graphics/images/en/9071.jpg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5767" y="522995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54261" y="2657759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237944" y="2326622"/>
            <a:ext cx="486808" cy="475203"/>
            <a:chOff x="8244087" y="5392054"/>
            <a:chExt cx="486808" cy="475203"/>
          </a:xfrm>
        </p:grpSpPr>
        <p:grpSp>
          <p:nvGrpSpPr>
            <p:cNvPr id="49" name="Group 48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4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5238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What remains of emotion minus physiological changes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Dörner</a:t>
            </a:r>
            <a:r>
              <a:rPr lang="en-CA" dirty="0" smtClean="0"/>
              <a:t> (1999) proposed a theory of emotions as behavioral </a:t>
            </a:r>
            <a:r>
              <a:rPr lang="en-CA" dirty="0" smtClean="0"/>
              <a:t>modulators.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1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39"/>
            <a:ext cx="5100873" cy="47019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300" dirty="0" err="1" smtClean="0"/>
              <a:t>Dörner</a:t>
            </a:r>
            <a:r>
              <a:rPr lang="en-CA" sz="3300" dirty="0" smtClean="0"/>
              <a:t> </a:t>
            </a:r>
            <a:r>
              <a:rPr lang="en-CA" sz="3300" dirty="0" smtClean="0"/>
              <a:t>identifies four modulators of goal-oriented behavior: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Activation – Rate of energy expenditure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Externality – Amount of time spent interacting with environment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Precision – Care taken in pursuit of goal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Focus – Attention paid to goal</a:t>
            </a:r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6666731" y="1386696"/>
            <a:ext cx="4194535" cy="1576435"/>
            <a:chOff x="6666731" y="1386696"/>
            <a:chExt cx="4194535" cy="15764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09"/>
            <a:stretch/>
          </p:blipFill>
          <p:spPr>
            <a:xfrm>
              <a:off x="6666731" y="1386696"/>
              <a:ext cx="2393123" cy="157643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59627" y="1737656"/>
              <a:ext cx="18016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http://i2.cdn.turner.com/cnnnext/dam/assets/130628145522-tour-26-story-top.jpg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6731" y="3676443"/>
            <a:ext cx="4861599" cy="1575426"/>
            <a:chOff x="6666731" y="3676443"/>
            <a:chExt cx="4861599" cy="15754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55"/>
            <a:stretch/>
          </p:blipFill>
          <p:spPr>
            <a:xfrm>
              <a:off x="6666731" y="3676443"/>
              <a:ext cx="2393123" cy="15754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093894" y="4056416"/>
              <a:ext cx="2434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http://www.hizook.com/files/users/3/DaVinci_Robot_Operation_BoardGame_2.png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54296" y="2292646"/>
            <a:ext cx="4813325" cy="1760464"/>
            <a:chOff x="6654296" y="2292646"/>
            <a:chExt cx="4813325" cy="17604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2292646"/>
              <a:ext cx="2347285" cy="1760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4296" y="2977843"/>
              <a:ext cx="2492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http://2.bp.blogspot.com/-qnPW-D5mNlQ/T0JpNjT3SAI/AAAAAAAB-6o/IEz1RcLy_58/s400/Le%2BQuang%2BLiem%2Bsimul.jpg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6732" y="4423797"/>
            <a:ext cx="4652938" cy="2199334"/>
            <a:chOff x="6666732" y="4423797"/>
            <a:chExt cx="4652938" cy="2199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4423797"/>
              <a:ext cx="2199334" cy="219933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66732" y="5349809"/>
              <a:ext cx="23931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http://www.lionsroar.com/wp-content/uploads/2009/08/burmese-monk-2-bk1.jpg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7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773842"/>
              </p:ext>
            </p:extLst>
          </p:nvPr>
        </p:nvGraphicFramePr>
        <p:xfrm>
          <a:off x="194309" y="1270189"/>
          <a:ext cx="4000023" cy="361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932069"/>
              </p:ext>
            </p:extLst>
          </p:nvPr>
        </p:nvGraphicFramePr>
        <p:xfrm>
          <a:off x="1725587" y="2893721"/>
          <a:ext cx="4149606" cy="358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503790"/>
              </p:ext>
            </p:extLst>
          </p:nvPr>
        </p:nvGraphicFramePr>
        <p:xfrm>
          <a:off x="4259480" y="1485741"/>
          <a:ext cx="4086889" cy="320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4387"/>
              </p:ext>
            </p:extLst>
          </p:nvPr>
        </p:nvGraphicFramePr>
        <p:xfrm>
          <a:off x="6624870" y="3020031"/>
          <a:ext cx="4326665" cy="331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4797" y="1258884"/>
            <a:ext cx="149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Anxiety</a:t>
            </a:r>
            <a:endParaRPr lang="en-CA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4520" y="5927637"/>
            <a:ext cx="245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Contentment</a:t>
            </a:r>
            <a:endParaRPr lang="en-CA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58989" y="5927637"/>
            <a:ext cx="1619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Sadness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6834" y="1272702"/>
            <a:ext cx="99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33276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AL differs from the listed fields mainly by intention.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234" y="2569029"/>
            <a:ext cx="426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ysClr val="windowText" lastClr="000000"/>
                </a:solidFill>
              </a:rPr>
              <a:t>Other fields:</a:t>
            </a:r>
          </a:p>
          <a:p>
            <a:r>
              <a:rPr lang="en-CA" sz="2800" dirty="0">
                <a:solidFill>
                  <a:sysClr val="windowText" lastClr="000000"/>
                </a:solidFill>
              </a:rPr>
              <a:t>Seek mainly to solve other problems using algorithms inspired by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nature</a:t>
            </a:r>
            <a:endParaRPr lang="en-CA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829" y="2569029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ysClr val="windowText" lastClr="000000"/>
                </a:solidFill>
              </a:rPr>
              <a:t>Artificial life:</a:t>
            </a:r>
            <a:endParaRPr lang="en-CA" sz="3600" dirty="0">
              <a:solidFill>
                <a:sysClr val="windowText" lastClr="000000"/>
              </a:solidFill>
            </a:endParaRPr>
          </a:p>
          <a:p>
            <a:r>
              <a:rPr lang="en-CA" sz="2800" dirty="0">
                <a:solidFill>
                  <a:sysClr val="windowText" lastClr="000000"/>
                </a:solidFill>
              </a:rPr>
              <a:t>Develops and studies models of life for the sake of understanding life and those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models</a:t>
            </a:r>
            <a:r>
              <a:rPr lang="en-CA" sz="3200" dirty="0">
                <a:solidFill>
                  <a:sysClr val="windowText" lastClr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63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Hille’s</a:t>
            </a:r>
            <a:r>
              <a:rPr lang="en-CA" dirty="0"/>
              <a:t> </a:t>
            </a:r>
            <a:r>
              <a:rPr lang="en-CA" dirty="0" err="1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5791" cy="4351338"/>
          </a:xfrm>
        </p:spPr>
        <p:txBody>
          <a:bodyPr/>
          <a:lstStyle/>
          <a:p>
            <a:r>
              <a:rPr lang="en-CA" dirty="0" smtClean="0"/>
              <a:t>Virtual agent created by </a:t>
            </a:r>
            <a:r>
              <a:rPr lang="en-CA" dirty="0" err="1" smtClean="0"/>
              <a:t>Hille</a:t>
            </a:r>
            <a:endParaRPr lang="en-CA" dirty="0" smtClean="0"/>
          </a:p>
          <a:p>
            <a:r>
              <a:rPr lang="en-CA" dirty="0" smtClean="0"/>
              <a:t>Behavior modifiable to synthesize emotion</a:t>
            </a:r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57528" y="1597170"/>
            <a:ext cx="2315608" cy="23190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/>
          <p:cNvGrpSpPr/>
          <p:nvPr/>
        </p:nvGrpSpPr>
        <p:grpSpPr>
          <a:xfrm>
            <a:off x="5860672" y="1823295"/>
            <a:ext cx="1909319" cy="1827888"/>
            <a:chOff x="7151413" y="2271500"/>
            <a:chExt cx="1408827" cy="1358845"/>
          </a:xfrm>
        </p:grpSpPr>
        <p:sp>
          <p:nvSpPr>
            <p:cNvPr id="6" name="Oval 5"/>
            <p:cNvSpPr/>
            <p:nvPr/>
          </p:nvSpPr>
          <p:spPr>
            <a:xfrm>
              <a:off x="7151413" y="269503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7382531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8015607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7683333" y="2271500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8200240" y="268345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589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Hille’s</a:t>
            </a:r>
            <a:r>
              <a:rPr lang="en-CA" dirty="0" smtClean="0"/>
              <a:t> </a:t>
            </a:r>
            <a:r>
              <a:rPr lang="en-CA" dirty="0" err="1" smtClean="0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19804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/>
              <a:t>Alie</a:t>
            </a:r>
            <a:r>
              <a:rPr lang="en-CA" dirty="0" smtClean="0"/>
              <a:t> </a:t>
            </a:r>
            <a:r>
              <a:rPr lang="en-CA" dirty="0"/>
              <a:t>demonstrates </a:t>
            </a:r>
            <a:r>
              <a:rPr lang="en-CA" dirty="0" err="1" smtClean="0"/>
              <a:t>Dörners</a:t>
            </a:r>
            <a:r>
              <a:rPr lang="en-CA" dirty="0" smtClean="0"/>
              <a:t>’ four behavior </a:t>
            </a:r>
            <a:r>
              <a:rPr lang="en-CA" dirty="0" smtClean="0"/>
              <a:t>modulations</a:t>
            </a:r>
            <a:r>
              <a:rPr lang="en-CA" dirty="0" smtClean="0"/>
              <a:t>:</a:t>
            </a:r>
          </a:p>
          <a:p>
            <a:r>
              <a:rPr lang="en-CA" dirty="0" smtClean="0"/>
              <a:t>Activation</a:t>
            </a:r>
          </a:p>
          <a:p>
            <a:r>
              <a:rPr lang="en-CA" dirty="0" smtClean="0"/>
              <a:t>Externality</a:t>
            </a:r>
          </a:p>
          <a:p>
            <a:r>
              <a:rPr lang="en-CA" dirty="0" smtClean="0"/>
              <a:t>Precision</a:t>
            </a:r>
          </a:p>
          <a:p>
            <a:r>
              <a:rPr lang="en-CA" dirty="0" smtClean="0"/>
              <a:t>Focus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57528" y="1599500"/>
            <a:ext cx="2315608" cy="23190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>
            <a:off x="5860672" y="1825625"/>
            <a:ext cx="1909319" cy="1827888"/>
            <a:chOff x="7151413" y="2271500"/>
            <a:chExt cx="1408827" cy="1358845"/>
          </a:xfrm>
        </p:grpSpPr>
        <p:sp>
          <p:nvSpPr>
            <p:cNvPr id="5" name="Oval 4"/>
            <p:cNvSpPr/>
            <p:nvPr/>
          </p:nvSpPr>
          <p:spPr>
            <a:xfrm>
              <a:off x="7151413" y="269503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/>
            <p:cNvSpPr/>
            <p:nvPr/>
          </p:nvSpPr>
          <p:spPr>
            <a:xfrm>
              <a:off x="7382531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8015607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7683333" y="2271500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8200240" y="268345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Oval 13"/>
          <p:cNvSpPr/>
          <p:nvPr/>
        </p:nvSpPr>
        <p:spPr>
          <a:xfrm>
            <a:off x="5860672" y="2414795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173896" y="3188692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031875" y="3188692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581559" y="1845068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282099" y="2399221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301 L 0.2694 0.00301 L 0.33893 0.32939 L -0.06406 0.32939 L -2.29167E-6 0.00301 Z " pathEditMode="relative" rAng="0" ptsTypes="AAAAA">
                                      <p:cBhvr>
                                        <p:cTn id="2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7" y="163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27084 -4.81481E-6 L 0.34063 0.325 L -0.06458 0.325 L -2.29167E-6 -4.81481E-6 Z " pathEditMode="relative" rAng="0" ptsTypes="AAAAA">
                                      <p:cBhvr>
                                        <p:cTn id="3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104 0.0326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2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02748 0.0134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67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-0.01627 -0.0351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5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01328 -0.0409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206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02852 0.0111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Hille’s</a:t>
            </a:r>
            <a:r>
              <a:rPr lang="en-CA" dirty="0"/>
              <a:t> </a:t>
            </a:r>
            <a:r>
              <a:rPr lang="en-CA" dirty="0" err="1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1491" cy="4351338"/>
          </a:xfrm>
        </p:spPr>
        <p:txBody>
          <a:bodyPr/>
          <a:lstStyle/>
          <a:p>
            <a:r>
              <a:rPr lang="en-CA" dirty="0" smtClean="0"/>
              <a:t>Participants were typically able to identify emotions</a:t>
            </a:r>
          </a:p>
          <a:p>
            <a:r>
              <a:rPr lang="en-CA" dirty="0" smtClean="0"/>
              <a:t>No information about behavior modulation was given</a:t>
            </a:r>
          </a:p>
          <a:p>
            <a:r>
              <a:rPr lang="en-CA" dirty="0" smtClean="0"/>
              <a:t>Anger was sometimes confused with excitement, and fear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0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237944" y="2326622"/>
            <a:ext cx="486808" cy="475203"/>
            <a:chOff x="8244087" y="5392054"/>
            <a:chExt cx="486808" cy="475203"/>
          </a:xfrm>
        </p:grpSpPr>
        <p:grpSp>
          <p:nvGrpSpPr>
            <p:cNvPr id="49" name="Group 48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32154" y="2832889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241557" y="3888847"/>
            <a:ext cx="486808" cy="475203"/>
            <a:chOff x="8244087" y="5392054"/>
            <a:chExt cx="486808" cy="475203"/>
          </a:xfrm>
        </p:grpSpPr>
        <p:grpSp>
          <p:nvGrpSpPr>
            <p:cNvPr id="56" name="Group 5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260364" y="5427391"/>
            <a:ext cx="486808" cy="475203"/>
            <a:chOff x="8244087" y="5392054"/>
            <a:chExt cx="486808" cy="475203"/>
          </a:xfrm>
        </p:grpSpPr>
        <p:grpSp>
          <p:nvGrpSpPr>
            <p:cNvPr id="61" name="Group 6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2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</a:t>
            </a:r>
            <a:r>
              <a:rPr lang="en-CA" dirty="0" smtClean="0"/>
              <a:t>AIBO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855" y="1825625"/>
            <a:ext cx="5206090" cy="4351338"/>
          </a:xfrm>
        </p:spPr>
        <p:txBody>
          <a:bodyPr/>
          <a:lstStyle/>
          <a:p>
            <a:r>
              <a:rPr lang="en-CA" dirty="0" smtClean="0"/>
              <a:t>Our first example of synthetic AL</a:t>
            </a:r>
          </a:p>
          <a:p>
            <a:r>
              <a:rPr lang="en-CA" dirty="0" smtClean="0"/>
              <a:t>Many sensors and actuators</a:t>
            </a:r>
          </a:p>
          <a:p>
            <a:r>
              <a:rPr lang="en-CA" dirty="0" smtClean="0"/>
              <a:t>Collects input, learns to interpret it, and develops accordingly</a:t>
            </a:r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5877570" y="1451697"/>
            <a:ext cx="5600921" cy="4169199"/>
            <a:chOff x="5343237" y="1441306"/>
            <a:chExt cx="5600921" cy="4169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237" y="1441306"/>
              <a:ext cx="5600921" cy="38429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83724" y="5359376"/>
              <a:ext cx="3719946" cy="251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http://faculty.berea.edu/pearcej/CSC126/bottasks/ers7-labeled.jpg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4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AIBO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9309" cy="4351338"/>
          </a:xfrm>
        </p:spPr>
        <p:txBody>
          <a:bodyPr/>
          <a:lstStyle/>
          <a:p>
            <a:r>
              <a:rPr lang="en-CA" dirty="0" smtClean="0"/>
              <a:t>Sensory input and interaction steer personality development</a:t>
            </a:r>
          </a:p>
          <a:p>
            <a:r>
              <a:rPr lang="en-CA" dirty="0" smtClean="0"/>
              <a:t>Development consists of infant, child, teen, and adult phases</a:t>
            </a:r>
          </a:p>
          <a:p>
            <a:r>
              <a:rPr lang="en-CA" dirty="0" smtClean="0"/>
              <a:t>Personality conveyed through synthesized emotions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1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AIBO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Five instincts guide AIBO:</a:t>
            </a:r>
          </a:p>
          <a:p>
            <a:r>
              <a:rPr lang="en-CA" dirty="0" smtClean="0"/>
              <a:t>Human interaction</a:t>
            </a:r>
          </a:p>
          <a:p>
            <a:r>
              <a:rPr lang="en-CA" dirty="0" smtClean="0"/>
              <a:t>Search for liked objects</a:t>
            </a:r>
          </a:p>
          <a:p>
            <a:r>
              <a:rPr lang="en-CA" dirty="0" smtClean="0"/>
              <a:t>Need to move</a:t>
            </a:r>
          </a:p>
          <a:p>
            <a:r>
              <a:rPr lang="en-CA" dirty="0" smtClean="0"/>
              <a:t>Need to recharge</a:t>
            </a:r>
          </a:p>
          <a:p>
            <a:r>
              <a:rPr lang="en-CA" dirty="0" smtClean="0"/>
              <a:t>Need to rest</a:t>
            </a:r>
          </a:p>
        </p:txBody>
      </p:sp>
    </p:spTree>
    <p:extLst>
      <p:ext uri="{BB962C8B-B14F-4D97-AF65-F5344CB8AC3E}">
        <p14:creationId xmlns:p14="http://schemas.microsoft.com/office/powerpoint/2010/main" val="35548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37945" y="4900771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237944" y="2326622"/>
            <a:ext cx="486808" cy="475203"/>
            <a:chOff x="8244087" y="5392054"/>
            <a:chExt cx="486808" cy="475203"/>
          </a:xfrm>
        </p:grpSpPr>
        <p:grpSp>
          <p:nvGrpSpPr>
            <p:cNvPr id="49" name="Group 48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32154" y="2832889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260364" y="5427391"/>
            <a:ext cx="486808" cy="475203"/>
            <a:chOff x="8244087" y="5392054"/>
            <a:chExt cx="486808" cy="475203"/>
          </a:xfrm>
        </p:grpSpPr>
        <p:grpSp>
          <p:nvGrpSpPr>
            <p:cNvPr id="61" name="Group 6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48120" y="3687813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7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</a:t>
            </a:r>
            <a:r>
              <a:rPr lang="en-CA" dirty="0" smtClean="0"/>
              <a:t>Nest Building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5627" cy="4351338"/>
          </a:xfrm>
        </p:spPr>
        <p:txBody>
          <a:bodyPr/>
          <a:lstStyle/>
          <a:p>
            <a:r>
              <a:rPr lang="en-CA" dirty="0" smtClean="0"/>
              <a:t>Bees and wasps lack a global representation of their nest</a:t>
            </a:r>
          </a:p>
          <a:p>
            <a:r>
              <a:rPr lang="en-CA" dirty="0" smtClean="0"/>
              <a:t>Yet global order and complexity emerge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5989494" y="1690688"/>
            <a:ext cx="5200650" cy="4486275"/>
            <a:chOff x="5989494" y="1690688"/>
            <a:chExt cx="5200650" cy="44862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494" y="1690688"/>
              <a:ext cx="5200650" cy="42195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72646" y="5930742"/>
              <a:ext cx="46343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http://trianglewins.com/sam/bees/uploaded_images/Parts-of-a-beehive-799513.gif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77815" y="1879601"/>
            <a:ext cx="5112329" cy="4087970"/>
            <a:chOff x="6077815" y="1879601"/>
            <a:chExt cx="5112329" cy="40879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2" r="5703"/>
            <a:stretch/>
          </p:blipFill>
          <p:spPr>
            <a:xfrm>
              <a:off x="6077815" y="1879601"/>
              <a:ext cx="5112329" cy="38417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72274" y="5721350"/>
              <a:ext cx="3723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http://s3files.core77.com/blog/images/2014/07/RenRi-CloseUp.jpg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5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9309" cy="4351338"/>
          </a:xfrm>
        </p:spPr>
        <p:txBody>
          <a:bodyPr/>
          <a:lstStyle/>
          <a:p>
            <a:pPr marL="0" indent="0">
              <a:buNone/>
            </a:pPr>
            <a:r>
              <a:rPr lang="en-CA" sz="3600" dirty="0" smtClean="0"/>
              <a:t>A few rules give rise to long range structure</a:t>
            </a:r>
          </a:p>
          <a:p>
            <a:r>
              <a:rPr lang="en-CA" dirty="0" smtClean="0"/>
              <a:t>Some initialization for each layer</a:t>
            </a:r>
          </a:p>
          <a:p>
            <a:r>
              <a:rPr lang="en-CA" dirty="0" smtClean="0"/>
              <a:t>Keep adding off existing cells</a:t>
            </a:r>
          </a:p>
          <a:p>
            <a:r>
              <a:rPr lang="en-CA" dirty="0" smtClean="0"/>
              <a:t>Other rules for enlarging nest with new layers</a:t>
            </a:r>
            <a:endParaRPr lang="en-CA" dirty="0"/>
          </a:p>
        </p:txBody>
      </p:sp>
      <p:sp>
        <p:nvSpPr>
          <p:cNvPr id="4" name="Hexagon 3"/>
          <p:cNvSpPr/>
          <p:nvPr/>
        </p:nvSpPr>
        <p:spPr>
          <a:xfrm>
            <a:off x="6096001" y="2469286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Hexagon 4"/>
          <p:cNvSpPr/>
          <p:nvPr/>
        </p:nvSpPr>
        <p:spPr>
          <a:xfrm>
            <a:off x="6096000" y="3851276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Hexagon 5"/>
          <p:cNvSpPr/>
          <p:nvPr/>
        </p:nvSpPr>
        <p:spPr>
          <a:xfrm>
            <a:off x="7360228" y="3157250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Hexagon 6"/>
          <p:cNvSpPr/>
          <p:nvPr/>
        </p:nvSpPr>
        <p:spPr>
          <a:xfrm>
            <a:off x="7360227" y="178132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Hexagon 7"/>
          <p:cNvSpPr/>
          <p:nvPr/>
        </p:nvSpPr>
        <p:spPr>
          <a:xfrm>
            <a:off x="7360227" y="4533178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Hexagon 8"/>
          <p:cNvSpPr/>
          <p:nvPr/>
        </p:nvSpPr>
        <p:spPr>
          <a:xfrm>
            <a:off x="8624453" y="245716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Hexagon 9"/>
          <p:cNvSpPr/>
          <p:nvPr/>
        </p:nvSpPr>
        <p:spPr>
          <a:xfrm>
            <a:off x="8624453" y="3845214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Hexagon 10"/>
          <p:cNvSpPr/>
          <p:nvPr/>
        </p:nvSpPr>
        <p:spPr>
          <a:xfrm>
            <a:off x="9897335" y="313300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Hexagon 11"/>
          <p:cNvSpPr/>
          <p:nvPr/>
        </p:nvSpPr>
        <p:spPr>
          <a:xfrm>
            <a:off x="9876553" y="1760105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9895600" y="4499837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/>
          <p:cNvGrpSpPr/>
          <p:nvPr/>
        </p:nvGrpSpPr>
        <p:grpSpPr>
          <a:xfrm>
            <a:off x="6092536" y="1812495"/>
            <a:ext cx="5391144" cy="4155063"/>
            <a:chOff x="6096000" y="1760105"/>
            <a:chExt cx="5391144" cy="4155063"/>
          </a:xfrm>
        </p:grpSpPr>
        <p:sp>
          <p:nvSpPr>
            <p:cNvPr id="38" name="Hexagon 37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Hexagon 38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Hexagon 39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Hexagon 40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Hexagon 41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Hexagon 42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Hexagon 43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Hexagon 44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Hexagon 45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Hexagon 46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24154" y="1964895"/>
            <a:ext cx="5391144" cy="4155063"/>
            <a:chOff x="6096000" y="1760105"/>
            <a:chExt cx="5391144" cy="4155063"/>
          </a:xfrm>
        </p:grpSpPr>
        <p:sp>
          <p:nvSpPr>
            <p:cNvPr id="60" name="Hexagon 59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Hexagon 60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Hexagon 61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Hexagon 62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Hexagon 63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Hexagon 64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Hexagon 65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Hexagon 66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Hexagon 67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Hexagon 68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742703" y="1784783"/>
            <a:ext cx="5391144" cy="4155063"/>
            <a:chOff x="6096000" y="1760105"/>
            <a:chExt cx="5391144" cy="4155063"/>
          </a:xfrm>
        </p:grpSpPr>
        <p:sp>
          <p:nvSpPr>
            <p:cNvPr id="71" name="Hexagon 70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Hexagon 71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Hexagon 72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Hexagon 73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Hexagon 74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Hexagon 75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Hexagon 76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Hexagon 77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Hexagon 78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Hexagon 79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146974" y="2685342"/>
            <a:ext cx="5391144" cy="4155063"/>
            <a:chOff x="6096000" y="1760105"/>
            <a:chExt cx="5391144" cy="4155063"/>
          </a:xfrm>
        </p:grpSpPr>
        <p:sp>
          <p:nvSpPr>
            <p:cNvPr id="82" name="Hexagon 81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Hexagon 82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Hexagon 83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Hexagon 84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Hexagon 85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Hexagon 86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Hexagon 87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Hexagon 88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Hexagon 89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Hexagon 90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81163" y="2827352"/>
            <a:ext cx="5391144" cy="4155063"/>
            <a:chOff x="6096000" y="1760105"/>
            <a:chExt cx="5391144" cy="4155063"/>
          </a:xfrm>
        </p:grpSpPr>
        <p:sp>
          <p:nvSpPr>
            <p:cNvPr id="92" name="Hexagon 91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Hexagon 92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Hexagon 93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Hexagon 94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Hexagon 95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Hexagon 96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Hexagon 97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Hexagon 98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Hexagon 100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0984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14179 -0.14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-7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-1.85185E-6 L -0.08737 -0.1657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828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484 0.00649 L -0.01016 -0.0379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222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84 0.00649 L 0.00169 -0.07037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384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9063 1.39282 L 1.22487 1.2997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783"/>
            <a:ext cx="4038600" cy="1231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Natural life sciences employ reductionist method to explain life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9004" y="2829510"/>
            <a:ext cx="2955468" cy="3278589"/>
            <a:chOff x="4867003" y="1451640"/>
            <a:chExt cx="2955468" cy="32785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003" y="1451640"/>
              <a:ext cx="2955468" cy="265992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381723" y="4176231"/>
              <a:ext cx="19272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Unknown - [1], Public Domain, https://commons.wikimedia.org/w/index.php?curid=1493624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1598" y="3145464"/>
            <a:ext cx="3422469" cy="2877508"/>
            <a:chOff x="2929850" y="2734492"/>
            <a:chExt cx="3422469" cy="28775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094" y="2734492"/>
              <a:ext cx="1917983" cy="2407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29850" y="5211890"/>
              <a:ext cx="3422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Universal Studios - Dr. Macro, Public Domain, https://commons.wikimedia.org/w/index.php?curid=3558176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791598" y="1762783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Artificial life uses a constructive approach to explain and explore life</a:t>
            </a:r>
          </a:p>
        </p:txBody>
      </p:sp>
    </p:spTree>
    <p:extLst>
      <p:ext uri="{BB962C8B-B14F-4D97-AF65-F5344CB8AC3E}">
        <p14:creationId xmlns:p14="http://schemas.microsoft.com/office/powerpoint/2010/main" val="30115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err="1"/>
              <a:t>Theraulaz</a:t>
            </a:r>
            <a:r>
              <a:rPr lang="en-CA" sz="3600" dirty="0"/>
              <a:t> and </a:t>
            </a:r>
            <a:r>
              <a:rPr lang="en-CA" sz="3600" dirty="0" err="1" smtClean="0"/>
              <a:t>Bonabeau</a:t>
            </a:r>
            <a:r>
              <a:rPr lang="en-CA" sz="3600" dirty="0"/>
              <a:t> </a:t>
            </a:r>
            <a:r>
              <a:rPr lang="en-CA" sz="3600" dirty="0" smtClean="0"/>
              <a:t>used lattice swarms</a:t>
            </a:r>
          </a:p>
          <a:p>
            <a:r>
              <a:rPr lang="en-CA" sz="3200" dirty="0" smtClean="0"/>
              <a:t>Different block types are placed depending on current local block configuration</a:t>
            </a:r>
          </a:p>
          <a:p>
            <a:r>
              <a:rPr lang="en-CA" sz="3200" dirty="0" smtClean="0"/>
              <a:t>Global structure arises from rules, without global representation</a:t>
            </a:r>
            <a:endParaRPr lang="en-CA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830886" y="1430965"/>
            <a:ext cx="4156363" cy="5118588"/>
            <a:chOff x="6830886" y="1430965"/>
            <a:chExt cx="4156363" cy="51185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290" y="1430965"/>
              <a:ext cx="4023556" cy="45645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30886" y="5995555"/>
              <a:ext cx="41563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https://www.researchgate.net/profile/Guy_Theraulaz/publication/2879146/figure/fig3/AS:279515071827969@1443652994704/Fig-3-Building-stages-and-modularity-Successive-building-steps-in-the-construction-of.png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7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32154" y="2832889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260364" y="5427391"/>
            <a:ext cx="486808" cy="475203"/>
            <a:chOff x="8244087" y="5392054"/>
            <a:chExt cx="486808" cy="475203"/>
          </a:xfrm>
        </p:grpSpPr>
        <p:grpSp>
          <p:nvGrpSpPr>
            <p:cNvPr id="61" name="Group 6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48120" y="3687813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155767" y="2134117"/>
            <a:ext cx="903941" cy="657256"/>
            <a:chOff x="8166226" y="1699741"/>
            <a:chExt cx="903941" cy="657256"/>
          </a:xfrm>
        </p:grpSpPr>
        <p:sp>
          <p:nvSpPr>
            <p:cNvPr id="56" name="Rectangle 55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8155767" y="4728894"/>
            <a:ext cx="903941" cy="657256"/>
            <a:chOff x="8166226" y="1699741"/>
            <a:chExt cx="903941" cy="657256"/>
          </a:xfrm>
        </p:grpSpPr>
        <p:sp>
          <p:nvSpPr>
            <p:cNvPr id="65" name="Rectangle 6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4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ALIFE a misnomer?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8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vs. Synthesis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Synthesizing natural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961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Artificial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626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Computing synthetic natural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006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Tierra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65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ideas behind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process</a:t>
            </a:r>
          </a:p>
          <a:p>
            <a:r>
              <a:rPr lang="en-CA" dirty="0"/>
              <a:t>Life can be explored constructively</a:t>
            </a:r>
          </a:p>
          <a:p>
            <a:r>
              <a:rPr lang="en-CA" dirty="0"/>
              <a:t>‘Life’ is independent of substrate</a:t>
            </a:r>
          </a:p>
        </p:txBody>
      </p:sp>
    </p:spTree>
    <p:extLst>
      <p:ext uri="{BB962C8B-B14F-4D97-AF65-F5344CB8AC3E}">
        <p14:creationId xmlns:p14="http://schemas.microsoft.com/office/powerpoint/2010/main" val="198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 contributes models to biological sciences</a:t>
            </a:r>
          </a:p>
          <a:p>
            <a:r>
              <a:rPr lang="en-CA" dirty="0"/>
              <a:t>AL refines its models with contributions of biological </a:t>
            </a:r>
            <a:r>
              <a:rPr lang="en-CA" dirty="0" smtClean="0"/>
              <a:t>sciences</a:t>
            </a:r>
          </a:p>
          <a:p>
            <a:r>
              <a:rPr lang="en-CA" dirty="0" smtClean="0"/>
              <a:t>Biology is increasingly using 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9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Life-as-it-could-be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Constructive approach allows exploration of novel forms of life</a:t>
            </a:r>
          </a:p>
          <a:p>
            <a:r>
              <a:rPr lang="en-CA" dirty="0"/>
              <a:t>Low-level rules and agent interaction produce life-like </a:t>
            </a:r>
            <a:r>
              <a:rPr lang="en-CA" dirty="0" smtClean="0"/>
              <a:t>complexity</a:t>
            </a:r>
          </a:p>
          <a:p>
            <a:r>
              <a:rPr lang="en-CA" dirty="0" smtClean="0"/>
              <a:t>A generalization of biology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Langton’s Features of AL Models (1988)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Ensembles, or ecosystems, of agents, or organisms, interacting</a:t>
            </a:r>
          </a:p>
          <a:p>
            <a:r>
              <a:rPr lang="en-CA" dirty="0"/>
              <a:t>No privileged agents – No central control</a:t>
            </a:r>
          </a:p>
          <a:p>
            <a:r>
              <a:rPr lang="en-CA" dirty="0"/>
              <a:t>Agents choose how to interact with agents and the environment</a:t>
            </a:r>
          </a:p>
          <a:p>
            <a:r>
              <a:rPr lang="en-CA" dirty="0"/>
              <a:t>No global rules – Only individual rules</a:t>
            </a:r>
          </a:p>
          <a:p>
            <a:r>
              <a:rPr lang="en-CA" dirty="0"/>
              <a:t>Emergent phenomena are patterns that transcend individuals</a:t>
            </a:r>
          </a:p>
        </p:txBody>
      </p:sp>
    </p:spTree>
    <p:extLst>
      <p:ext uri="{BB962C8B-B14F-4D97-AF65-F5344CB8AC3E}">
        <p14:creationId xmlns:p14="http://schemas.microsoft.com/office/powerpoint/2010/main" val="30154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Scale of Models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97899"/>
              </p:ext>
            </p:extLst>
          </p:nvPr>
        </p:nvGraphicFramePr>
        <p:xfrm>
          <a:off x="1820089" y="628073"/>
          <a:ext cx="10214892" cy="530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0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1127</Words>
  <Application>Microsoft Office PowerPoint</Application>
  <PresentationFormat>Widescreen</PresentationFormat>
  <Paragraphs>266</Paragraphs>
  <Slides>47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Chapter 8 – Artificial Life</vt:lpstr>
      <vt:lpstr>What is artificial life (AL)?</vt:lpstr>
      <vt:lpstr>What is artificial life (AL)?</vt:lpstr>
      <vt:lpstr>What is artificial life (AL)?</vt:lpstr>
      <vt:lpstr>A few ideas behind AL</vt:lpstr>
      <vt:lpstr>Life-as-it-is</vt:lpstr>
      <vt:lpstr>Life-as-it-could-be</vt:lpstr>
      <vt:lpstr>Langton’s Features of AL Models (1988)</vt:lpstr>
      <vt:lpstr>Scale of Models</vt:lpstr>
      <vt:lpstr>Two categories of AL</vt:lpstr>
      <vt:lpstr>The meaning of life</vt:lpstr>
      <vt:lpstr>Farmer and Belin’s Criteria for life (1991)</vt:lpstr>
      <vt:lpstr>Some case studies</vt:lpstr>
      <vt:lpstr>Reynolds’ Boids</vt:lpstr>
      <vt:lpstr>Reynolds’ Boids</vt:lpstr>
      <vt:lpstr>Reynolds’ Boids</vt:lpstr>
      <vt:lpstr>Farmer and Belin’s Criteria</vt:lpstr>
      <vt:lpstr>Dawkins’ Biomorphs</vt:lpstr>
      <vt:lpstr>Dawkins’ Biomorphs</vt:lpstr>
      <vt:lpstr>Dawkins’ Biomorphs</vt:lpstr>
      <vt:lpstr>Farmer and Belin’s Criteria</vt:lpstr>
      <vt:lpstr>Computer Viruses</vt:lpstr>
      <vt:lpstr>Computer Viruses</vt:lpstr>
      <vt:lpstr>Computer Viruses</vt:lpstr>
      <vt:lpstr>Computer Viruses</vt:lpstr>
      <vt:lpstr>Farmer and Belin’s Criteria</vt:lpstr>
      <vt:lpstr>Synthesizing Emotional Behavior</vt:lpstr>
      <vt:lpstr>Synthesizing Emotional Behavior</vt:lpstr>
      <vt:lpstr>Synthesizing Emotional Behavior</vt:lpstr>
      <vt:lpstr>Hille’s Alie</vt:lpstr>
      <vt:lpstr>Hille’s Alie</vt:lpstr>
      <vt:lpstr>Hille’s Alie</vt:lpstr>
      <vt:lpstr>Farmer and Belin’s Criteria</vt:lpstr>
      <vt:lpstr>Sony’s AIBO</vt:lpstr>
      <vt:lpstr>Sony’s AIBO</vt:lpstr>
      <vt:lpstr>Sony’s AIBO</vt:lpstr>
      <vt:lpstr>Farmer and Belin’s Criteria</vt:lpstr>
      <vt:lpstr>Theraulaz and Bonabeau’s Nest Building</vt:lpstr>
      <vt:lpstr>Theraulaz and Bonabeau’s Nest Building</vt:lpstr>
      <vt:lpstr>Theraulaz and Bonabeau’s Nest Building</vt:lpstr>
      <vt:lpstr>Farmer and Belin’s Criteria</vt:lpstr>
      <vt:lpstr>Is ALIFE a misnomer?</vt:lpstr>
      <vt:lpstr>Analysis vs. Synthesis revisited</vt:lpstr>
      <vt:lpstr>Synthesizing natural phenomena</vt:lpstr>
      <vt:lpstr>Artificial computing?</vt:lpstr>
      <vt:lpstr>Computing synthetic natural phenomena</vt:lpstr>
      <vt:lpstr>Tierra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Artificial Life</dc:title>
  <dc:creator>Ben Church</dc:creator>
  <cp:lastModifiedBy>Ben Church</cp:lastModifiedBy>
  <cp:revision>241</cp:revision>
  <dcterms:created xsi:type="dcterms:W3CDTF">2016-10-20T22:54:12Z</dcterms:created>
  <dcterms:modified xsi:type="dcterms:W3CDTF">2016-11-06T17:12:39Z</dcterms:modified>
</cp:coreProperties>
</file>