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57" r:id="rId5"/>
    <p:sldId id="262" r:id="rId6"/>
    <p:sldId id="258"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33" d="100"/>
          <a:sy n="33" d="100"/>
        </p:scale>
        <p:origin x="45"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BEB553-FA4D-44ED-8527-8FBD229A3B4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220344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EB553-FA4D-44ED-8527-8FBD229A3B4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224011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EB553-FA4D-44ED-8527-8FBD229A3B4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428499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EB553-FA4D-44ED-8527-8FBD229A3B4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277582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EB553-FA4D-44ED-8527-8FBD229A3B4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401509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BEB553-FA4D-44ED-8527-8FBD229A3B4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170133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BEB553-FA4D-44ED-8527-8FBD229A3B45}"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34407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BEB553-FA4D-44ED-8527-8FBD229A3B45}"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104232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EB553-FA4D-44ED-8527-8FBD229A3B45}"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419398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EB553-FA4D-44ED-8527-8FBD229A3B4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20115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EB553-FA4D-44ED-8527-8FBD229A3B4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C693A-3EA8-4358-987E-711456DEFAA3}" type="slidenum">
              <a:rPr lang="en-US" smtClean="0"/>
              <a:t>‹#›</a:t>
            </a:fld>
            <a:endParaRPr lang="en-US"/>
          </a:p>
        </p:txBody>
      </p:sp>
    </p:spTree>
    <p:extLst>
      <p:ext uri="{BB962C8B-B14F-4D97-AF65-F5344CB8AC3E}">
        <p14:creationId xmlns:p14="http://schemas.microsoft.com/office/powerpoint/2010/main" val="153747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EB553-FA4D-44ED-8527-8FBD229A3B45}" type="datetimeFigureOut">
              <a:rPr lang="en-US" smtClean="0"/>
              <a:t>10/7/2016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C693A-3EA8-4358-987E-711456DEFAA3}" type="slidenum">
              <a:rPr lang="en-US" smtClean="0"/>
              <a:t>‹#›</a:t>
            </a:fld>
            <a:endParaRPr lang="en-US"/>
          </a:p>
        </p:txBody>
      </p:sp>
    </p:spTree>
    <p:extLst>
      <p:ext uri="{BB962C8B-B14F-4D97-AF65-F5344CB8AC3E}">
        <p14:creationId xmlns:p14="http://schemas.microsoft.com/office/powerpoint/2010/main" val="54935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Optical+Recognition+of+Handwritten+Dig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001962"/>
          </a:xfrm>
        </p:spPr>
        <p:txBody>
          <a:bodyPr>
            <a:normAutofit/>
          </a:bodyPr>
          <a:lstStyle/>
          <a:p>
            <a:r>
              <a:rPr lang="en-CA" dirty="0" smtClean="0"/>
              <a:t>Assignment </a:t>
            </a:r>
            <a:r>
              <a:rPr lang="ar-IQ" dirty="0" smtClean="0"/>
              <a:t>2</a:t>
            </a:r>
            <a:r>
              <a:rPr lang="en-CA" dirty="0" smtClean="0"/>
              <a:t/>
            </a:r>
            <a:br>
              <a:rPr lang="en-CA" dirty="0" smtClean="0"/>
            </a:br>
            <a:r>
              <a:rPr lang="en-CA" dirty="0"/>
              <a:t> Implement a Backpropagation </a:t>
            </a:r>
            <a:r>
              <a:rPr lang="en-CA" dirty="0" smtClean="0"/>
              <a:t>Network</a:t>
            </a:r>
            <a:br>
              <a:rPr lang="en-CA" dirty="0" smtClean="0"/>
            </a:br>
            <a:r>
              <a:rPr lang="ar-IQ" sz="2200" dirty="0" smtClean="0"/>
              <a:t>10</a:t>
            </a:r>
            <a:r>
              <a:rPr lang="en-CA" sz="2200" dirty="0" smtClean="0"/>
              <a:t> marks</a:t>
            </a:r>
            <a:endParaRPr lang="en-US" sz="2200" dirty="0"/>
          </a:p>
        </p:txBody>
      </p:sp>
      <p:sp>
        <p:nvSpPr>
          <p:cNvPr id="3" name="Subtitle 2"/>
          <p:cNvSpPr>
            <a:spLocks noGrp="1"/>
          </p:cNvSpPr>
          <p:nvPr>
            <p:ph type="subTitle" idx="1"/>
          </p:nvPr>
        </p:nvSpPr>
        <p:spPr>
          <a:xfrm>
            <a:off x="1524000" y="4200524"/>
            <a:ext cx="9144000" cy="1057275"/>
          </a:xfrm>
        </p:spPr>
        <p:txBody>
          <a:bodyPr/>
          <a:lstStyle/>
          <a:p>
            <a:r>
              <a:rPr lang="en-US" dirty="0" smtClean="0"/>
              <a:t>Farhana Zulkernine</a:t>
            </a:r>
            <a:endParaRPr lang="en-US" dirty="0"/>
          </a:p>
        </p:txBody>
      </p:sp>
    </p:spTree>
    <p:extLst>
      <p:ext uri="{BB962C8B-B14F-4D97-AF65-F5344CB8AC3E}">
        <p14:creationId xmlns:p14="http://schemas.microsoft.com/office/powerpoint/2010/main" val="3316001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Instructions for Code and Submission (for all assignments) </a:t>
            </a:r>
          </a:p>
        </p:txBody>
      </p:sp>
      <p:sp>
        <p:nvSpPr>
          <p:cNvPr id="3" name="Content Placeholder 2"/>
          <p:cNvSpPr>
            <a:spLocks noGrp="1"/>
          </p:cNvSpPr>
          <p:nvPr>
            <p:ph idx="1"/>
          </p:nvPr>
        </p:nvSpPr>
        <p:spPr>
          <a:xfrm>
            <a:off x="838200" y="1825625"/>
            <a:ext cx="10515600" cy="4703512"/>
          </a:xfrm>
        </p:spPr>
        <p:txBody>
          <a:bodyPr>
            <a:normAutofit fontScale="92500" lnSpcReduction="20000"/>
          </a:bodyPr>
          <a:lstStyle/>
          <a:p>
            <a:pPr marL="514350" indent="-514350">
              <a:buFont typeface="+mj-lt"/>
              <a:buAutoNum type="arabicPeriod"/>
            </a:pPr>
            <a:r>
              <a:rPr lang="en-US" dirty="0" smtClean="0"/>
              <a:t>You </a:t>
            </a:r>
            <a:r>
              <a:rPr lang="en-US" dirty="0"/>
              <a:t>can use any programming language (preferred C, C++, Java, or </a:t>
            </a:r>
            <a:r>
              <a:rPr lang="en-US" dirty="0" err="1"/>
              <a:t>Matlab</a:t>
            </a:r>
            <a:r>
              <a:rPr lang="en-US" dirty="0"/>
              <a:t>) </a:t>
            </a:r>
          </a:p>
          <a:p>
            <a:pPr marL="514350" indent="-514350">
              <a:buFont typeface="+mj-lt"/>
              <a:buAutoNum type="arabicPeriod"/>
            </a:pPr>
            <a:r>
              <a:rPr lang="en-US" dirty="0" smtClean="0"/>
              <a:t>Submit the </a:t>
            </a:r>
            <a:r>
              <a:rPr lang="en-US" b="1" dirty="0">
                <a:solidFill>
                  <a:schemeClr val="accent5"/>
                </a:solidFill>
              </a:rPr>
              <a:t>source code with inline comments and comments</a:t>
            </a:r>
            <a:r>
              <a:rPr lang="en-US" dirty="0"/>
              <a:t> in the beginning of the program saying briefly what your program does and how. </a:t>
            </a:r>
            <a:r>
              <a:rPr lang="en-US" dirty="0" smtClean="0"/>
              <a:t>(2 mark)</a:t>
            </a:r>
            <a:endParaRPr lang="en-US" dirty="0"/>
          </a:p>
          <a:p>
            <a:pPr marL="514350" indent="-514350">
              <a:buFont typeface="+mj-lt"/>
              <a:buAutoNum type="arabicPeriod"/>
            </a:pPr>
            <a:r>
              <a:rPr lang="en-US" dirty="0" smtClean="0"/>
              <a:t>Submit the </a:t>
            </a:r>
            <a:r>
              <a:rPr lang="en-US" b="1" dirty="0">
                <a:solidFill>
                  <a:schemeClr val="accent5"/>
                </a:solidFill>
              </a:rPr>
              <a:t>executable with anything else that may be required </a:t>
            </a:r>
            <a:r>
              <a:rPr lang="en-US" dirty="0"/>
              <a:t>to run your binary (libraries, input). </a:t>
            </a:r>
            <a:r>
              <a:rPr lang="en-US" dirty="0" smtClean="0"/>
              <a:t> (2 mark)</a:t>
            </a:r>
            <a:endParaRPr lang="en-US" dirty="0"/>
          </a:p>
          <a:p>
            <a:pPr marL="514350" indent="-514350">
              <a:buFont typeface="+mj-lt"/>
              <a:buAutoNum type="arabicPeriod"/>
            </a:pPr>
            <a:r>
              <a:rPr lang="en-US" dirty="0" smtClean="0"/>
              <a:t>Submit a </a:t>
            </a:r>
            <a:r>
              <a:rPr lang="en-US" b="1" dirty="0" smtClean="0">
                <a:solidFill>
                  <a:schemeClr val="accent5"/>
                </a:solidFill>
              </a:rPr>
              <a:t>text </a:t>
            </a:r>
            <a:r>
              <a:rPr lang="en-US" b="1" dirty="0">
                <a:solidFill>
                  <a:schemeClr val="accent5"/>
                </a:solidFill>
              </a:rPr>
              <a:t>or word document file </a:t>
            </a:r>
            <a:r>
              <a:rPr lang="en-US" b="1" dirty="0" smtClean="0">
                <a:solidFill>
                  <a:schemeClr val="accent5"/>
                </a:solidFill>
              </a:rPr>
              <a:t>explaining </a:t>
            </a:r>
            <a:r>
              <a:rPr lang="en-US" b="1" dirty="0">
                <a:solidFill>
                  <a:schemeClr val="accent5"/>
                </a:solidFill>
              </a:rPr>
              <a:t>your results</a:t>
            </a:r>
            <a:r>
              <a:rPr lang="en-US" dirty="0"/>
              <a:t>. Your choice of </a:t>
            </a:r>
            <a:r>
              <a:rPr lang="en-US" i="1" dirty="0"/>
              <a:t>initial values </a:t>
            </a:r>
            <a:r>
              <a:rPr lang="en-US" dirty="0"/>
              <a:t>of variables and </a:t>
            </a:r>
            <a:r>
              <a:rPr lang="en-US" i="1" dirty="0"/>
              <a:t>architecture</a:t>
            </a:r>
            <a:r>
              <a:rPr lang="en-US" dirty="0"/>
              <a:t> of your network can influence your results. </a:t>
            </a:r>
            <a:r>
              <a:rPr lang="en-US" dirty="0" smtClean="0"/>
              <a:t>(4 marks)</a:t>
            </a:r>
            <a:endParaRPr lang="en-US" dirty="0"/>
          </a:p>
          <a:p>
            <a:pPr marL="514350" indent="-514350">
              <a:buFont typeface="+mj-lt"/>
              <a:buAutoNum type="arabicPeriod"/>
            </a:pPr>
            <a:r>
              <a:rPr lang="en-US" dirty="0" smtClean="0"/>
              <a:t>Submit the </a:t>
            </a:r>
            <a:r>
              <a:rPr lang="en-US" b="1" dirty="0" smtClean="0">
                <a:solidFill>
                  <a:schemeClr val="accent5"/>
                </a:solidFill>
              </a:rPr>
              <a:t>outputs</a:t>
            </a:r>
            <a:r>
              <a:rPr lang="en-US" dirty="0" smtClean="0"/>
              <a:t> (classified data) (as </a:t>
            </a:r>
            <a:r>
              <a:rPr lang="en-US" dirty="0"/>
              <a:t>a text or doc file</a:t>
            </a:r>
            <a:r>
              <a:rPr lang="en-US" dirty="0" smtClean="0"/>
              <a:t>). (2 mark)</a:t>
            </a:r>
            <a:endParaRPr lang="en-US" dirty="0"/>
          </a:p>
          <a:p>
            <a:pPr marL="514350" indent="-514350">
              <a:buFont typeface="+mj-lt"/>
              <a:buAutoNum type="arabicPeriod"/>
            </a:pPr>
            <a:r>
              <a:rPr lang="en-US" dirty="0"/>
              <a:t>Make </a:t>
            </a:r>
            <a:r>
              <a:rPr lang="en-US" b="1" dirty="0">
                <a:solidFill>
                  <a:srgbClr val="7030A0"/>
                </a:solidFill>
              </a:rPr>
              <a:t>one zip file named as </a:t>
            </a:r>
            <a:r>
              <a:rPr lang="en-US" b="1" dirty="0" err="1">
                <a:solidFill>
                  <a:srgbClr val="7030A0"/>
                </a:solidFill>
              </a:rPr>
              <a:t>Asg</a:t>
            </a:r>
            <a:r>
              <a:rPr lang="en-US" b="1" dirty="0">
                <a:solidFill>
                  <a:srgbClr val="7030A0"/>
                </a:solidFill>
              </a:rPr>
              <a:t>#_</a:t>
            </a:r>
            <a:r>
              <a:rPr lang="en-US" b="1" dirty="0" err="1">
                <a:solidFill>
                  <a:srgbClr val="7030A0"/>
                </a:solidFill>
              </a:rPr>
              <a:t>studentID</a:t>
            </a:r>
            <a:r>
              <a:rPr lang="en-US" dirty="0"/>
              <a:t>. </a:t>
            </a:r>
          </a:p>
          <a:p>
            <a:pPr marL="514350" indent="-514350">
              <a:buFont typeface="+mj-lt"/>
              <a:buAutoNum type="arabicPeriod"/>
            </a:pPr>
            <a:r>
              <a:rPr lang="en-US" b="1" dirty="0">
                <a:solidFill>
                  <a:schemeClr val="accent5"/>
                </a:solidFill>
              </a:rPr>
              <a:t>Upload </a:t>
            </a:r>
            <a:r>
              <a:rPr lang="en-US" dirty="0"/>
              <a:t>your assignment to the </a:t>
            </a:r>
            <a:r>
              <a:rPr lang="en-US" dirty="0" err="1" smtClean="0"/>
              <a:t>OnQ</a:t>
            </a:r>
            <a:r>
              <a:rPr lang="en-US" dirty="0" smtClean="0"/>
              <a:t> </a:t>
            </a:r>
            <a:r>
              <a:rPr lang="en-US" dirty="0"/>
              <a:t>site. </a:t>
            </a:r>
          </a:p>
          <a:p>
            <a:endParaRPr lang="en-US" dirty="0"/>
          </a:p>
        </p:txBody>
      </p:sp>
    </p:spTree>
    <p:extLst>
      <p:ext uri="{BB962C8B-B14F-4D97-AF65-F5344CB8AC3E}">
        <p14:creationId xmlns:p14="http://schemas.microsoft.com/office/powerpoint/2010/main" val="179200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Assignment </a:t>
            </a:r>
            <a:r>
              <a:rPr lang="ar-IQ" dirty="0" smtClean="0"/>
              <a:t>2</a:t>
            </a:r>
            <a:endParaRPr lang="en-US" dirty="0"/>
          </a:p>
        </p:txBody>
      </p:sp>
      <p:sp>
        <p:nvSpPr>
          <p:cNvPr id="6" name="Content Placeholder 5"/>
          <p:cNvSpPr>
            <a:spLocks noGrp="1"/>
          </p:cNvSpPr>
          <p:nvPr>
            <p:ph idx="1"/>
          </p:nvPr>
        </p:nvSpPr>
        <p:spPr>
          <a:xfrm>
            <a:off x="838200" y="1390910"/>
            <a:ext cx="10515600" cy="5025932"/>
          </a:xfrm>
        </p:spPr>
        <p:txBody>
          <a:bodyPr>
            <a:normAutofit/>
          </a:bodyPr>
          <a:lstStyle/>
          <a:p>
            <a:pPr marL="0" indent="0">
              <a:lnSpc>
                <a:spcPct val="150000"/>
              </a:lnSpc>
              <a:buNone/>
            </a:pPr>
            <a:r>
              <a:rPr lang="en-CA" sz="2600" dirty="0"/>
              <a:t>In this assignment you will try out Backpropagation algorithm to learn to classify handwritten characters such as Hindu-Arabic numerals (0-9). A data set from the UCI Machine Learning Repository (</a:t>
            </a:r>
            <a:r>
              <a:rPr lang="en-CA" sz="2600" u="sng" dirty="0">
                <a:hlinkClick r:id="rId2"/>
              </a:rPr>
              <a:t>http://archive.ics.uci.edu/ml/datasets/Optical+Recognition+of+Handwritten+Digits</a:t>
            </a:r>
            <a:r>
              <a:rPr lang="en-CA" sz="2600" dirty="0"/>
              <a:t>) will be used to train, </a:t>
            </a:r>
            <a:r>
              <a:rPr lang="en-CA" sz="2600" dirty="0" smtClean="0"/>
              <a:t>and </a:t>
            </a:r>
            <a:r>
              <a:rPr lang="en-CA" sz="2600" dirty="0"/>
              <a:t>test your neural network</a:t>
            </a:r>
            <a:r>
              <a:rPr lang="en-CA" sz="2600" dirty="0" smtClean="0"/>
              <a:t>.</a:t>
            </a:r>
            <a:endParaRPr lang="en-CA" sz="2600" dirty="0"/>
          </a:p>
        </p:txBody>
      </p:sp>
    </p:spTree>
    <p:extLst>
      <p:ext uri="{BB962C8B-B14F-4D97-AF65-F5344CB8AC3E}">
        <p14:creationId xmlns:p14="http://schemas.microsoft.com/office/powerpoint/2010/main" val="330693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 2 - </a:t>
            </a:r>
            <a:r>
              <a:rPr lang="en-CA" dirty="0"/>
              <a:t>Data Set</a:t>
            </a:r>
            <a:endParaRPr lang="en-US" dirty="0"/>
          </a:p>
        </p:txBody>
      </p:sp>
      <p:sp>
        <p:nvSpPr>
          <p:cNvPr id="9" name="Rectangle 8"/>
          <p:cNvSpPr/>
          <p:nvPr/>
        </p:nvSpPr>
        <p:spPr>
          <a:xfrm>
            <a:off x="838200" y="1693747"/>
            <a:ext cx="8989541" cy="4985980"/>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CA" altLang="en-US" sz="2600" dirty="0">
                <a:solidFill>
                  <a:prstClr val="black"/>
                </a:solidFill>
                <a:ea typeface="Calibri" panose="020F0502020204030204" pitchFamily="34" charset="0"/>
                <a:cs typeface="Arial" panose="020B0604020202020204" pitchFamily="34" charset="0"/>
              </a:rPr>
              <a:t>Download the ZIP file </a:t>
            </a:r>
            <a:r>
              <a:rPr lang="en-CA" altLang="en-US" sz="2600" dirty="0" smtClean="0">
                <a:solidFill>
                  <a:prstClr val="black"/>
                </a:solidFill>
                <a:ea typeface="Calibri" panose="020F0502020204030204" pitchFamily="34" charset="0"/>
                <a:cs typeface="Arial" panose="020B0604020202020204" pitchFamily="34" charset="0"/>
              </a:rPr>
              <a:t>“</a:t>
            </a:r>
            <a:r>
              <a:rPr lang="en-CA" sz="2800" dirty="0"/>
              <a:t>Data-Set-Original</a:t>
            </a:r>
            <a:r>
              <a:rPr lang="en-CA" altLang="en-US" sz="2600" dirty="0" smtClean="0">
                <a:solidFill>
                  <a:prstClr val="black"/>
                </a:solidFill>
                <a:ea typeface="Calibri" panose="020F0502020204030204" pitchFamily="34" charset="0"/>
                <a:cs typeface="Arial" panose="020B0604020202020204" pitchFamily="34" charset="0"/>
              </a:rPr>
              <a:t>”. </a:t>
            </a:r>
          </a:p>
          <a:p>
            <a:pPr marL="457200" lvl="0" indent="-457200" eaLnBrk="0" fontAlgn="base" hangingPunct="0">
              <a:spcBef>
                <a:spcPct val="0"/>
              </a:spcBef>
              <a:spcAft>
                <a:spcPct val="0"/>
              </a:spcAft>
              <a:buFont typeface="Arial" panose="020B0604020202020204" pitchFamily="34" charset="0"/>
              <a:buChar char="•"/>
            </a:pPr>
            <a:r>
              <a:rPr lang="en-CA" altLang="en-US" sz="2600" dirty="0" smtClean="0">
                <a:solidFill>
                  <a:prstClr val="black"/>
                </a:solidFill>
                <a:ea typeface="Calibri" panose="020F0502020204030204" pitchFamily="34" charset="0"/>
                <a:cs typeface="Arial" panose="020B0604020202020204" pitchFamily="34" charset="0"/>
              </a:rPr>
              <a:t>The </a:t>
            </a:r>
            <a:r>
              <a:rPr lang="en-CA" altLang="en-US" sz="2600" dirty="0">
                <a:solidFill>
                  <a:prstClr val="black"/>
                </a:solidFill>
                <a:ea typeface="Calibri" panose="020F0502020204030204" pitchFamily="34" charset="0"/>
                <a:cs typeface="Arial" panose="020B0604020202020204" pitchFamily="34" charset="0"/>
              </a:rPr>
              <a:t>data set is divided into </a:t>
            </a:r>
            <a:r>
              <a:rPr lang="en-CA" altLang="en-US" sz="2600" dirty="0" smtClean="0">
                <a:solidFill>
                  <a:prstClr val="black"/>
                </a:solidFill>
                <a:ea typeface="Calibri" panose="020F0502020204030204" pitchFamily="34" charset="0"/>
                <a:cs typeface="Arial" panose="020B0604020202020204" pitchFamily="34" charset="0"/>
              </a:rPr>
              <a:t>two </a:t>
            </a:r>
            <a:r>
              <a:rPr lang="en-CA" altLang="en-US" sz="2600" dirty="0">
                <a:solidFill>
                  <a:prstClr val="black"/>
                </a:solidFill>
                <a:ea typeface="Calibri" panose="020F0502020204030204" pitchFamily="34" charset="0"/>
                <a:cs typeface="Arial" panose="020B0604020202020204" pitchFamily="34" charset="0"/>
              </a:rPr>
              <a:t>files: 1) “</a:t>
            </a:r>
            <a:r>
              <a:rPr lang="en-CA" altLang="en-US" sz="2600" dirty="0" smtClean="0">
                <a:solidFill>
                  <a:prstClr val="black"/>
                </a:solidFill>
                <a:ea typeface="Calibri" panose="020F0502020204030204" pitchFamily="34" charset="0"/>
                <a:cs typeface="Arial" panose="020B0604020202020204" pitchFamily="34" charset="0"/>
              </a:rPr>
              <a:t>training-original</a:t>
            </a:r>
            <a:r>
              <a:rPr lang="en-CA" altLang="en-US" sz="2600" dirty="0">
                <a:solidFill>
                  <a:prstClr val="black"/>
                </a:solidFill>
                <a:ea typeface="Calibri" panose="020F0502020204030204" pitchFamily="34" charset="0"/>
                <a:cs typeface="Arial" panose="020B0604020202020204" pitchFamily="34" charset="0"/>
              </a:rPr>
              <a:t>” file to train </a:t>
            </a:r>
            <a:r>
              <a:rPr lang="en-CA" altLang="en-US" sz="2600" dirty="0" smtClean="0">
                <a:solidFill>
                  <a:prstClr val="black"/>
                </a:solidFill>
                <a:ea typeface="Calibri" panose="020F0502020204030204" pitchFamily="34" charset="0"/>
                <a:cs typeface="Arial" panose="020B0604020202020204" pitchFamily="34" charset="0"/>
              </a:rPr>
              <a:t>and update your </a:t>
            </a:r>
            <a:r>
              <a:rPr lang="en-CA" altLang="en-US" sz="2600" dirty="0">
                <a:solidFill>
                  <a:prstClr val="black"/>
                </a:solidFill>
                <a:ea typeface="Calibri" panose="020F0502020204030204" pitchFamily="34" charset="0"/>
                <a:cs typeface="Arial" panose="020B0604020202020204" pitchFamily="34" charset="0"/>
              </a:rPr>
              <a:t>NN, </a:t>
            </a:r>
            <a:r>
              <a:rPr lang="en-CA" altLang="en-US" sz="2600" dirty="0" smtClean="0">
                <a:solidFill>
                  <a:prstClr val="black"/>
                </a:solidFill>
                <a:ea typeface="Calibri" panose="020F0502020204030204" pitchFamily="34" charset="0"/>
                <a:cs typeface="Arial" panose="020B0604020202020204" pitchFamily="34" charset="0"/>
              </a:rPr>
              <a:t>and 2) </a:t>
            </a:r>
            <a:r>
              <a:rPr lang="en-CA" altLang="en-US" sz="2600" dirty="0">
                <a:solidFill>
                  <a:prstClr val="black"/>
                </a:solidFill>
                <a:ea typeface="Calibri" panose="020F0502020204030204" pitchFamily="34" charset="0"/>
                <a:cs typeface="Arial" panose="020B0604020202020204" pitchFamily="34" charset="0"/>
              </a:rPr>
              <a:t>“</a:t>
            </a:r>
            <a:r>
              <a:rPr lang="en-CA" altLang="en-US" sz="2600" dirty="0" smtClean="0">
                <a:solidFill>
                  <a:prstClr val="black"/>
                </a:solidFill>
                <a:ea typeface="Calibri" panose="020F0502020204030204" pitchFamily="34" charset="0"/>
                <a:cs typeface="Arial" panose="020B0604020202020204" pitchFamily="34" charset="0"/>
              </a:rPr>
              <a:t>testing-original</a:t>
            </a:r>
            <a:r>
              <a:rPr lang="en-CA" altLang="en-US" sz="2600" dirty="0">
                <a:solidFill>
                  <a:prstClr val="black"/>
                </a:solidFill>
                <a:ea typeface="Calibri" panose="020F0502020204030204" pitchFamily="34" charset="0"/>
                <a:cs typeface="Arial" panose="020B0604020202020204" pitchFamily="34" charset="0"/>
              </a:rPr>
              <a:t>” file to test your </a:t>
            </a:r>
            <a:r>
              <a:rPr lang="en-CA" altLang="en-US" sz="2600" dirty="0" smtClean="0">
                <a:solidFill>
                  <a:prstClr val="black"/>
                </a:solidFill>
                <a:ea typeface="Calibri" panose="020F0502020204030204" pitchFamily="34" charset="0"/>
                <a:cs typeface="Arial" panose="020B0604020202020204" pitchFamily="34" charset="0"/>
              </a:rPr>
              <a:t>NN </a:t>
            </a:r>
            <a:r>
              <a:rPr lang="en-CA" sz="2800" dirty="0">
                <a:latin typeface="Calibri" panose="020F0502020204030204" pitchFamily="34" charset="0"/>
                <a:ea typeface="Calibri" panose="020F0502020204030204" pitchFamily="34" charset="0"/>
                <a:cs typeface="Arial" panose="020B0604020202020204" pitchFamily="34" charset="0"/>
              </a:rPr>
              <a:t>and to measure how well the NN can do on new samples</a:t>
            </a:r>
            <a:r>
              <a:rPr lang="en-CA" sz="2800" dirty="0" smtClean="0">
                <a:latin typeface="Calibri" panose="020F0502020204030204" pitchFamily="34" charset="0"/>
                <a:ea typeface="Calibri" panose="020F0502020204030204" pitchFamily="34" charset="0"/>
                <a:cs typeface="Arial" panose="020B0604020202020204" pitchFamily="34" charset="0"/>
              </a:rPr>
              <a:t>.</a:t>
            </a:r>
            <a:r>
              <a:rPr lang="en-CA" altLang="en-US" sz="2600" dirty="0" smtClean="0">
                <a:solidFill>
                  <a:prstClr val="black"/>
                </a:solidFill>
                <a:ea typeface="Calibri" panose="020F0502020204030204" pitchFamily="34" charset="0"/>
                <a:cs typeface="Arial" panose="020B0604020202020204" pitchFamily="34" charset="0"/>
              </a:rPr>
              <a:t> </a:t>
            </a:r>
          </a:p>
          <a:p>
            <a:pPr marL="457200" lvl="0" indent="-457200" eaLnBrk="0" fontAlgn="base" hangingPunct="0">
              <a:spcBef>
                <a:spcPct val="0"/>
              </a:spcBef>
              <a:spcAft>
                <a:spcPct val="0"/>
              </a:spcAft>
              <a:buFont typeface="Arial" panose="020B0604020202020204" pitchFamily="34" charset="0"/>
              <a:buChar char="•"/>
            </a:pPr>
            <a:endParaRPr lang="en-CA" altLang="en-US" sz="2600" dirty="0" smtClean="0">
              <a:solidFill>
                <a:prstClr val="black"/>
              </a:solidFill>
              <a:ea typeface="Calibri" panose="020F0502020204030204" pitchFamily="34" charset="0"/>
              <a:cs typeface="Arial" panose="020B0604020202020204" pitchFamily="34" charset="0"/>
            </a:endParaRPr>
          </a:p>
          <a:p>
            <a:pPr marL="457200" lvl="0" indent="-457200" eaLnBrk="0" fontAlgn="base" hangingPunct="0">
              <a:spcBef>
                <a:spcPct val="0"/>
              </a:spcBef>
              <a:spcAft>
                <a:spcPct val="0"/>
              </a:spcAft>
              <a:buFont typeface="Arial" panose="020B0604020202020204" pitchFamily="34" charset="0"/>
              <a:buChar char="•"/>
            </a:pPr>
            <a:r>
              <a:rPr lang="en-CA" altLang="en-US" sz="2600" dirty="0" smtClean="0">
                <a:solidFill>
                  <a:prstClr val="black"/>
                </a:solidFill>
                <a:ea typeface="Calibri" panose="020F0502020204030204" pitchFamily="34" charset="0"/>
                <a:cs typeface="Arial" panose="020B0604020202020204" pitchFamily="34" charset="0"/>
              </a:rPr>
              <a:t>Each </a:t>
            </a:r>
            <a:r>
              <a:rPr lang="en-CA" altLang="en-US" sz="2600" dirty="0">
                <a:solidFill>
                  <a:prstClr val="black"/>
                </a:solidFill>
                <a:ea typeface="Calibri" panose="020F0502020204030204" pitchFamily="34" charset="0"/>
                <a:cs typeface="Arial" panose="020B0604020202020204" pitchFamily="34" charset="0"/>
              </a:rPr>
              <a:t>file has a header that includes relevant information. However, you may not need to use all of this information. Each digit is represented as 32x32 grid of “0”s and “1”s. “0” indicates that the pixel is “off”, while “1” indicates that the pixel is “on</a:t>
            </a:r>
            <a:r>
              <a:rPr lang="en-CA" altLang="en-US" sz="2600" dirty="0" smtClean="0">
                <a:solidFill>
                  <a:prstClr val="black"/>
                </a:solidFill>
                <a:ea typeface="Calibri" panose="020F0502020204030204" pitchFamily="34" charset="0"/>
                <a:cs typeface="Arial" panose="020B0604020202020204" pitchFamily="34" charset="0"/>
              </a:rPr>
              <a:t>”.</a:t>
            </a:r>
          </a:p>
          <a:p>
            <a:pPr marL="457200" lvl="0" indent="-457200" eaLnBrk="0" fontAlgn="base" hangingPunct="0">
              <a:spcBef>
                <a:spcPct val="0"/>
              </a:spcBef>
              <a:spcAft>
                <a:spcPct val="0"/>
              </a:spcAft>
              <a:buFont typeface="Arial" panose="020B0604020202020204" pitchFamily="34" charset="0"/>
              <a:buChar char="•"/>
            </a:pPr>
            <a:endParaRPr lang="en-CA" altLang="en-US" sz="2600" dirty="0">
              <a:solidFill>
                <a:prstClr val="black"/>
              </a:solidFill>
            </a:endParaRPr>
          </a:p>
        </p:txBody>
      </p:sp>
    </p:spTree>
    <p:extLst>
      <p:ext uri="{BB962C8B-B14F-4D97-AF65-F5344CB8AC3E}">
        <p14:creationId xmlns:p14="http://schemas.microsoft.com/office/powerpoint/2010/main" val="205535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 2 - </a:t>
            </a:r>
            <a:r>
              <a:rPr lang="en-CA" dirty="0"/>
              <a:t>Data </a:t>
            </a:r>
            <a:r>
              <a:rPr lang="en-CA" dirty="0" smtClean="0"/>
              <a:t>Set (Cont’d)</a:t>
            </a:r>
            <a:endParaRPr lang="en-US" dirty="0"/>
          </a:p>
        </p:txBody>
      </p:sp>
      <p:sp>
        <p:nvSpPr>
          <p:cNvPr id="9" name="Rectangle 8"/>
          <p:cNvSpPr/>
          <p:nvPr/>
        </p:nvSpPr>
        <p:spPr>
          <a:xfrm>
            <a:off x="838200" y="1693747"/>
            <a:ext cx="8989541" cy="5293757"/>
          </a:xfrm>
          <a:prstGeom prst="rect">
            <a:avLst/>
          </a:prstGeom>
        </p:spPr>
        <p:txBody>
          <a:bodyPr wrap="square">
            <a:spAutoFit/>
          </a:bodyPr>
          <a:lstStyle/>
          <a:p>
            <a:pPr marL="457200" indent="-457200" eaLnBrk="0" fontAlgn="base" hangingPunct="0">
              <a:spcBef>
                <a:spcPct val="0"/>
              </a:spcBef>
              <a:spcAft>
                <a:spcPct val="0"/>
              </a:spcAft>
              <a:buFont typeface="Arial" panose="020B0604020202020204" pitchFamily="34" charset="0"/>
              <a:buChar char="•"/>
            </a:pPr>
            <a:r>
              <a:rPr lang="en-CA" altLang="en-US" sz="2600" dirty="0" smtClean="0">
                <a:solidFill>
                  <a:prstClr val="black"/>
                </a:solidFill>
                <a:ea typeface="Calibri" panose="020F0502020204030204" pitchFamily="34" charset="0"/>
                <a:cs typeface="Arial" panose="020B0604020202020204" pitchFamily="34" charset="0"/>
              </a:rPr>
              <a:t>The </a:t>
            </a:r>
            <a:r>
              <a:rPr lang="en-CA" altLang="en-US" sz="2600" dirty="0">
                <a:solidFill>
                  <a:prstClr val="black"/>
                </a:solidFill>
                <a:ea typeface="Calibri" panose="020F0502020204030204" pitchFamily="34" charset="0"/>
                <a:cs typeface="Arial" panose="020B0604020202020204" pitchFamily="34" charset="0"/>
              </a:rPr>
              <a:t>number of instances per digit per file is shown in the following table</a:t>
            </a:r>
            <a:r>
              <a:rPr lang="en-CA" altLang="en-US" sz="2600" dirty="0" smtClean="0">
                <a:solidFill>
                  <a:prstClr val="black"/>
                </a:solidFill>
                <a:ea typeface="Calibri" panose="020F0502020204030204" pitchFamily="34" charset="0"/>
                <a:cs typeface="Arial" panose="020B0604020202020204" pitchFamily="34" charset="0"/>
              </a:rPr>
              <a:t>.</a:t>
            </a:r>
          </a:p>
          <a:p>
            <a:pPr marL="457200" indent="-457200" algn="just" eaLnBrk="0" fontAlgn="base" hangingPunct="0">
              <a:spcBef>
                <a:spcPct val="0"/>
              </a:spcBef>
              <a:spcAft>
                <a:spcPct val="0"/>
              </a:spcAft>
              <a:buFont typeface="Arial" panose="020B0604020202020204" pitchFamily="34" charset="0"/>
              <a:buChar char="•"/>
            </a:pPr>
            <a:r>
              <a:rPr lang="en-CA" sz="2600" dirty="0"/>
              <a:t>T</a:t>
            </a:r>
            <a:r>
              <a:rPr lang="en-CA" sz="2600" dirty="0" smtClean="0"/>
              <a:t>o </a:t>
            </a:r>
            <a:r>
              <a:rPr lang="en-CA" sz="2600" dirty="0"/>
              <a:t>reduce the dimensionality of the input grid, the authors of the data set pre-processed the original 32x32 binary grid to produce 8x8 grid where each element is an integer in the range [0..16]. This means that each 4x4 block in the binary grid is mapped into an integer number [0..16] in the new 8x8 grid. This </a:t>
            </a:r>
            <a:r>
              <a:rPr lang="en-CA" sz="2600" dirty="0" smtClean="0"/>
              <a:t>integer represents </a:t>
            </a:r>
            <a:r>
              <a:rPr lang="en-CA" sz="2600" dirty="0"/>
              <a:t>the number of “1”s counted in its associated 4x4 block. Download the ZIP file “Data-Set” that includes “readme” file for more information regarding the </a:t>
            </a:r>
            <a:r>
              <a:rPr lang="en-CA" sz="2600" dirty="0" smtClean="0"/>
              <a:t>pre-processing </a:t>
            </a:r>
            <a:r>
              <a:rPr lang="en-CA" sz="2600" dirty="0"/>
              <a:t>method, </a:t>
            </a:r>
            <a:r>
              <a:rPr lang="en-CA" sz="2600" dirty="0" smtClean="0"/>
              <a:t>and the </a:t>
            </a:r>
            <a:r>
              <a:rPr lang="en-CA" sz="2600" dirty="0"/>
              <a:t>“training” and “testing” files in 8x8 grid format. </a:t>
            </a:r>
            <a:r>
              <a:rPr lang="en-CA" sz="2600" dirty="0" smtClean="0"/>
              <a:t>(see the last slide for an example)</a:t>
            </a:r>
            <a:endParaRPr lang="en-CA" altLang="en-US" sz="2600" dirty="0">
              <a:solidFill>
                <a:prstClr val="black"/>
              </a:solidFill>
            </a:endParaRPr>
          </a:p>
          <a:p>
            <a:pPr marL="457200" lvl="0" indent="-457200" eaLnBrk="0" fontAlgn="base" hangingPunct="0">
              <a:spcBef>
                <a:spcPct val="0"/>
              </a:spcBef>
              <a:spcAft>
                <a:spcPct val="0"/>
              </a:spcAft>
              <a:buFont typeface="Arial" panose="020B0604020202020204" pitchFamily="34" charset="0"/>
              <a:buChar char="•"/>
            </a:pPr>
            <a:endParaRPr lang="en-CA" altLang="en-US" sz="2600" dirty="0">
              <a:solidFill>
                <a:prstClr val="black"/>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5632708"/>
              </p:ext>
            </p:extLst>
          </p:nvPr>
        </p:nvGraphicFramePr>
        <p:xfrm>
          <a:off x="9827741" y="1690688"/>
          <a:ext cx="2247265" cy="1969776"/>
        </p:xfrm>
        <a:graphic>
          <a:graphicData uri="http://schemas.openxmlformats.org/drawingml/2006/table">
            <a:tbl>
              <a:tblPr firstRow="1" firstCol="1" bandRow="1"/>
              <a:tblGrid>
                <a:gridCol w="627380">
                  <a:extLst>
                    <a:ext uri="{9D8B030D-6E8A-4147-A177-3AD203B41FA5}">
                      <a16:colId xmlns:a16="http://schemas.microsoft.com/office/drawing/2014/main" val="20000"/>
                    </a:ext>
                  </a:extLst>
                </a:gridCol>
                <a:gridCol w="989965">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tblGrid>
              <a:tr h="144145">
                <a:tc>
                  <a:txBody>
                    <a:bodyPr/>
                    <a:lstStyle/>
                    <a:p>
                      <a:pPr algn="ctr">
                        <a:lnSpc>
                          <a:spcPct val="115000"/>
                        </a:lnSpc>
                        <a:spcAft>
                          <a:spcPts val="0"/>
                        </a:spcAft>
                      </a:pPr>
                      <a:r>
                        <a:rPr lang="en-CA" sz="1000" dirty="0">
                          <a:effectLst/>
                          <a:latin typeface="Times New Roman" panose="02020603050405020304" pitchFamily="18" charset="0"/>
                          <a:ea typeface="Calibri" panose="020F0502020204030204" pitchFamily="34" charset="0"/>
                          <a:cs typeface="Arial" panose="020B0604020202020204" pitchFamily="34" charset="0"/>
                        </a:rPr>
                        <a:t>digit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training</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testing</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178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198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195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177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199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183</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182</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6</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195</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7</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201</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179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8</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174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9</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204</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180</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4145">
                <a:tc>
                  <a:txBody>
                    <a:bodyPr/>
                    <a:lstStyle/>
                    <a:p>
                      <a:pPr algn="ctr">
                        <a:lnSpc>
                          <a:spcPct val="115000"/>
                        </a:lnSpc>
                        <a:spcAft>
                          <a:spcPts val="0"/>
                        </a:spcAft>
                      </a:pPr>
                      <a:r>
                        <a:rPr lang="en-CA" sz="1000">
                          <a:effectLst/>
                          <a:latin typeface="Times New Roman" panose="02020603050405020304" pitchFamily="18" charset="0"/>
                          <a:ea typeface="Calibri" panose="020F0502020204030204" pitchFamily="34" charset="0"/>
                          <a:cs typeface="Arial" panose="020B0604020202020204" pitchFamily="34" charset="0"/>
                        </a:rPr>
                        <a:t>Sum</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dirty="0">
                          <a:effectLst/>
                          <a:latin typeface="Times New Roman" panose="02020603050405020304" pitchFamily="18" charset="0"/>
                          <a:ea typeface="Calibri" panose="020F0502020204030204" pitchFamily="34" charset="0"/>
                          <a:cs typeface="Arial" panose="020B0604020202020204" pitchFamily="34" charset="0"/>
                        </a:rPr>
                        <a:t>1934</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1000" dirty="0">
                          <a:effectLst/>
                          <a:latin typeface="Times New Roman" panose="02020603050405020304" pitchFamily="18" charset="0"/>
                          <a:ea typeface="Calibri" panose="020F0502020204030204" pitchFamily="34" charset="0"/>
                          <a:cs typeface="Arial" panose="020B0604020202020204" pitchFamily="34" charset="0"/>
                        </a:rPr>
                        <a:t>1797</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765353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 2 – Your </a:t>
            </a:r>
            <a:r>
              <a:rPr lang="en-CA" dirty="0"/>
              <a:t>T</a:t>
            </a:r>
            <a:r>
              <a:rPr lang="en-CA" dirty="0" smtClean="0"/>
              <a:t>ask</a:t>
            </a:r>
            <a:endParaRPr lang="en-US" dirty="0"/>
          </a:p>
        </p:txBody>
      </p:sp>
      <p:sp>
        <p:nvSpPr>
          <p:cNvPr id="3" name="Content Placeholder 2"/>
          <p:cNvSpPr>
            <a:spLocks noGrp="1"/>
          </p:cNvSpPr>
          <p:nvPr>
            <p:ph idx="1"/>
          </p:nvPr>
        </p:nvSpPr>
        <p:spPr>
          <a:xfrm>
            <a:off x="838200" y="1422400"/>
            <a:ext cx="10515600" cy="5245100"/>
          </a:xfrm>
        </p:spPr>
        <p:txBody>
          <a:bodyPr>
            <a:normAutofit/>
          </a:bodyPr>
          <a:lstStyle/>
          <a:p>
            <a:pPr marL="514350" indent="-514350">
              <a:buFont typeface="+mj-lt"/>
              <a:buAutoNum type="arabicPeriod"/>
            </a:pPr>
            <a:r>
              <a:rPr lang="en-CA" sz="2600" dirty="0"/>
              <a:t>Design a neural network </a:t>
            </a:r>
            <a:r>
              <a:rPr lang="en-CA" sz="2600" dirty="0" smtClean="0"/>
              <a:t>where input should be the </a:t>
            </a:r>
            <a:r>
              <a:rPr lang="en-CA" sz="2600" dirty="0"/>
              <a:t>features of the data and the output </a:t>
            </a:r>
            <a:r>
              <a:rPr lang="en-CA" sz="2600" dirty="0" smtClean="0"/>
              <a:t>should be </a:t>
            </a:r>
            <a:r>
              <a:rPr lang="en-CA" sz="2600" dirty="0"/>
              <a:t>the corresponding </a:t>
            </a:r>
            <a:r>
              <a:rPr lang="en-CA" sz="2600" dirty="0" smtClean="0"/>
              <a:t>number. </a:t>
            </a:r>
            <a:r>
              <a:rPr lang="en-CA" sz="2600" dirty="0"/>
              <a:t>In other words, you must decide the following design criteria: </a:t>
            </a:r>
          </a:p>
          <a:p>
            <a:pPr lvl="1"/>
            <a:r>
              <a:rPr lang="en-CA" sz="2600" dirty="0"/>
              <a:t>Initial weights and learning rate, </a:t>
            </a:r>
          </a:p>
          <a:p>
            <a:pPr lvl="1"/>
            <a:r>
              <a:rPr lang="en-CA" sz="2600" dirty="0"/>
              <a:t>Number of layers and nodes, </a:t>
            </a:r>
          </a:p>
          <a:p>
            <a:pPr lvl="1"/>
            <a:r>
              <a:rPr lang="en-CA" sz="2600" dirty="0"/>
              <a:t>Momentum, </a:t>
            </a:r>
          </a:p>
          <a:p>
            <a:pPr marL="514350" indent="-514350">
              <a:buFont typeface="+mj-lt"/>
              <a:buAutoNum type="arabicPeriod"/>
            </a:pPr>
            <a:r>
              <a:rPr lang="en-CA" smtClean="0"/>
              <a:t>You </a:t>
            </a:r>
            <a:r>
              <a:rPr lang="en-CA" dirty="0"/>
              <a:t>are expected to implement the Backpropagation algorithm yourself to solve this problem. Use sigmoidal output function at every layer and node</a:t>
            </a:r>
            <a:r>
              <a:rPr lang="en-CA" dirty="0" smtClean="0"/>
              <a:t>.</a:t>
            </a:r>
          </a:p>
          <a:p>
            <a:pPr marL="514350" indent="-514350">
              <a:buFont typeface="+mj-lt"/>
              <a:buAutoNum type="arabicPeriod"/>
            </a:pPr>
            <a:r>
              <a:rPr lang="en-CA" dirty="0" smtClean="0"/>
              <a:t>You can show the output of your NN in any format. However, you still need to  report this in your document.</a:t>
            </a:r>
          </a:p>
          <a:p>
            <a:endParaRPr lang="en-CA" dirty="0" smtClean="0"/>
          </a:p>
        </p:txBody>
      </p:sp>
    </p:spTree>
    <p:extLst>
      <p:ext uri="{BB962C8B-B14F-4D97-AF65-F5344CB8AC3E}">
        <p14:creationId xmlns:p14="http://schemas.microsoft.com/office/powerpoint/2010/main" val="178198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2229" y="156481"/>
            <a:ext cx="2859314" cy="6592661"/>
          </a:xfrm>
        </p:spPr>
        <p:txBody>
          <a:bodyPr>
            <a:normAutofit fontScale="25000" lnSpcReduction="20000"/>
          </a:bodyPr>
          <a:lstStyle/>
          <a:p>
            <a:pPr marL="0" indent="0">
              <a:buNone/>
            </a:pPr>
            <a:r>
              <a:rPr lang="en-US" dirty="0">
                <a:latin typeface="Copperplate Gothic Light" panose="020E0507020206020404" pitchFamily="34" charset="0"/>
              </a:rPr>
              <a:t>00000000000000000000111100000000</a:t>
            </a:r>
          </a:p>
          <a:p>
            <a:pPr marL="0" indent="0">
              <a:buNone/>
            </a:pPr>
            <a:r>
              <a:rPr lang="en-US" dirty="0">
                <a:latin typeface="Copperplate Gothic Light" panose="020E0507020206020404" pitchFamily="34" charset="0"/>
              </a:rPr>
              <a:t>00000000000000000011111110000000</a:t>
            </a:r>
          </a:p>
          <a:p>
            <a:pPr marL="0" indent="0">
              <a:buNone/>
            </a:pPr>
            <a:r>
              <a:rPr lang="en-US" dirty="0">
                <a:latin typeface="Copperplate Gothic Light" panose="020E0507020206020404" pitchFamily="34" charset="0"/>
              </a:rPr>
              <a:t>00000000000000001111111111000000</a:t>
            </a:r>
          </a:p>
          <a:p>
            <a:pPr marL="0" indent="0">
              <a:buNone/>
            </a:pPr>
            <a:r>
              <a:rPr lang="en-US" dirty="0">
                <a:latin typeface="Copperplate Gothic Light" panose="020E0507020206020404" pitchFamily="34" charset="0"/>
              </a:rPr>
              <a:t>00000000000000011111111111100000</a:t>
            </a:r>
          </a:p>
          <a:p>
            <a:pPr marL="0" indent="0">
              <a:buNone/>
            </a:pPr>
            <a:r>
              <a:rPr lang="en-US" dirty="0">
                <a:latin typeface="Copperplate Gothic Light" panose="020E0507020206020404" pitchFamily="34" charset="0"/>
              </a:rPr>
              <a:t>00000000000001111111011111111000</a:t>
            </a:r>
          </a:p>
          <a:p>
            <a:pPr marL="0" indent="0">
              <a:buNone/>
            </a:pPr>
            <a:r>
              <a:rPr lang="en-US" dirty="0">
                <a:latin typeface="Copperplate Gothic Light" panose="020E0507020206020404" pitchFamily="34" charset="0"/>
              </a:rPr>
              <a:t>00000000000011111100000111111100</a:t>
            </a:r>
          </a:p>
          <a:p>
            <a:pPr marL="0" indent="0">
              <a:buNone/>
            </a:pPr>
            <a:r>
              <a:rPr lang="en-US" dirty="0">
                <a:latin typeface="Copperplate Gothic Light" panose="020E0507020206020404" pitchFamily="34" charset="0"/>
              </a:rPr>
              <a:t>00000000000111111100000111111100</a:t>
            </a:r>
          </a:p>
          <a:p>
            <a:pPr marL="0" indent="0">
              <a:buNone/>
            </a:pPr>
            <a:r>
              <a:rPr lang="en-US" dirty="0">
                <a:latin typeface="Copperplate Gothic Light" panose="020E0507020206020404" pitchFamily="34" charset="0"/>
              </a:rPr>
              <a:t>00000000001111100000000111111000</a:t>
            </a:r>
          </a:p>
          <a:p>
            <a:pPr marL="0" indent="0">
              <a:buNone/>
            </a:pPr>
            <a:r>
              <a:rPr lang="en-US" dirty="0">
                <a:latin typeface="Copperplate Gothic Light" panose="020E0507020206020404" pitchFamily="34" charset="0"/>
              </a:rPr>
              <a:t>00000000001111000000000111111000</a:t>
            </a:r>
          </a:p>
          <a:p>
            <a:pPr marL="0" indent="0">
              <a:buNone/>
            </a:pPr>
            <a:r>
              <a:rPr lang="en-US" dirty="0">
                <a:latin typeface="Copperplate Gothic Light" panose="020E0507020206020404" pitchFamily="34" charset="0"/>
              </a:rPr>
              <a:t>00000000001111000000000111111000</a:t>
            </a:r>
          </a:p>
          <a:p>
            <a:pPr marL="0" indent="0">
              <a:buNone/>
            </a:pPr>
            <a:r>
              <a:rPr lang="en-US" dirty="0">
                <a:latin typeface="Copperplate Gothic Light" panose="020E0507020206020404" pitchFamily="34" charset="0"/>
              </a:rPr>
              <a:t>00000000111100000000001111110000</a:t>
            </a:r>
          </a:p>
          <a:p>
            <a:pPr marL="0" indent="0">
              <a:buNone/>
            </a:pPr>
            <a:r>
              <a:rPr lang="en-US" dirty="0">
                <a:latin typeface="Copperplate Gothic Light" panose="020E0507020206020404" pitchFamily="34" charset="0"/>
              </a:rPr>
              <a:t>00000000011100000000001111110000</a:t>
            </a:r>
          </a:p>
          <a:p>
            <a:pPr marL="0" indent="0">
              <a:buNone/>
            </a:pPr>
            <a:r>
              <a:rPr lang="en-US" dirty="0">
                <a:latin typeface="Copperplate Gothic Light" panose="020E0507020206020404" pitchFamily="34" charset="0"/>
              </a:rPr>
              <a:t>00000001111000000000111111100000</a:t>
            </a:r>
          </a:p>
          <a:p>
            <a:pPr marL="0" indent="0">
              <a:buNone/>
            </a:pPr>
            <a:r>
              <a:rPr lang="en-US" dirty="0">
                <a:latin typeface="Copperplate Gothic Light" panose="020E0507020206020404" pitchFamily="34" charset="0"/>
              </a:rPr>
              <a:t>00000001111000000000111111100000</a:t>
            </a:r>
          </a:p>
          <a:p>
            <a:pPr marL="0" indent="0">
              <a:buNone/>
            </a:pPr>
            <a:r>
              <a:rPr lang="en-US" dirty="0">
                <a:latin typeface="Copperplate Gothic Light" panose="020E0507020206020404" pitchFamily="34" charset="0"/>
              </a:rPr>
              <a:t>00000001111000000001111111100000</a:t>
            </a:r>
          </a:p>
          <a:p>
            <a:pPr marL="0" indent="0">
              <a:buNone/>
            </a:pPr>
            <a:r>
              <a:rPr lang="en-US" dirty="0">
                <a:latin typeface="Copperplate Gothic Light" panose="020E0507020206020404" pitchFamily="34" charset="0"/>
              </a:rPr>
              <a:t>00000001111000111111111111000000</a:t>
            </a:r>
          </a:p>
          <a:p>
            <a:pPr marL="0" indent="0">
              <a:buNone/>
            </a:pPr>
            <a:r>
              <a:rPr lang="en-US" dirty="0">
                <a:latin typeface="Copperplate Gothic Light" panose="020E0507020206020404" pitchFamily="34" charset="0"/>
              </a:rPr>
              <a:t>00000001111111111111111111000000</a:t>
            </a:r>
          </a:p>
          <a:p>
            <a:pPr marL="0" indent="0">
              <a:buNone/>
            </a:pPr>
            <a:r>
              <a:rPr lang="en-US" dirty="0">
                <a:latin typeface="Copperplate Gothic Light" panose="020E0507020206020404" pitchFamily="34" charset="0"/>
              </a:rPr>
              <a:t>00000011111111111111011111000000</a:t>
            </a:r>
          </a:p>
          <a:p>
            <a:pPr marL="0" indent="0">
              <a:buNone/>
            </a:pPr>
            <a:r>
              <a:rPr lang="en-US" dirty="0">
                <a:latin typeface="Copperplate Gothic Light" panose="020E0507020206020404" pitchFamily="34" charset="0"/>
              </a:rPr>
              <a:t>00000011111111110000111100000000</a:t>
            </a:r>
          </a:p>
          <a:p>
            <a:pPr marL="0" indent="0">
              <a:buNone/>
            </a:pPr>
            <a:r>
              <a:rPr lang="en-US" dirty="0">
                <a:latin typeface="Copperplate Gothic Light" panose="020E0507020206020404" pitchFamily="34" charset="0"/>
              </a:rPr>
              <a:t>00000001111111100000111100000000</a:t>
            </a:r>
          </a:p>
          <a:p>
            <a:pPr marL="0" indent="0">
              <a:buNone/>
            </a:pPr>
            <a:r>
              <a:rPr lang="en-US" dirty="0">
                <a:latin typeface="Copperplate Gothic Light" panose="020E0507020206020404" pitchFamily="34" charset="0"/>
              </a:rPr>
              <a:t>00000000000000000000111000000000</a:t>
            </a:r>
          </a:p>
          <a:p>
            <a:pPr marL="0" indent="0">
              <a:buNone/>
            </a:pPr>
            <a:r>
              <a:rPr lang="en-US" dirty="0">
                <a:latin typeface="Copperplate Gothic Light" panose="020E0507020206020404" pitchFamily="34" charset="0"/>
              </a:rPr>
              <a:t>00000000000000000001111000000000</a:t>
            </a:r>
          </a:p>
          <a:p>
            <a:pPr marL="0" indent="0">
              <a:buNone/>
            </a:pPr>
            <a:r>
              <a:rPr lang="en-US" dirty="0">
                <a:latin typeface="Copperplate Gothic Light" panose="020E0507020206020404" pitchFamily="34" charset="0"/>
              </a:rPr>
              <a:t>00000000000000000001110000000000</a:t>
            </a:r>
          </a:p>
          <a:p>
            <a:pPr marL="0" indent="0">
              <a:buNone/>
            </a:pPr>
            <a:r>
              <a:rPr lang="en-US" dirty="0">
                <a:latin typeface="Copperplate Gothic Light" panose="020E0507020206020404" pitchFamily="34" charset="0"/>
              </a:rPr>
              <a:t>00000000000000000011100000000000</a:t>
            </a:r>
          </a:p>
          <a:p>
            <a:pPr marL="0" indent="0">
              <a:buNone/>
            </a:pPr>
            <a:r>
              <a:rPr lang="en-US" dirty="0">
                <a:latin typeface="Copperplate Gothic Light" panose="020E0507020206020404" pitchFamily="34" charset="0"/>
              </a:rPr>
              <a:t>00000000000000000011100000000000</a:t>
            </a:r>
          </a:p>
          <a:p>
            <a:pPr marL="0" indent="0">
              <a:buNone/>
            </a:pPr>
            <a:r>
              <a:rPr lang="en-US" dirty="0">
                <a:latin typeface="Copperplate Gothic Light" panose="020E0507020206020404" pitchFamily="34" charset="0"/>
              </a:rPr>
              <a:t>00000000000000000011100000000000</a:t>
            </a:r>
          </a:p>
          <a:p>
            <a:pPr marL="0" indent="0">
              <a:buNone/>
            </a:pPr>
            <a:r>
              <a:rPr lang="en-US" dirty="0">
                <a:latin typeface="Copperplate Gothic Light" panose="020E0507020206020404" pitchFamily="34" charset="0"/>
              </a:rPr>
              <a:t>00000000000000000111100000000000</a:t>
            </a:r>
          </a:p>
          <a:p>
            <a:pPr marL="0" indent="0">
              <a:buNone/>
            </a:pPr>
            <a:r>
              <a:rPr lang="en-US" dirty="0">
                <a:latin typeface="Copperplate Gothic Light" panose="020E0507020206020404" pitchFamily="34" charset="0"/>
              </a:rPr>
              <a:t>00000000000000000111100000000000</a:t>
            </a:r>
          </a:p>
          <a:p>
            <a:pPr marL="0" indent="0">
              <a:buNone/>
            </a:pPr>
            <a:r>
              <a:rPr lang="en-US" dirty="0">
                <a:latin typeface="Copperplate Gothic Light" panose="020E0507020206020404" pitchFamily="34" charset="0"/>
              </a:rPr>
              <a:t>00000000000000000111000000000000</a:t>
            </a:r>
          </a:p>
          <a:p>
            <a:pPr marL="0" indent="0">
              <a:buNone/>
            </a:pPr>
            <a:r>
              <a:rPr lang="en-US" dirty="0">
                <a:latin typeface="Copperplate Gothic Light" panose="020E0507020206020404" pitchFamily="34" charset="0"/>
              </a:rPr>
              <a:t>00000000000000001111000000000000</a:t>
            </a:r>
          </a:p>
          <a:p>
            <a:pPr marL="0" indent="0">
              <a:buNone/>
            </a:pPr>
            <a:r>
              <a:rPr lang="en-US" dirty="0">
                <a:latin typeface="Copperplate Gothic Light" panose="020E0507020206020404" pitchFamily="34" charset="0"/>
              </a:rPr>
              <a:t>00000000000000001111100000000000</a:t>
            </a:r>
          </a:p>
          <a:p>
            <a:pPr marL="0" indent="0">
              <a:buNone/>
            </a:pPr>
            <a:r>
              <a:rPr lang="en-US" dirty="0">
                <a:latin typeface="Copperplate Gothic Light" panose="020E0507020206020404" pitchFamily="34" charset="0"/>
              </a:rPr>
              <a:t>00000000000000011100000000000000</a:t>
            </a:r>
          </a:p>
          <a:p>
            <a:pPr marL="0" indent="0">
              <a:buNone/>
            </a:pPr>
            <a:r>
              <a:rPr lang="en-US" dirty="0">
                <a:latin typeface="Copperplate Gothic Light" panose="020E0507020206020404" pitchFamily="34" charset="0"/>
              </a:rPr>
              <a:t> 9</a:t>
            </a:r>
          </a:p>
        </p:txBody>
      </p:sp>
      <p:sp>
        <p:nvSpPr>
          <p:cNvPr id="4" name="Rectangle 3"/>
          <p:cNvSpPr/>
          <p:nvPr/>
        </p:nvSpPr>
        <p:spPr>
          <a:xfrm>
            <a:off x="304800" y="156482"/>
            <a:ext cx="290285" cy="366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498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TotalTime>
  <Words>640</Words>
  <Application>Microsoft Office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Copperplate Gothic Light</vt:lpstr>
      <vt:lpstr>Times New Roman</vt:lpstr>
      <vt:lpstr>Office Theme</vt:lpstr>
      <vt:lpstr>Assignment 2  Implement a Backpropagation Network 10 marks</vt:lpstr>
      <vt:lpstr>General Instructions for Code and Submission (for all assignments) </vt:lpstr>
      <vt:lpstr>Assignment 2</vt:lpstr>
      <vt:lpstr>Assignment 2 - Data Set</vt:lpstr>
      <vt:lpstr>Assignment 2 - Data Set (Cont’d)</vt:lpstr>
      <vt:lpstr>Assignment 2 – Your 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Yaser Al Mtawa</dc:creator>
  <cp:lastModifiedBy>Farhana Zulkernine</cp:lastModifiedBy>
  <cp:revision>22</cp:revision>
  <dcterms:created xsi:type="dcterms:W3CDTF">2016-09-13T18:05:33Z</dcterms:created>
  <dcterms:modified xsi:type="dcterms:W3CDTF">2016-10-07T14:33:14Z</dcterms:modified>
</cp:coreProperties>
</file>