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2C"/>
    <a:srgbClr val="F8DBA6"/>
    <a:srgbClr val="800000"/>
    <a:srgbClr val="B91137"/>
    <a:srgbClr val="FBF5CD"/>
    <a:srgbClr val="FFFFC8"/>
    <a:srgbClr val="E0D6AE"/>
    <a:srgbClr val="FFE9BB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50" d="100"/>
          <a:sy n="50" d="100"/>
        </p:scale>
        <p:origin x="234" y="-7584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3970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597" y="5430168"/>
            <a:ext cx="15928521" cy="10914732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Introduction</a:t>
            </a:r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5" y="37450815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89448" y="6435280"/>
            <a:ext cx="15589732" cy="989188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89449" y="6480626"/>
            <a:ext cx="9325691" cy="9646408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Spatially tracked ultrasound can be used to assess scoliosis quantitatively, without the need for ionizing radiation (</a:t>
            </a:r>
            <a:r>
              <a:rPr lang="en-US" sz="3600" dirty="0" err="1" smtClean="0"/>
              <a:t>Ungi</a:t>
            </a:r>
            <a:r>
              <a:rPr lang="en-US" sz="3600" dirty="0" smtClean="0"/>
              <a:t> </a:t>
            </a:r>
            <a:r>
              <a:rPr lang="en-US" sz="3600" i="1" dirty="0" smtClean="0"/>
              <a:t>et al</a:t>
            </a:r>
            <a:r>
              <a:rPr lang="en-US" sz="3600" dirty="0" smtClean="0"/>
              <a:t>. 2014)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Assessment methods use landmark locations rather than </a:t>
            </a:r>
            <a:r>
              <a:rPr lang="en-US" sz="3600" dirty="0" smtClean="0"/>
              <a:t>familiar, </a:t>
            </a:r>
            <a:r>
              <a:rPr lang="en-US" sz="3600" dirty="0" smtClean="0"/>
              <a:t>macroscopic visualizations such as </a:t>
            </a:r>
            <a:br>
              <a:rPr lang="en-US" sz="3600" dirty="0" smtClean="0"/>
            </a:br>
            <a:r>
              <a:rPr lang="en-US" sz="3600" dirty="0" smtClean="0"/>
              <a:t>X-ray or CT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Clinicians must relate ultrasound images and landmark locations to familiar patient anatomy</a:t>
            </a:r>
            <a:endParaRPr lang="en-US" sz="3600" dirty="0"/>
          </a:p>
        </p:txBody>
      </p:sp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6" y="37450815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4" name="Picture 66" descr="S:\data\lab.logos\Ocairo\OCAIRO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00" y="37714751"/>
            <a:ext cx="6708468" cy="1625180"/>
          </a:xfrm>
          <a:prstGeom prst="rect">
            <a:avLst/>
          </a:prstGeom>
          <a:noFill/>
        </p:spPr>
      </p:pic>
      <p:pic>
        <p:nvPicPr>
          <p:cNvPr id="2115" name="Picture 67" descr="S:\data\lab.logos\SparKit\LogoSparKit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354" y="37344714"/>
            <a:ext cx="3708635" cy="2365255"/>
          </a:xfrm>
          <a:prstGeom prst="rect">
            <a:avLst/>
          </a:prstGeom>
          <a:noFill/>
        </p:spPr>
      </p:pic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4699887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398538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Scoliosis visualization using transverse process landmarks</a:t>
            </a:r>
            <a:endParaRPr lang="en-US" sz="8800" b="1" dirty="0" smtClean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9339056"/>
            <a:ext cx="15928521" cy="1774162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20421541"/>
            <a:ext cx="15556918" cy="1662305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20488120"/>
            <a:ext cx="8635700" cy="15704466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located in patient and healthy-shaped model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process locations to constrain subsequent thin-plate spline registration in anterior-posterior 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healthy-shaped model, warping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54131" y="5430171"/>
            <a:ext cx="15928521" cy="2035245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6982504" y="6480627"/>
            <a:ext cx="15600147" cy="1930199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patients and compared to prior </a:t>
            </a:r>
            <a:br>
              <a:rPr lang="en-CA" sz="3600" dirty="0" smtClean="0"/>
            </a:br>
            <a:r>
              <a:rPr lang="en-CA" sz="3600" dirty="0" smtClean="0"/>
              <a:t>CT-scan segmentations as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95653" y="13766465"/>
            <a:ext cx="780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1.</a:t>
            </a:r>
            <a:r>
              <a:rPr lang="en-CA" sz="3000" dirty="0"/>
              <a:t> </a:t>
            </a:r>
            <a:r>
              <a:rPr lang="en-CA" sz="3000" dirty="0" smtClean="0"/>
              <a:t>Series of parasagittal ultrasound snapshots for locating transverse processes, with of curvature illustrated in red</a:t>
            </a:r>
            <a:endParaRPr lang="en-CA" sz="30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1068" y="26057371"/>
            <a:ext cx="15928521" cy="283386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6982504" y="27114097"/>
            <a:ext cx="15600147" cy="1777139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Method produces registrations depicting scoliotic deformation as informative and familiar surface visualizations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216287"/>
            <a:ext cx="15928521" cy="4698489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273014"/>
            <a:ext cx="15614022" cy="364176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 the Province of Ontario; and by Cancer Care Ontario (CCO) with </a:t>
            </a:r>
            <a:r>
              <a:rPr lang="en-US" sz="3600" dirty="0"/>
              <a:t>funds provided by the Ministry of Health and Long-Term </a:t>
            </a:r>
            <a:r>
              <a:rPr lang="en-US" sz="3600" dirty="0" smtClean="0"/>
              <a:t>Care for an Applied </a:t>
            </a:r>
            <a:r>
              <a:rPr lang="en-US" sz="3600" dirty="0"/>
              <a:t>Cancer Research Unit </a:t>
            </a:r>
            <a:r>
              <a:rPr lang="en-US" sz="3600" dirty="0" smtClean="0"/>
              <a:t>and Research Chair in Cancer Imaging. Funding was also provided by the Natural Sciences and Engineering Research Council of Canada under their Discovery Grants program and the Canadian Graduate Scholarship.</a:t>
            </a:r>
            <a:endParaRPr lang="en-CA" sz="3600" dirty="0"/>
          </a:p>
        </p:txBody>
      </p:sp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636" y="37415084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6696420"/>
            <a:ext cx="15928521" cy="239045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7766156"/>
            <a:ext cx="15589732" cy="1320719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To produce visualizations of scoliotic spines using transverse process locations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960509" y="2456397"/>
            <a:ext cx="31433136" cy="203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baseline="30000" dirty="0">
                <a:solidFill>
                  <a:srgbClr val="F8DBA6"/>
                </a:solidFill>
              </a:rPr>
              <a:t>1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</a:t>
            </a:r>
            <a:r>
              <a:rPr lang="en-GB" sz="4000" b="1" baseline="30000" dirty="0">
                <a:solidFill>
                  <a:srgbClr val="F8DBA6"/>
                </a:solidFill>
              </a:rPr>
              <a:t>1</a:t>
            </a:r>
            <a:r>
              <a:rPr lang="en-GB" sz="4000" b="1" dirty="0">
                <a:solidFill>
                  <a:srgbClr val="F8DBA6"/>
                </a:solidFill>
              </a:rPr>
              <a:t>, Christopher Schlenger</a:t>
            </a:r>
            <a:r>
              <a:rPr lang="en-GB" sz="4000" b="1" baseline="30000" dirty="0">
                <a:solidFill>
                  <a:srgbClr val="F8DBA6"/>
                </a:solidFill>
              </a:rPr>
              <a:t>2</a:t>
            </a:r>
            <a:r>
              <a:rPr lang="en-GB" sz="4000" b="1" dirty="0">
                <a:solidFill>
                  <a:srgbClr val="F8DBA6"/>
                </a:solidFill>
              </a:rPr>
              <a:t>,</a:t>
            </a:r>
          </a:p>
          <a:p>
            <a:pPr lvl="0" algn="ctr">
              <a:spcBef>
                <a:spcPts val="1200"/>
              </a:spcBef>
            </a:pPr>
            <a:r>
              <a:rPr lang="en-GB" sz="4000" b="1" dirty="0">
                <a:solidFill>
                  <a:srgbClr val="F8DBA6"/>
                </a:solidFill>
              </a:rPr>
              <a:t>Daniel P. Borschneck</a:t>
            </a:r>
            <a:r>
              <a:rPr lang="en-GB" sz="4000" b="1" baseline="30000" dirty="0">
                <a:solidFill>
                  <a:srgbClr val="F8DBA6"/>
                </a:solidFill>
              </a:rPr>
              <a:t>3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</a:t>
            </a:r>
            <a:r>
              <a:rPr lang="en-GB" sz="4000" b="1" baseline="30000" dirty="0">
                <a:solidFill>
                  <a:srgbClr val="F8DBA6"/>
                </a:solidFill>
              </a:rPr>
              <a:t>4</a:t>
            </a:r>
            <a:r>
              <a:rPr lang="en-GB" sz="4000" b="1" dirty="0">
                <a:solidFill>
                  <a:srgbClr val="F8DBA6"/>
                </a:solidFill>
              </a:rPr>
              <a:t>, Gabor Fichtinger</a:t>
            </a:r>
            <a:r>
              <a:rPr lang="en-GB" sz="4000" b="1" baseline="30000" dirty="0">
                <a:solidFill>
                  <a:srgbClr val="F8DBA6"/>
                </a:solidFill>
              </a:rPr>
              <a:t>1,3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Ungi</a:t>
            </a:r>
            <a:r>
              <a:rPr lang="en-GB" sz="4000" b="1" baseline="30000" dirty="0" smtClean="0">
                <a:solidFill>
                  <a:srgbClr val="F8DBA6"/>
                </a:solidFill>
              </a:rPr>
              <a:t>1,3</a:t>
            </a:r>
            <a:br>
              <a:rPr lang="en-GB" sz="4000" b="1" baseline="30000" dirty="0" smtClean="0">
                <a:solidFill>
                  <a:srgbClr val="F8DBA6"/>
                </a:solidFill>
              </a:rPr>
            </a:br>
            <a:r>
              <a:rPr lang="en-GB" sz="3600" dirty="0" smtClean="0">
                <a:solidFill>
                  <a:srgbClr val="F8DBA6"/>
                </a:solidFill>
              </a:rPr>
              <a:t>Laboratory for Percutaneous Surgery, School of Computing &amp; Department of Surgery, Queen’s University, Kingston, ON</a:t>
            </a:r>
            <a:endParaRPr lang="en-US" sz="3600" dirty="0">
              <a:solidFill>
                <a:srgbClr val="F8DBA6"/>
              </a:solidFill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88" y="6871677"/>
            <a:ext cx="5602944" cy="90190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3383"/>
              </p:ext>
            </p:extLst>
          </p:nvPr>
        </p:nvGraphicFramePr>
        <p:xfrm>
          <a:off x="17159602" y="9551958"/>
          <a:ext cx="15234042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6126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400" baseline="0" dirty="0" smtClean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17.7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2.9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18.1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604" y="14786182"/>
            <a:ext cx="13305152" cy="10907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5873" r="1514" b="4428"/>
          <a:stretch/>
        </p:blipFill>
        <p:spPr>
          <a:xfrm>
            <a:off x="9819640" y="20840385"/>
            <a:ext cx="6012668" cy="6048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" b="5654"/>
          <a:stretch/>
        </p:blipFill>
        <p:spPr>
          <a:xfrm>
            <a:off x="1006558" y="28067740"/>
            <a:ext cx="6559654" cy="869423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419596" y="26858877"/>
            <a:ext cx="914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2.</a:t>
            </a:r>
            <a:r>
              <a:rPr lang="en-CA" sz="3000" dirty="0" smtClean="0"/>
              <a:t> Transverse process landmarks 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r="23173"/>
          <a:stretch/>
        </p:blipFill>
        <p:spPr>
          <a:xfrm>
            <a:off x="7616740" y="28067740"/>
            <a:ext cx="5812871" cy="869423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493828" y="28208940"/>
            <a:ext cx="275427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3.</a:t>
            </a:r>
            <a:r>
              <a:rPr lang="en-CA" sz="3000" dirty="0" smtClean="0"/>
              <a:t> Registration computes transforms displacing model points to patient’s (left);</a:t>
            </a:r>
          </a:p>
          <a:p>
            <a:r>
              <a:rPr lang="en-US" sz="3000" dirty="0" smtClean="0"/>
              <a:t>Transforms interpolated as thin-plate spline, warping healthy model to patient anatomy (right)</a:t>
            </a:r>
            <a:endParaRPr lang="en-CA" sz="30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0176723" y="17824068"/>
            <a:ext cx="24198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4.</a:t>
            </a:r>
            <a:r>
              <a:rPr lang="en-CA" sz="3000" dirty="0" smtClean="0"/>
              <a:t> Registrations compared to CT-derived patient </a:t>
            </a:r>
            <a:r>
              <a:rPr lang="en-CA" sz="3000" dirty="0" smtClean="0"/>
              <a:t>ground-truth</a:t>
            </a:r>
            <a:r>
              <a:rPr lang="en-CA" sz="3000" smtClean="0"/>
              <a:t>, error </a:t>
            </a:r>
            <a:r>
              <a:rPr lang="en-CA" sz="3000" dirty="0" smtClean="0"/>
              <a:t>map shows distance between surfaces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13945</TotalTime>
  <Words>356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Benjamin Church</cp:lastModifiedBy>
  <cp:revision>434</cp:revision>
  <dcterms:created xsi:type="dcterms:W3CDTF">2004-06-15T16:27:29Z</dcterms:created>
  <dcterms:modified xsi:type="dcterms:W3CDTF">2017-03-01T20:00:04Z</dcterms:modified>
</cp:coreProperties>
</file>