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32918400" cy="4023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80050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60101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440151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920201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400251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880302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360352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840402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191">
          <p15:clr>
            <a:srgbClr val="A4A3A4"/>
          </p15:clr>
        </p15:guide>
        <p15:guide id="2" orient="horz" pos="25091">
          <p15:clr>
            <a:srgbClr val="A4A3A4"/>
          </p15:clr>
        </p15:guide>
        <p15:guide id="3" orient="horz" pos="17975">
          <p15:clr>
            <a:srgbClr val="A4A3A4"/>
          </p15:clr>
        </p15:guide>
        <p15:guide id="4" orient="horz" pos="7483">
          <p15:clr>
            <a:srgbClr val="A4A3A4"/>
          </p15:clr>
        </p15:guide>
        <p15:guide id="5" orient="horz" pos="4062">
          <p15:clr>
            <a:srgbClr val="A4A3A4"/>
          </p15:clr>
        </p15:guide>
        <p15:guide id="6" orient="horz" pos="23335">
          <p15:clr>
            <a:srgbClr val="A4A3A4"/>
          </p15:clr>
        </p15:guide>
        <p15:guide id="7" orient="horz" pos="20484">
          <p15:clr>
            <a:srgbClr val="A4A3A4"/>
          </p15:clr>
        </p15:guide>
        <p15:guide id="8" pos="10259">
          <p15:clr>
            <a:srgbClr val="A4A3A4"/>
          </p15:clr>
        </p15:guide>
        <p15:guide id="9" pos="225">
          <p15:clr>
            <a:srgbClr val="A4A3A4"/>
          </p15:clr>
        </p15:guide>
        <p15:guide id="10" pos="20511">
          <p15:clr>
            <a:srgbClr val="A4A3A4"/>
          </p15:clr>
        </p15:guide>
        <p15:guide id="11" pos="10478">
          <p15:clr>
            <a:srgbClr val="A4A3A4"/>
          </p15:clr>
        </p15:guide>
        <p15:guide id="12" pos="663">
          <p15:clr>
            <a:srgbClr val="A4A3A4"/>
          </p15:clr>
        </p15:guide>
        <p15:guide id="13" pos="10931">
          <p15:clr>
            <a:srgbClr val="A4A3A4"/>
          </p15:clr>
        </p15:guide>
        <p15:guide id="14" pos="1568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 Church" initials="BC" lastIdx="1" clrIdx="0">
    <p:extLst>
      <p:ext uri="{19B8F6BF-5375-455C-9EA6-DF929625EA0E}">
        <p15:presenceInfo xmlns:p15="http://schemas.microsoft.com/office/powerpoint/2012/main" userId="Ben Chur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E2C"/>
    <a:srgbClr val="F8DBA6"/>
    <a:srgbClr val="800000"/>
    <a:srgbClr val="B91137"/>
    <a:srgbClr val="FBF5CD"/>
    <a:srgbClr val="FFFFC8"/>
    <a:srgbClr val="E0D6AE"/>
    <a:srgbClr val="FFE9BB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916" autoAdjust="0"/>
    <p:restoredTop sz="99600" autoAdjust="0"/>
  </p:normalViewPr>
  <p:slideViewPr>
    <p:cSldViewPr showGuides="1">
      <p:cViewPr>
        <p:scale>
          <a:sx n="33" d="100"/>
          <a:sy n="33" d="100"/>
        </p:scale>
        <p:origin x="2070" y="-546"/>
      </p:cViewPr>
      <p:guideLst>
        <p:guide orient="horz" pos="24191"/>
        <p:guide orient="horz" pos="25091"/>
        <p:guide orient="horz" pos="17975"/>
        <p:guide orient="horz" pos="7483"/>
        <p:guide orient="horz" pos="4062"/>
        <p:guide orient="horz" pos="23335"/>
        <p:guide orient="horz" pos="20484"/>
        <p:guide pos="10259"/>
        <p:guide pos="225"/>
        <p:guide pos="20511"/>
        <p:guide pos="10478"/>
        <p:guide pos="663"/>
        <p:guide pos="10931"/>
        <p:guide pos="156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27238" y="685800"/>
            <a:ext cx="28035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322CCDE-59C2-448A-85CF-0372B8119B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701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48005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960101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440151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920201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400251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80302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60352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40402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95E59E-5279-4062-840F-93774A07B537}" type="slidenum">
              <a:rPr lang="en-US" smtClean="0">
                <a:latin typeface="Arial" pitchFamily="34" charset="0"/>
              </a:rPr>
              <a:pPr>
                <a:defRPr/>
              </a:pPr>
              <a:t>1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7238" y="685800"/>
            <a:ext cx="2803525" cy="3429000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71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64" y="12498110"/>
            <a:ext cx="27981276" cy="86239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127" y="22798465"/>
            <a:ext cx="23044151" cy="10283071"/>
          </a:xfrm>
        </p:spPr>
        <p:txBody>
          <a:bodyPr/>
          <a:lstStyle>
            <a:lvl1pPr marL="0" indent="0" algn="ctr">
              <a:buNone/>
              <a:defRPr/>
            </a:lvl1pPr>
            <a:lvl2pPr marL="480050" indent="0" algn="ctr">
              <a:buNone/>
              <a:defRPr/>
            </a:lvl2pPr>
            <a:lvl3pPr marL="960101" indent="0" algn="ctr">
              <a:buNone/>
              <a:defRPr/>
            </a:lvl3pPr>
            <a:lvl4pPr marL="1440151" indent="0" algn="ctr">
              <a:buNone/>
              <a:defRPr/>
            </a:lvl4pPr>
            <a:lvl5pPr marL="1920201" indent="0" algn="ctr">
              <a:buNone/>
              <a:defRPr/>
            </a:lvl5pPr>
            <a:lvl6pPr marL="2400251" indent="0" algn="ctr">
              <a:buNone/>
              <a:defRPr/>
            </a:lvl6pPr>
            <a:lvl7pPr marL="2880302" indent="0" algn="ctr">
              <a:buNone/>
              <a:defRPr/>
            </a:lvl7pPr>
            <a:lvl8pPr marL="3360352" indent="0" algn="ctr">
              <a:buNone/>
              <a:defRPr/>
            </a:lvl8pPr>
            <a:lvl9pPr marL="384040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4C09E-9965-44E9-AAAC-E108A8AE5A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3C2AC-EAE4-4755-BFC7-5A4A6F5B92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477" y="1610155"/>
            <a:ext cx="7405688" cy="343316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241" y="1610155"/>
            <a:ext cx="22067837" cy="343316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15004-1D4B-428A-9015-7847BC2281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B49B8-4EE5-41EE-8593-2DEE396F3B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25853145"/>
            <a:ext cx="27981276" cy="7991704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17052043"/>
            <a:ext cx="27981276" cy="8801100"/>
          </a:xfrm>
        </p:spPr>
        <p:txBody>
          <a:bodyPr anchor="b"/>
          <a:lstStyle>
            <a:lvl1pPr marL="0" indent="0">
              <a:buNone/>
              <a:defRPr sz="2100"/>
            </a:lvl1pPr>
            <a:lvl2pPr marL="480050" indent="0">
              <a:buNone/>
              <a:defRPr sz="1900"/>
            </a:lvl2pPr>
            <a:lvl3pPr marL="960101" indent="0">
              <a:buNone/>
              <a:defRPr sz="1700"/>
            </a:lvl3pPr>
            <a:lvl4pPr marL="1440151" indent="0">
              <a:buNone/>
              <a:defRPr sz="1400"/>
            </a:lvl4pPr>
            <a:lvl5pPr marL="1920201" indent="0">
              <a:buNone/>
              <a:defRPr sz="1400"/>
            </a:lvl5pPr>
            <a:lvl6pPr marL="2400251" indent="0">
              <a:buNone/>
              <a:defRPr sz="1400"/>
            </a:lvl6pPr>
            <a:lvl7pPr marL="2880302" indent="0">
              <a:buNone/>
              <a:defRPr sz="1400"/>
            </a:lvl7pPr>
            <a:lvl8pPr marL="3360352" indent="0">
              <a:buNone/>
              <a:defRPr sz="1400"/>
            </a:lvl8pPr>
            <a:lvl9pPr marL="3840402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F0776-78D1-49A3-AF5F-0C61E4F758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6238" y="9387266"/>
            <a:ext cx="14736762" cy="26554522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5402" y="9387266"/>
            <a:ext cx="14736764" cy="26554522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FA665-C175-40FF-A0FF-A63E1DB39A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40" y="1611591"/>
            <a:ext cx="29625924" cy="670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239" y="9005613"/>
            <a:ext cx="14544675" cy="375317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0050" indent="0">
              <a:buNone/>
              <a:defRPr sz="2100" b="1"/>
            </a:lvl2pPr>
            <a:lvl3pPr marL="960101" indent="0">
              <a:buNone/>
              <a:defRPr sz="1900" b="1"/>
            </a:lvl3pPr>
            <a:lvl4pPr marL="1440151" indent="0">
              <a:buNone/>
              <a:defRPr sz="1700" b="1"/>
            </a:lvl4pPr>
            <a:lvl5pPr marL="1920201" indent="0">
              <a:buNone/>
              <a:defRPr sz="1700" b="1"/>
            </a:lvl5pPr>
            <a:lvl6pPr marL="2400251" indent="0">
              <a:buNone/>
              <a:defRPr sz="1700" b="1"/>
            </a:lvl6pPr>
            <a:lvl7pPr marL="2880302" indent="0">
              <a:buNone/>
              <a:defRPr sz="1700" b="1"/>
            </a:lvl7pPr>
            <a:lvl8pPr marL="3360352" indent="0">
              <a:buNone/>
              <a:defRPr sz="1700" b="1"/>
            </a:lvl8pPr>
            <a:lvl9pPr marL="3840402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239" y="12758788"/>
            <a:ext cx="14544675" cy="23181559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727" y="9005613"/>
            <a:ext cx="14549438" cy="375317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0050" indent="0">
              <a:buNone/>
              <a:defRPr sz="2100" b="1"/>
            </a:lvl2pPr>
            <a:lvl3pPr marL="960101" indent="0">
              <a:buNone/>
              <a:defRPr sz="1900" b="1"/>
            </a:lvl3pPr>
            <a:lvl4pPr marL="1440151" indent="0">
              <a:buNone/>
              <a:defRPr sz="1700" b="1"/>
            </a:lvl4pPr>
            <a:lvl5pPr marL="1920201" indent="0">
              <a:buNone/>
              <a:defRPr sz="1700" b="1"/>
            </a:lvl5pPr>
            <a:lvl6pPr marL="2400251" indent="0">
              <a:buNone/>
              <a:defRPr sz="1700" b="1"/>
            </a:lvl6pPr>
            <a:lvl7pPr marL="2880302" indent="0">
              <a:buNone/>
              <a:defRPr sz="1700" b="1"/>
            </a:lvl7pPr>
            <a:lvl8pPr marL="3360352" indent="0">
              <a:buNone/>
              <a:defRPr sz="1700" b="1"/>
            </a:lvl8pPr>
            <a:lvl9pPr marL="3840402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727" y="12758788"/>
            <a:ext cx="14549438" cy="23181559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077A5-2386-4F20-87CD-B55B3F303B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ED9AF-78D0-4149-9547-7D0B0471E8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BE7A9-86B6-4E51-B75D-937A5C4C6F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9" y="1601512"/>
            <a:ext cx="10829925" cy="681793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864" y="1601512"/>
            <a:ext cx="18402300" cy="34338837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9" y="8419449"/>
            <a:ext cx="10829925" cy="27520900"/>
          </a:xfrm>
        </p:spPr>
        <p:txBody>
          <a:bodyPr/>
          <a:lstStyle>
            <a:lvl1pPr marL="0" indent="0">
              <a:buNone/>
              <a:defRPr sz="1400"/>
            </a:lvl1pPr>
            <a:lvl2pPr marL="480050" indent="0">
              <a:buNone/>
              <a:defRPr sz="1300"/>
            </a:lvl2pPr>
            <a:lvl3pPr marL="960101" indent="0">
              <a:buNone/>
              <a:defRPr sz="1000"/>
            </a:lvl3pPr>
            <a:lvl4pPr marL="1440151" indent="0">
              <a:buNone/>
              <a:defRPr sz="1000"/>
            </a:lvl4pPr>
            <a:lvl5pPr marL="1920201" indent="0">
              <a:buNone/>
              <a:defRPr sz="1000"/>
            </a:lvl5pPr>
            <a:lvl6pPr marL="2400251" indent="0">
              <a:buNone/>
              <a:defRPr sz="1000"/>
            </a:lvl6pPr>
            <a:lvl7pPr marL="2880302" indent="0">
              <a:buNone/>
              <a:defRPr sz="1000"/>
            </a:lvl7pPr>
            <a:lvl8pPr marL="3360352" indent="0">
              <a:buNone/>
              <a:defRPr sz="1000"/>
            </a:lvl8pPr>
            <a:lvl9pPr marL="384040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A955F-F93D-4CC7-BA13-854B2D349A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01" y="28163233"/>
            <a:ext cx="19751676" cy="332543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601" y="3594756"/>
            <a:ext cx="19751676" cy="24140736"/>
          </a:xfrm>
        </p:spPr>
        <p:txBody>
          <a:bodyPr/>
          <a:lstStyle>
            <a:lvl1pPr marL="0" indent="0">
              <a:buNone/>
              <a:defRPr sz="3400"/>
            </a:lvl1pPr>
            <a:lvl2pPr marL="480050" indent="0">
              <a:buNone/>
              <a:defRPr sz="3000"/>
            </a:lvl2pPr>
            <a:lvl3pPr marL="960101" indent="0">
              <a:buNone/>
              <a:defRPr sz="2600"/>
            </a:lvl3pPr>
            <a:lvl4pPr marL="1440151" indent="0">
              <a:buNone/>
              <a:defRPr sz="2100"/>
            </a:lvl4pPr>
            <a:lvl5pPr marL="1920201" indent="0">
              <a:buNone/>
              <a:defRPr sz="2100"/>
            </a:lvl5pPr>
            <a:lvl6pPr marL="2400251" indent="0">
              <a:buNone/>
              <a:defRPr sz="2100"/>
            </a:lvl6pPr>
            <a:lvl7pPr marL="2880302" indent="0">
              <a:buNone/>
              <a:defRPr sz="2100"/>
            </a:lvl7pPr>
            <a:lvl8pPr marL="3360352" indent="0">
              <a:buNone/>
              <a:defRPr sz="2100"/>
            </a:lvl8pPr>
            <a:lvl9pPr marL="3840402" indent="0">
              <a:buNone/>
              <a:defRPr sz="21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601" y="31488671"/>
            <a:ext cx="19751676" cy="4720995"/>
          </a:xfrm>
        </p:spPr>
        <p:txBody>
          <a:bodyPr/>
          <a:lstStyle>
            <a:lvl1pPr marL="0" indent="0">
              <a:buNone/>
              <a:defRPr sz="1400"/>
            </a:lvl1pPr>
            <a:lvl2pPr marL="480050" indent="0">
              <a:buNone/>
              <a:defRPr sz="1300"/>
            </a:lvl2pPr>
            <a:lvl3pPr marL="960101" indent="0">
              <a:buNone/>
              <a:defRPr sz="1000"/>
            </a:lvl3pPr>
            <a:lvl4pPr marL="1440151" indent="0">
              <a:buNone/>
              <a:defRPr sz="1000"/>
            </a:lvl4pPr>
            <a:lvl5pPr marL="1920201" indent="0">
              <a:buNone/>
              <a:defRPr sz="1000"/>
            </a:lvl5pPr>
            <a:lvl6pPr marL="2400251" indent="0">
              <a:buNone/>
              <a:defRPr sz="1000"/>
            </a:lvl6pPr>
            <a:lvl7pPr marL="2880302" indent="0">
              <a:buNone/>
              <a:defRPr sz="1000"/>
            </a:lvl7pPr>
            <a:lvl8pPr marL="3360352" indent="0">
              <a:buNone/>
              <a:defRPr sz="1000"/>
            </a:lvl8pPr>
            <a:lvl9pPr marL="384040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28BB7-8200-4A11-A3CD-21C97DBA65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5920" y="1609655"/>
            <a:ext cx="2962656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60849" tIns="230424" rIns="460849" bIns="2304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5920" y="9387842"/>
            <a:ext cx="29626560" cy="26553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5920" y="36640205"/>
            <a:ext cx="768096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>
            <a:lvl1pPr>
              <a:defRPr sz="7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120" y="36640205"/>
            <a:ext cx="1042416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>
            <a:lvl1pPr algn="ctr">
              <a:defRPr sz="7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520" y="36640205"/>
            <a:ext cx="768096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>
            <a:lvl1pPr algn="r">
              <a:defRPr sz="70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CEAA68B-5EE7-4063-A8F8-DD4A1B7ECB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2pPr>
      <a:lvl3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3pPr>
      <a:lvl4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4pPr>
      <a:lvl5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5pPr>
      <a:lvl6pPr marL="480050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6pPr>
      <a:lvl7pPr marL="960101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7pPr>
      <a:lvl8pPr marL="1440151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8pPr>
      <a:lvl9pPr marL="1920201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9pPr>
    </p:titleStyle>
    <p:bodyStyle>
      <a:lvl1pPr marL="1728516" indent="-1728516" algn="l" defTabSz="4608817" rtl="0" eaLnBrk="0" fontAlgn="base" hangingPunct="0">
        <a:spcBef>
          <a:spcPct val="20000"/>
        </a:spcBef>
        <a:spcAft>
          <a:spcPct val="0"/>
        </a:spcAft>
        <a:buChar char="•"/>
        <a:defRPr sz="16200">
          <a:solidFill>
            <a:schemeClr val="tx1"/>
          </a:solidFill>
          <a:latin typeface="+mn-lt"/>
          <a:ea typeface="+mn-ea"/>
          <a:cs typeface="+mn-cs"/>
        </a:defRPr>
      </a:lvl1pPr>
      <a:lvl2pPr marL="3743726" indent="-1440151" algn="l" defTabSz="4608817" rtl="0" eaLnBrk="0" fontAlgn="base" hangingPunct="0">
        <a:spcBef>
          <a:spcPct val="20000"/>
        </a:spcBef>
        <a:spcAft>
          <a:spcPct val="0"/>
        </a:spcAft>
        <a:buChar char="–"/>
        <a:defRPr sz="14100">
          <a:solidFill>
            <a:schemeClr val="tx1"/>
          </a:solidFill>
          <a:latin typeface="+mn-lt"/>
        </a:defRPr>
      </a:lvl2pPr>
      <a:lvl3pPr marL="5760603" indent="-1151788" algn="l" defTabSz="4608817" rtl="0" eaLnBrk="0" fontAlgn="base" hangingPunct="0">
        <a:spcBef>
          <a:spcPct val="20000"/>
        </a:spcBef>
        <a:spcAft>
          <a:spcPct val="0"/>
        </a:spcAft>
        <a:buChar char="•"/>
        <a:defRPr sz="12100">
          <a:solidFill>
            <a:schemeClr val="tx1"/>
          </a:solidFill>
          <a:latin typeface="+mn-lt"/>
        </a:defRPr>
      </a:lvl3pPr>
      <a:lvl4pPr marL="8064178" indent="-1151788" algn="l" defTabSz="4608817" rtl="0" eaLnBrk="0" fontAlgn="base" hangingPunct="0">
        <a:spcBef>
          <a:spcPct val="20000"/>
        </a:spcBef>
        <a:spcAft>
          <a:spcPct val="0"/>
        </a:spcAft>
        <a:buChar char="–"/>
        <a:defRPr sz="10100">
          <a:solidFill>
            <a:schemeClr val="tx1"/>
          </a:solidFill>
          <a:latin typeface="+mn-lt"/>
        </a:defRPr>
      </a:lvl4pPr>
      <a:lvl5pPr marL="10369421" indent="-1151788" algn="l" defTabSz="4608817" rtl="0" eaLnBrk="0" fontAlgn="base" hangingPunct="0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5pPr>
      <a:lvl6pPr marL="10849471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6pPr>
      <a:lvl7pPr marL="11329521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7pPr>
      <a:lvl8pPr marL="11809572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8pPr>
      <a:lvl9pPr marL="12289622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0050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0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5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0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25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02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60352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02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emf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139700"/>
            <a:ext cx="32906970" cy="40233600"/>
          </a:xfrm>
          <a:prstGeom prst="rect">
            <a:avLst/>
          </a:prstGeom>
          <a:solidFill>
            <a:srgbClr val="FBF5CD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6010" tIns="48006" rIns="96010" bIns="48006" anchor="ctr"/>
          <a:lstStyle/>
          <a:p>
            <a:pPr algn="ctr" defTabSz="5267219"/>
            <a:endParaRPr lang="en-US" sz="10400" dirty="0">
              <a:latin typeface="Bookman"/>
            </a:endParaRPr>
          </a:p>
        </p:txBody>
      </p:sp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357597" y="5430168"/>
            <a:ext cx="15928521" cy="10914732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73050">
              <a:defRPr/>
            </a:pPr>
            <a:r>
              <a:rPr lang="en-US" sz="6000" b="1" dirty="0">
                <a:solidFill>
                  <a:srgbClr val="FBF5CD"/>
                </a:solidFill>
                <a:latin typeface="+mj-lt"/>
              </a:rPr>
              <a:t>Introduction</a:t>
            </a:r>
          </a:p>
        </p:txBody>
      </p:sp>
      <p:pic>
        <p:nvPicPr>
          <p:cNvPr id="2062" name="Picture 3" descr="QueensLogoColor_Modifi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745" y="37450815"/>
            <a:ext cx="3444166" cy="2153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4" name="Rectangle 932"/>
          <p:cNvSpPr>
            <a:spLocks noChangeArrowheads="1"/>
          </p:cNvSpPr>
          <p:nvPr/>
        </p:nvSpPr>
        <p:spPr bwMode="auto">
          <a:xfrm>
            <a:off x="0" y="-740972"/>
            <a:ext cx="193960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010" tIns="48006" rIns="96010" bIns="48006" anchor="ctr">
            <a:spAutoFit/>
          </a:bodyPr>
          <a:lstStyle/>
          <a:p>
            <a:endParaRPr lang="en-US" dirty="0"/>
          </a:p>
        </p:txBody>
      </p:sp>
      <p:sp>
        <p:nvSpPr>
          <p:cNvPr id="46" name="Rectangle 25"/>
          <p:cNvSpPr>
            <a:spLocks noChangeArrowheads="1"/>
          </p:cNvSpPr>
          <p:nvPr/>
        </p:nvSpPr>
        <p:spPr bwMode="auto">
          <a:xfrm>
            <a:off x="689448" y="6435280"/>
            <a:ext cx="15589732" cy="9891883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3600" dirty="0"/>
          </a:p>
        </p:txBody>
      </p:sp>
      <p:sp>
        <p:nvSpPr>
          <p:cNvPr id="2065" name="Rectangle 125"/>
          <p:cNvSpPr>
            <a:spLocks noChangeArrowheads="1"/>
          </p:cNvSpPr>
          <p:nvPr/>
        </p:nvSpPr>
        <p:spPr bwMode="auto">
          <a:xfrm>
            <a:off x="0" y="-740972"/>
            <a:ext cx="193960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010" tIns="48006" rIns="96010" bIns="48006" anchor="ctr">
            <a:spAutoFit/>
          </a:bodyPr>
          <a:lstStyle/>
          <a:p>
            <a:endParaRPr lang="en-US" dirty="0"/>
          </a:p>
        </p:txBody>
      </p:sp>
      <p:sp>
        <p:nvSpPr>
          <p:cNvPr id="48" name="Rectangle 25"/>
          <p:cNvSpPr>
            <a:spLocks noChangeArrowheads="1"/>
          </p:cNvSpPr>
          <p:nvPr/>
        </p:nvSpPr>
        <p:spPr bwMode="auto">
          <a:xfrm>
            <a:off x="689449" y="6480625"/>
            <a:ext cx="9325691" cy="9864275"/>
          </a:xfrm>
          <a:prstGeom prst="rect">
            <a:avLst/>
          </a:prstGeom>
          <a:solidFill>
            <a:srgbClr val="F8DBA6"/>
          </a:solidFill>
          <a:ln w="38100">
            <a:noFill/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Spatially tracked ultrasound can be used to assess scoliosis quantitatively, without the need for ionizing radiation (</a:t>
            </a:r>
            <a:r>
              <a:rPr lang="en-US" sz="3600" dirty="0" err="1" smtClean="0"/>
              <a:t>Ungi</a:t>
            </a:r>
            <a:r>
              <a:rPr lang="en-US" sz="3600" dirty="0" smtClean="0"/>
              <a:t> </a:t>
            </a:r>
            <a:r>
              <a:rPr lang="en-US" sz="3600" i="1" dirty="0" smtClean="0"/>
              <a:t>et </a:t>
            </a:r>
            <a:r>
              <a:rPr lang="en-US" sz="3600" i="1" dirty="0" smtClean="0"/>
              <a:t>al</a:t>
            </a:r>
            <a:r>
              <a:rPr lang="en-US" sz="3600" dirty="0" smtClean="0"/>
              <a:t>. </a:t>
            </a:r>
            <a:r>
              <a:rPr lang="en-US" sz="3600" dirty="0" smtClean="0"/>
              <a:t>2014)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Assessment methods use landmark locations rather than familiar , macroscopic visualizations such as </a:t>
            </a:r>
            <a:br>
              <a:rPr lang="en-US" sz="3600" dirty="0" smtClean="0"/>
            </a:br>
            <a:r>
              <a:rPr lang="en-US" sz="3600" dirty="0" smtClean="0"/>
              <a:t>X-ray or CT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Clinicians must relate ultrasound images and landmark locations to familiar patient anatomy</a:t>
            </a:r>
            <a:endParaRPr lang="en-US" sz="3600" dirty="0"/>
          </a:p>
        </p:txBody>
      </p:sp>
      <p:pic>
        <p:nvPicPr>
          <p:cNvPr id="2101" name="Picture 4" descr="C:\lasso\PerkFacilities\PerkLogo\PerkLogo2010-round-600dp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096" y="37450815"/>
            <a:ext cx="2268254" cy="2153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14" name="Picture 66" descr="S:\data\lab.logos\Ocairo\OCAIRO.e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3800" y="37714751"/>
            <a:ext cx="6708468" cy="1625180"/>
          </a:xfrm>
          <a:prstGeom prst="rect">
            <a:avLst/>
          </a:prstGeom>
          <a:noFill/>
        </p:spPr>
      </p:pic>
      <p:pic>
        <p:nvPicPr>
          <p:cNvPr id="2115" name="Picture 67" descr="S:\data\lab.logos\SparKit\LogoSparKitLarg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7354" y="37344714"/>
            <a:ext cx="3708635" cy="2365255"/>
          </a:xfrm>
          <a:prstGeom prst="rect">
            <a:avLst/>
          </a:prstGeom>
          <a:noFill/>
        </p:spPr>
      </p:pic>
      <p:sp>
        <p:nvSpPr>
          <p:cNvPr id="2057" name="Rectangle 5"/>
          <p:cNvSpPr>
            <a:spLocks noChangeArrowheads="1"/>
          </p:cNvSpPr>
          <p:nvPr/>
        </p:nvSpPr>
        <p:spPr bwMode="auto">
          <a:xfrm>
            <a:off x="357598" y="400245"/>
            <a:ext cx="32203209" cy="4699887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 anchor="ctr"/>
          <a:lstStyle/>
          <a:p>
            <a:pPr algn="ctr" defTabSz="4608817"/>
            <a:endParaRPr lang="en-US" dirty="0">
              <a:solidFill>
                <a:srgbClr val="FFFFC8"/>
              </a:solidFill>
            </a:endParaRPr>
          </a:p>
        </p:txBody>
      </p:sp>
      <p:sp>
        <p:nvSpPr>
          <p:cNvPr id="2063" name="TextBox 273"/>
          <p:cNvSpPr txBox="1">
            <a:spLocks noChangeArrowheads="1"/>
          </p:cNvSpPr>
          <p:nvPr/>
        </p:nvSpPr>
        <p:spPr bwMode="auto">
          <a:xfrm>
            <a:off x="350659" y="398538"/>
            <a:ext cx="32210147" cy="1451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010" tIns="48006" rIns="96010" bIns="48006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CA" sz="8800" b="1" dirty="0">
                <a:solidFill>
                  <a:srgbClr val="FBF5CD"/>
                </a:solidFill>
              </a:rPr>
              <a:t>Scoliosis visualization using transverse process landmarks</a:t>
            </a:r>
            <a:endParaRPr lang="en-US" sz="8800" b="1" dirty="0" smtClean="0">
              <a:solidFill>
                <a:srgbClr val="FBF5CD"/>
              </a:solidFill>
            </a:endParaRPr>
          </a:p>
        </p:txBody>
      </p:sp>
      <p:sp>
        <p:nvSpPr>
          <p:cNvPr id="53" name="Rectangle 9"/>
          <p:cNvSpPr>
            <a:spLocks noChangeArrowheads="1"/>
          </p:cNvSpPr>
          <p:nvPr/>
        </p:nvSpPr>
        <p:spPr bwMode="auto">
          <a:xfrm>
            <a:off x="364535" y="19339056"/>
            <a:ext cx="15928521" cy="17741628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63525"/>
            <a:r>
              <a:rPr lang="en-US" sz="6000" b="1" dirty="0">
                <a:solidFill>
                  <a:srgbClr val="FBF5CD"/>
                </a:solidFill>
                <a:latin typeface="+mj-lt"/>
              </a:rPr>
              <a:t>Methods</a:t>
            </a:r>
          </a:p>
        </p:txBody>
      </p:sp>
      <p:sp>
        <p:nvSpPr>
          <p:cNvPr id="65" name="Rectangle 25"/>
          <p:cNvSpPr>
            <a:spLocks noChangeArrowheads="1"/>
          </p:cNvSpPr>
          <p:nvPr/>
        </p:nvSpPr>
        <p:spPr bwMode="auto">
          <a:xfrm>
            <a:off x="689448" y="20421541"/>
            <a:ext cx="15556918" cy="16623057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74320" tIns="180000" rIns="274320" bIns="180000"/>
          <a:lstStyle/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CA" sz="3600" dirty="0"/>
          </a:p>
        </p:txBody>
      </p:sp>
      <p:sp>
        <p:nvSpPr>
          <p:cNvPr id="54" name="Rectangle 25"/>
          <p:cNvSpPr>
            <a:spLocks noChangeArrowheads="1"/>
          </p:cNvSpPr>
          <p:nvPr/>
        </p:nvSpPr>
        <p:spPr bwMode="auto">
          <a:xfrm>
            <a:off x="856067" y="20488120"/>
            <a:ext cx="8635700" cy="15704466"/>
          </a:xfrm>
          <a:prstGeom prst="rect">
            <a:avLst/>
          </a:prstGeom>
          <a:solidFill>
            <a:srgbClr val="F8DBA6"/>
          </a:solidFill>
          <a:ln w="38100">
            <a:noFill/>
            <a:miter lim="800000"/>
            <a:headEnd/>
            <a:tailEnd/>
          </a:ln>
        </p:spPr>
        <p:txBody>
          <a:bodyPr lIns="274320" tIns="180000" rIns="274320" bIns="180000"/>
          <a:lstStyle/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Transverse processes located in patient and healthy-shaped model anatomy</a:t>
            </a:r>
            <a:endParaRPr lang="en-CA" sz="3600" dirty="0" smtClean="0"/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CA" sz="3600" dirty="0" smtClean="0"/>
              <a:t>Anchor points added to transverse process locations to constrain subsequent thin-plate spline registration in anterior-posterior direction and convey vertebral twist</a:t>
            </a:r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Thin-plate spline displacement field applied to healthy-shaped model, warping to patient anatomy</a:t>
            </a:r>
            <a:endParaRPr lang="en-CA" sz="3600" dirty="0" smtClean="0"/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CA" sz="3600" dirty="0"/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16654131" y="5430171"/>
            <a:ext cx="15928521" cy="20352454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66700"/>
            <a:r>
              <a:rPr lang="en-US" sz="6000" b="1" dirty="0">
                <a:solidFill>
                  <a:srgbClr val="FBF5CD"/>
                </a:solidFill>
                <a:latin typeface="+mj-lt"/>
              </a:rPr>
              <a:t>Results</a:t>
            </a:r>
          </a:p>
        </p:txBody>
      </p:sp>
      <p:sp>
        <p:nvSpPr>
          <p:cNvPr id="56" name="Rectangle 25"/>
          <p:cNvSpPr>
            <a:spLocks noChangeArrowheads="1"/>
          </p:cNvSpPr>
          <p:nvPr/>
        </p:nvSpPr>
        <p:spPr bwMode="auto">
          <a:xfrm>
            <a:off x="16982504" y="6480627"/>
            <a:ext cx="15600147" cy="19301998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CA" sz="3600" dirty="0" smtClean="0"/>
              <a:t>Registrations were generated for 5 patients and compared to prior </a:t>
            </a:r>
            <a:br>
              <a:rPr lang="en-CA" sz="3600" dirty="0" smtClean="0"/>
            </a:br>
            <a:r>
              <a:rPr lang="en-CA" sz="3600" dirty="0" smtClean="0"/>
              <a:t>CT-scan segmentations as ground-truth</a:t>
            </a:r>
          </a:p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Average and maximum Hausdorff distances were computed</a:t>
            </a:r>
          </a:p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Registration to ground-truth distances were computed and represented as error maps</a:t>
            </a:r>
          </a:p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CA" sz="3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395653" y="13766465"/>
            <a:ext cx="78034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/>
              <a:t>Figure 1.</a:t>
            </a:r>
            <a:r>
              <a:rPr lang="en-CA" sz="3000" dirty="0"/>
              <a:t> </a:t>
            </a:r>
            <a:r>
              <a:rPr lang="en-CA" sz="3000" dirty="0" smtClean="0"/>
              <a:t>Series of parasagittal ultrasound snapshots for locating transverse processes, with of curvature illustrated in red</a:t>
            </a:r>
            <a:endParaRPr lang="en-CA" sz="3000" dirty="0"/>
          </a:p>
        </p:txBody>
      </p:sp>
      <p:sp>
        <p:nvSpPr>
          <p:cNvPr id="134" name="Rectangle 9"/>
          <p:cNvSpPr>
            <a:spLocks noChangeArrowheads="1"/>
          </p:cNvSpPr>
          <p:nvPr/>
        </p:nvSpPr>
        <p:spPr bwMode="auto">
          <a:xfrm>
            <a:off x="16661068" y="26057371"/>
            <a:ext cx="15928521" cy="2833866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457200"/>
            <a:r>
              <a:rPr lang="en-US" sz="6000" b="1" dirty="0">
                <a:solidFill>
                  <a:srgbClr val="FBF5CD"/>
                </a:solidFill>
                <a:latin typeface="+mj-lt"/>
              </a:rPr>
              <a:t>Conclusion</a:t>
            </a:r>
          </a:p>
        </p:txBody>
      </p:sp>
      <p:sp>
        <p:nvSpPr>
          <p:cNvPr id="135" name="Rectangle 25"/>
          <p:cNvSpPr>
            <a:spLocks noChangeArrowheads="1"/>
          </p:cNvSpPr>
          <p:nvPr/>
        </p:nvSpPr>
        <p:spPr bwMode="auto">
          <a:xfrm>
            <a:off x="16982504" y="27114097"/>
            <a:ext cx="15600147" cy="1777139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74320" tIns="180000" rIns="274320" bIns="180000"/>
          <a:lstStyle/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CA" sz="3600" dirty="0" smtClean="0"/>
              <a:t>Method produces registrations depicting scoliotic deformation as informative and familiar surface visualizations</a:t>
            </a:r>
            <a:endParaRPr lang="en-CA" sz="3600" dirty="0"/>
          </a:p>
        </p:txBody>
      </p:sp>
      <p:sp>
        <p:nvSpPr>
          <p:cNvPr id="136" name="Rectangle 9"/>
          <p:cNvSpPr>
            <a:spLocks noChangeArrowheads="1"/>
          </p:cNvSpPr>
          <p:nvPr/>
        </p:nvSpPr>
        <p:spPr bwMode="auto">
          <a:xfrm>
            <a:off x="16668005" y="29216287"/>
            <a:ext cx="15928521" cy="4698489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457200"/>
            <a:r>
              <a:rPr lang="en-US" sz="6000" b="1" dirty="0">
                <a:solidFill>
                  <a:srgbClr val="FBF5CD"/>
                </a:solidFill>
                <a:latin typeface="+mj-lt"/>
              </a:rPr>
              <a:t>Acknowledgement</a:t>
            </a:r>
          </a:p>
        </p:txBody>
      </p:sp>
      <p:sp>
        <p:nvSpPr>
          <p:cNvPr id="137" name="Rectangle 25"/>
          <p:cNvSpPr>
            <a:spLocks noChangeArrowheads="1"/>
          </p:cNvSpPr>
          <p:nvPr/>
        </p:nvSpPr>
        <p:spPr bwMode="auto">
          <a:xfrm>
            <a:off x="16982504" y="30273014"/>
            <a:ext cx="15614022" cy="3641763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algn="just">
              <a:spcBef>
                <a:spcPts val="1200"/>
              </a:spcBef>
              <a:defRPr/>
            </a:pPr>
            <a:r>
              <a:rPr lang="en-US" sz="3600" dirty="0" smtClean="0"/>
              <a:t>This work was made possible by funding from the Province of Ontario; and by Cancer Care Ontario (CCO) with </a:t>
            </a:r>
            <a:r>
              <a:rPr lang="en-US" sz="3600" dirty="0"/>
              <a:t>funds provided by the Ministry of Health and Long-Term </a:t>
            </a:r>
            <a:r>
              <a:rPr lang="en-US" sz="3600" dirty="0" smtClean="0"/>
              <a:t>Care for an Applied </a:t>
            </a:r>
            <a:r>
              <a:rPr lang="en-US" sz="3600" dirty="0"/>
              <a:t>Cancer Research Unit </a:t>
            </a:r>
            <a:r>
              <a:rPr lang="en-US" sz="3600" dirty="0" smtClean="0"/>
              <a:t>and Research Chair in Cancer Imaging. Funding was also provided by the Natural Sciences and Engineering Research Council of Canada under their Discovery Grants program and the Canadian Graduate Scholarship.</a:t>
            </a:r>
            <a:endParaRPr lang="en-CA" sz="3600" dirty="0"/>
          </a:p>
        </p:txBody>
      </p:sp>
      <p:pic>
        <p:nvPicPr>
          <p:cNvPr id="1026" name="Picture 2" descr="S:\data\lab.logos\Cco\LogoCco.em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636" y="37415084"/>
            <a:ext cx="4392488" cy="240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350659" y="16696420"/>
            <a:ext cx="15928521" cy="2390455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73050">
              <a:defRPr/>
            </a:pPr>
            <a:r>
              <a:rPr lang="en-US" sz="6000" b="1" dirty="0" smtClean="0">
                <a:solidFill>
                  <a:srgbClr val="FBF5CD"/>
                </a:solidFill>
                <a:latin typeface="+mj-lt"/>
              </a:rPr>
              <a:t>Objective</a:t>
            </a:r>
            <a:endParaRPr lang="en-US" sz="6000" b="1" dirty="0">
              <a:solidFill>
                <a:srgbClr val="FBF5CD"/>
              </a:solidFill>
              <a:latin typeface="+mj-lt"/>
            </a:endParaRPr>
          </a:p>
        </p:txBody>
      </p:sp>
      <p:sp>
        <p:nvSpPr>
          <p:cNvPr id="45" name="Rectangle 25"/>
          <p:cNvSpPr>
            <a:spLocks noChangeArrowheads="1"/>
          </p:cNvSpPr>
          <p:nvPr/>
        </p:nvSpPr>
        <p:spPr bwMode="auto">
          <a:xfrm>
            <a:off x="682510" y="17766156"/>
            <a:ext cx="15589732" cy="1320719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marL="571500" indent="-5715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CA" sz="3600" dirty="0" smtClean="0"/>
              <a:t>To produce visualizations of scoliotic spines using transverse process locations as input</a:t>
            </a:r>
            <a:endParaRPr lang="en-CA" sz="3600" dirty="0"/>
          </a:p>
        </p:txBody>
      </p:sp>
      <p:sp>
        <p:nvSpPr>
          <p:cNvPr id="49" name="TextBox 273"/>
          <p:cNvSpPr txBox="1">
            <a:spLocks noChangeArrowheads="1"/>
          </p:cNvSpPr>
          <p:nvPr/>
        </p:nvSpPr>
        <p:spPr bwMode="auto">
          <a:xfrm>
            <a:off x="960509" y="2456397"/>
            <a:ext cx="31433136" cy="2035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010" tIns="48006" rIns="96010" bIns="48006">
            <a:spAutoFit/>
          </a:bodyPr>
          <a:lstStyle/>
          <a:p>
            <a:pPr lvl="0" algn="ctr">
              <a:spcBef>
                <a:spcPts val="1200"/>
              </a:spcBef>
            </a:pPr>
            <a:r>
              <a:rPr lang="en-GB" sz="4000" b="1" u="sng" dirty="0">
                <a:solidFill>
                  <a:srgbClr val="F8DBA6"/>
                </a:solidFill>
              </a:rPr>
              <a:t>Ben Church</a:t>
            </a:r>
            <a:r>
              <a:rPr lang="en-GB" sz="4000" b="1" baseline="30000" dirty="0">
                <a:solidFill>
                  <a:srgbClr val="F8DBA6"/>
                </a:solidFill>
              </a:rPr>
              <a:t>1</a:t>
            </a:r>
            <a:r>
              <a:rPr lang="en-GB" sz="4000" b="1" dirty="0">
                <a:solidFill>
                  <a:srgbClr val="F8DBA6"/>
                </a:solidFill>
              </a:rPr>
              <a:t>, </a:t>
            </a:r>
            <a:r>
              <a:rPr lang="en-GB" sz="4000" b="1" dirty="0" err="1">
                <a:solidFill>
                  <a:srgbClr val="F8DBA6"/>
                </a:solidFill>
              </a:rPr>
              <a:t>Andras</a:t>
            </a:r>
            <a:r>
              <a:rPr lang="en-GB" sz="4000" b="1" dirty="0">
                <a:solidFill>
                  <a:srgbClr val="F8DBA6"/>
                </a:solidFill>
              </a:rPr>
              <a:t> Lasso</a:t>
            </a:r>
            <a:r>
              <a:rPr lang="en-GB" sz="4000" b="1" baseline="30000" dirty="0">
                <a:solidFill>
                  <a:srgbClr val="F8DBA6"/>
                </a:solidFill>
              </a:rPr>
              <a:t>1</a:t>
            </a:r>
            <a:r>
              <a:rPr lang="en-GB" sz="4000" b="1" dirty="0">
                <a:solidFill>
                  <a:srgbClr val="F8DBA6"/>
                </a:solidFill>
              </a:rPr>
              <a:t>, Christopher Schlenger</a:t>
            </a:r>
            <a:r>
              <a:rPr lang="en-GB" sz="4000" b="1" baseline="30000" dirty="0">
                <a:solidFill>
                  <a:srgbClr val="F8DBA6"/>
                </a:solidFill>
              </a:rPr>
              <a:t>2</a:t>
            </a:r>
            <a:r>
              <a:rPr lang="en-GB" sz="4000" b="1" dirty="0">
                <a:solidFill>
                  <a:srgbClr val="F8DBA6"/>
                </a:solidFill>
              </a:rPr>
              <a:t>,</a:t>
            </a:r>
          </a:p>
          <a:p>
            <a:pPr lvl="0" algn="ctr">
              <a:spcBef>
                <a:spcPts val="1200"/>
              </a:spcBef>
            </a:pPr>
            <a:r>
              <a:rPr lang="en-GB" sz="4000" b="1" dirty="0">
                <a:solidFill>
                  <a:srgbClr val="F8DBA6"/>
                </a:solidFill>
              </a:rPr>
              <a:t>Daniel P. Borschneck</a:t>
            </a:r>
            <a:r>
              <a:rPr lang="en-GB" sz="4000" b="1" baseline="30000" dirty="0">
                <a:solidFill>
                  <a:srgbClr val="F8DBA6"/>
                </a:solidFill>
              </a:rPr>
              <a:t>3</a:t>
            </a:r>
            <a:r>
              <a:rPr lang="en-GB" sz="4000" b="1" dirty="0">
                <a:solidFill>
                  <a:srgbClr val="F8DBA6"/>
                </a:solidFill>
              </a:rPr>
              <a:t>, </a:t>
            </a:r>
            <a:r>
              <a:rPr lang="en-GB" sz="4000" b="1" dirty="0" err="1">
                <a:solidFill>
                  <a:srgbClr val="F8DBA6"/>
                </a:solidFill>
              </a:rPr>
              <a:t>Parvin</a:t>
            </a:r>
            <a:r>
              <a:rPr lang="en-GB" sz="4000" b="1" dirty="0">
                <a:solidFill>
                  <a:srgbClr val="F8DBA6"/>
                </a:solidFill>
              </a:rPr>
              <a:t> Mousavi</a:t>
            </a:r>
            <a:r>
              <a:rPr lang="en-GB" sz="4000" b="1" baseline="30000" dirty="0">
                <a:solidFill>
                  <a:srgbClr val="F8DBA6"/>
                </a:solidFill>
              </a:rPr>
              <a:t>4</a:t>
            </a:r>
            <a:r>
              <a:rPr lang="en-GB" sz="4000" b="1" dirty="0">
                <a:solidFill>
                  <a:srgbClr val="F8DBA6"/>
                </a:solidFill>
              </a:rPr>
              <a:t>, Gabor Fichtinger</a:t>
            </a:r>
            <a:r>
              <a:rPr lang="en-GB" sz="4000" b="1" baseline="30000" dirty="0">
                <a:solidFill>
                  <a:srgbClr val="F8DBA6"/>
                </a:solidFill>
              </a:rPr>
              <a:t>1,3</a:t>
            </a:r>
            <a:r>
              <a:rPr lang="en-GB" sz="4000" b="1" dirty="0">
                <a:solidFill>
                  <a:srgbClr val="F8DBA6"/>
                </a:solidFill>
              </a:rPr>
              <a:t>, </a:t>
            </a:r>
            <a:r>
              <a:rPr lang="en-GB" sz="4000" b="1" dirty="0" err="1">
                <a:solidFill>
                  <a:srgbClr val="F8DBA6"/>
                </a:solidFill>
              </a:rPr>
              <a:t>Tamas</a:t>
            </a:r>
            <a:r>
              <a:rPr lang="en-GB" sz="4000" b="1" dirty="0">
                <a:solidFill>
                  <a:srgbClr val="F8DBA6"/>
                </a:solidFill>
              </a:rPr>
              <a:t> </a:t>
            </a:r>
            <a:r>
              <a:rPr lang="en-GB" sz="4000" b="1" dirty="0" smtClean="0">
                <a:solidFill>
                  <a:srgbClr val="F8DBA6"/>
                </a:solidFill>
              </a:rPr>
              <a:t>Ungi</a:t>
            </a:r>
            <a:r>
              <a:rPr lang="en-GB" sz="4000" b="1" baseline="30000" dirty="0" smtClean="0">
                <a:solidFill>
                  <a:srgbClr val="F8DBA6"/>
                </a:solidFill>
              </a:rPr>
              <a:t>1,3</a:t>
            </a:r>
            <a:br>
              <a:rPr lang="en-GB" sz="4000" b="1" baseline="30000" dirty="0" smtClean="0">
                <a:solidFill>
                  <a:srgbClr val="F8DBA6"/>
                </a:solidFill>
              </a:rPr>
            </a:br>
            <a:r>
              <a:rPr lang="en-GB" sz="3600" dirty="0" smtClean="0">
                <a:solidFill>
                  <a:srgbClr val="F8DBA6"/>
                </a:solidFill>
              </a:rPr>
              <a:t>Laboratory for Percutaneous Surgery, School of Computing &amp; Department of Surgery, Queen’s University, Kingston, ON</a:t>
            </a:r>
            <a:endParaRPr lang="en-US" sz="3600" dirty="0">
              <a:solidFill>
                <a:srgbClr val="F8DBA6"/>
              </a:solidFill>
            </a:endParaRPr>
          </a:p>
        </p:txBody>
      </p:sp>
      <p:sp>
        <p:nvSpPr>
          <p:cNvPr id="50" name="Rectangle 9"/>
          <p:cNvSpPr>
            <a:spLocks noChangeArrowheads="1"/>
          </p:cNvSpPr>
          <p:nvPr/>
        </p:nvSpPr>
        <p:spPr bwMode="auto">
          <a:xfrm>
            <a:off x="16635752" y="34248369"/>
            <a:ext cx="15928521" cy="2826315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457200"/>
            <a:r>
              <a:rPr lang="en-US" sz="6000" b="1" dirty="0" smtClean="0">
                <a:solidFill>
                  <a:srgbClr val="FBF5CD"/>
                </a:solidFill>
                <a:latin typeface="+mj-lt"/>
              </a:rPr>
              <a:t>Reference</a:t>
            </a:r>
            <a:endParaRPr lang="en-US" sz="6000" b="1" dirty="0">
              <a:solidFill>
                <a:srgbClr val="FBF5CD"/>
              </a:solidFill>
              <a:latin typeface="+mj-lt"/>
            </a:endParaRPr>
          </a:p>
        </p:txBody>
      </p:sp>
      <p:sp>
        <p:nvSpPr>
          <p:cNvPr id="51" name="Rectangle 25"/>
          <p:cNvSpPr>
            <a:spLocks noChangeArrowheads="1"/>
          </p:cNvSpPr>
          <p:nvPr/>
        </p:nvSpPr>
        <p:spPr bwMode="auto">
          <a:xfrm>
            <a:off x="16982504" y="35310488"/>
            <a:ext cx="15578302" cy="1764196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algn="just">
              <a:spcBef>
                <a:spcPts val="1200"/>
              </a:spcBef>
              <a:defRPr/>
            </a:pPr>
            <a:r>
              <a:rPr lang="en-CA" sz="3200" dirty="0" smtClean="0"/>
              <a:t>Ungi T et al. </a:t>
            </a:r>
            <a:r>
              <a:rPr lang="en-US" sz="3200" dirty="0" smtClean="0"/>
              <a:t>Spinal curvature measurement by tracked ultrasound snapshots. Ultrasound in medicine and biology. 2014 Feb;40(10):447-545.</a:t>
            </a:r>
            <a:endParaRPr lang="en-CA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688" y="6871677"/>
            <a:ext cx="5602944" cy="9019087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63383"/>
              </p:ext>
            </p:extLst>
          </p:nvPr>
        </p:nvGraphicFramePr>
        <p:xfrm>
          <a:off x="17159602" y="9551958"/>
          <a:ext cx="15234042" cy="5242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78014"/>
                <a:gridCol w="5078014"/>
                <a:gridCol w="5078014"/>
              </a:tblGrid>
              <a:tr h="1306126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solidFill>
                            <a:srgbClr val="F8DBA6"/>
                          </a:solidFill>
                        </a:rPr>
                        <a:t>Patient #</a:t>
                      </a:r>
                      <a:endParaRPr lang="en-CA" sz="4400" dirty="0">
                        <a:solidFill>
                          <a:srgbClr val="F8DBA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0E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solidFill>
                            <a:srgbClr val="F8DBA6"/>
                          </a:solidFill>
                        </a:rPr>
                        <a:t>Avg. Hausdorff (mm)</a:t>
                      </a:r>
                      <a:endParaRPr lang="en-CA" sz="4400" dirty="0">
                        <a:solidFill>
                          <a:srgbClr val="F8DBA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E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solidFill>
                            <a:srgbClr val="F8DBA6"/>
                          </a:solidFill>
                        </a:rPr>
                        <a:t>Max. Hausdorff</a:t>
                      </a:r>
                      <a:r>
                        <a:rPr lang="en-US" sz="4400" baseline="0" dirty="0" smtClean="0">
                          <a:solidFill>
                            <a:srgbClr val="F8DBA6"/>
                          </a:solidFill>
                        </a:rPr>
                        <a:t> (mm)</a:t>
                      </a:r>
                      <a:endParaRPr lang="en-CA" sz="4400" dirty="0">
                        <a:solidFill>
                          <a:srgbClr val="F8DBA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0E2C"/>
                    </a:solidFill>
                  </a:tcPr>
                </a:tc>
              </a:tr>
              <a:tr h="694748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2.8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20.0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748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2.3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24.0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748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3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2.4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17.7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748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4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2.9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18.1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748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5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3.3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23.8</a:t>
                      </a:r>
                      <a:endParaRPr lang="en-CA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9604" y="14786182"/>
            <a:ext cx="13305152" cy="109078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3" t="5873" r="1514" b="4428"/>
          <a:stretch/>
        </p:blipFill>
        <p:spPr>
          <a:xfrm>
            <a:off x="9819640" y="20840385"/>
            <a:ext cx="6012668" cy="60486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0" b="5654"/>
          <a:stretch/>
        </p:blipFill>
        <p:spPr>
          <a:xfrm>
            <a:off x="1006558" y="28067740"/>
            <a:ext cx="6559654" cy="8694232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7419596" y="26858877"/>
            <a:ext cx="9148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/>
              <a:t>Figure </a:t>
            </a:r>
            <a:r>
              <a:rPr lang="en-CA" sz="3000" b="1" dirty="0" smtClean="0"/>
              <a:t>2.</a:t>
            </a:r>
            <a:r>
              <a:rPr lang="en-CA" sz="3000" dirty="0" smtClean="0"/>
              <a:t> Transverse process landmarks (red), and vector geometry used to add anchor points (green)</a:t>
            </a:r>
            <a:endParaRPr lang="en-CA" sz="3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3" r="23173"/>
          <a:stretch/>
        </p:blipFill>
        <p:spPr>
          <a:xfrm>
            <a:off x="7616740" y="28067740"/>
            <a:ext cx="5812871" cy="8694232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3493828" y="28208940"/>
            <a:ext cx="2754271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/>
              <a:t>Figure </a:t>
            </a:r>
            <a:r>
              <a:rPr lang="en-CA" sz="3000" b="1" dirty="0" smtClean="0"/>
              <a:t>3.</a:t>
            </a:r>
            <a:r>
              <a:rPr lang="en-CA" sz="3000" dirty="0" smtClean="0"/>
              <a:t> Registration computes transforms displacing model points to patient’s (left</a:t>
            </a:r>
            <a:r>
              <a:rPr lang="en-CA" sz="3000" dirty="0" smtClean="0"/>
              <a:t>);</a:t>
            </a:r>
            <a:endParaRPr lang="en-CA" sz="3000" dirty="0" smtClean="0"/>
          </a:p>
          <a:p>
            <a:r>
              <a:rPr lang="en-US" sz="3000" dirty="0" smtClean="0"/>
              <a:t>Transforms interpolated as thin-plate spline, warping healthy model to patient anatomy (right</a:t>
            </a:r>
            <a:r>
              <a:rPr lang="en-US" sz="3000" dirty="0" smtClean="0"/>
              <a:t>)</a:t>
            </a:r>
            <a:endParaRPr lang="en-CA" sz="30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30176723" y="17824068"/>
            <a:ext cx="241980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/>
              <a:t>Figure </a:t>
            </a:r>
            <a:r>
              <a:rPr lang="en-CA" sz="3000" b="1" dirty="0" smtClean="0"/>
              <a:t>4.</a:t>
            </a:r>
            <a:r>
              <a:rPr lang="en-CA" sz="3000" dirty="0" smtClean="0"/>
              <a:t> Registrations compared to CT-derived patient ground-truth. Error map shows distance between </a:t>
            </a:r>
            <a:r>
              <a:rPr lang="en-CA" sz="3000" dirty="0" smtClean="0"/>
              <a:t>surfaces</a:t>
            </a:r>
            <a:endParaRPr lang="en-CA" sz="30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13944</TotalTime>
  <Words>356</Words>
  <Application>Microsoft Office PowerPoint</Application>
  <PresentationFormat>Custom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Bookman</vt:lpstr>
      <vt:lpstr>Default Design</vt:lpstr>
      <vt:lpstr>PowerPoint Presentation</vt:lpstr>
    </vt:vector>
  </TitlesOfParts>
  <Company>Queen's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School of Computing</dc:creator>
  <cp:lastModifiedBy>Ben Church</cp:lastModifiedBy>
  <cp:revision>433</cp:revision>
  <dcterms:created xsi:type="dcterms:W3CDTF">2004-06-15T16:27:29Z</dcterms:created>
  <dcterms:modified xsi:type="dcterms:W3CDTF">2017-02-26T18:50:07Z</dcterms:modified>
</cp:coreProperties>
</file>