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08" y="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4\Project\PartD\CISC874-0bc15-ProjectPartD\Network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41621381834313"/>
          <c:y val="2.927478376580173E-2"/>
          <c:w val="0.69943336660382238"/>
          <c:h val="0.83305850241773671"/>
        </c:manualLayout>
      </c:layout>
      <c:scatterChart>
        <c:scatterStyle val="lineMarker"/>
        <c:varyColors val="0"/>
        <c:ser>
          <c:idx val="0"/>
          <c:order val="0"/>
          <c:tx>
            <c:v>Testing Mean Absolute Error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8575" cap="rnd" cmpd="sng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('Lavenberg-Marquardt'!$D$11,'Lavenberg-Marquardt'!$H$11,'Lavenberg-Marquardt'!$L$11,'Lavenberg-Marquardt'!$P$11,'Lavenberg-Marquardt'!$T$11,'Lavenberg-Marquardt'!$X$11,'Lavenberg-Marquardt'!$AB$11,'Lavenberg-Marquardt'!$AF$11,'Lavenberg-Marquardt'!$AJ$11,'Lavenberg-Marquardt'!$AN$11,'Lavenberg-Marquardt'!$AR$11)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('Lavenberg-Marquardt'!$E$73,'Lavenberg-Marquardt'!$I$73,'Lavenberg-Marquardt'!$M$73,'Lavenberg-Marquardt'!$Q$73,'Lavenberg-Marquardt'!$U$73,'Lavenberg-Marquardt'!$Y$73,'Lavenberg-Marquardt'!$AC$73,'Lavenberg-Marquardt'!$AG$73,'Lavenberg-Marquardt'!$AK$73,'Lavenberg-Marquardt'!$AO$73,'Lavenberg-Marquardt'!$AS$73)</c:f>
              <c:numCache>
                <c:formatCode>0.0</c:formatCode>
                <c:ptCount val="11"/>
                <c:pt idx="0">
                  <c:v>19.239361600118862</c:v>
                </c:pt>
                <c:pt idx="1">
                  <c:v>21.740096738030765</c:v>
                </c:pt>
                <c:pt idx="2">
                  <c:v>19.24276581904774</c:v>
                </c:pt>
                <c:pt idx="3">
                  <c:v>21.086478511313221</c:v>
                </c:pt>
                <c:pt idx="4">
                  <c:v>27.535276343664911</c:v>
                </c:pt>
                <c:pt idx="5">
                  <c:v>25.4981907079157</c:v>
                </c:pt>
                <c:pt idx="6">
                  <c:v>26.785021859966616</c:v>
                </c:pt>
                <c:pt idx="7">
                  <c:v>23.9577637103901</c:v>
                </c:pt>
                <c:pt idx="8">
                  <c:v>25.712709585538516</c:v>
                </c:pt>
                <c:pt idx="9">
                  <c:v>28.135422506334869</c:v>
                </c:pt>
                <c:pt idx="10">
                  <c:v>27.040128453324151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E4B-4509-83CC-5EFBCF618029}"/>
            </c:ext>
          </c:extLst>
        </c:ser>
        <c:ser>
          <c:idx val="1"/>
          <c:order val="1"/>
          <c:tx>
            <c:v>Training Mean Absolute Error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('Lavenberg-Marquardt'!$D$11,'Lavenberg-Marquardt'!$H$11,'Lavenberg-Marquardt'!$L$11,'Lavenberg-Marquardt'!$P$11,'Lavenberg-Marquardt'!$T$11,'Lavenberg-Marquardt'!$X$11,'Lavenberg-Marquardt'!$AB$11,'Lavenberg-Marquardt'!$AF$11,'Lavenberg-Marquardt'!$AJ$11,'Lavenberg-Marquardt'!$AN$11,'Lavenberg-Marquardt'!$AR$11)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('Lavenberg-Marquardt'!$C$73,'Lavenberg-Marquardt'!$G$73,'Lavenberg-Marquardt'!$K$73,'Lavenberg-Marquardt'!$O$73,'Lavenberg-Marquardt'!$S$73,'Lavenberg-Marquardt'!$W$73,'Lavenberg-Marquardt'!$AA$73,'Lavenberg-Marquardt'!$AE$73,'Lavenberg-Marquardt'!$AI$73,'Lavenberg-Marquardt'!$AM$73,'Lavenberg-Marquardt'!$AQ$73)</c:f>
              <c:numCache>
                <c:formatCode>0.0</c:formatCode>
                <c:ptCount val="11"/>
                <c:pt idx="0">
                  <c:v>7.7914107114669449</c:v>
                </c:pt>
                <c:pt idx="1">
                  <c:v>9.8833765116237835</c:v>
                </c:pt>
                <c:pt idx="2">
                  <c:v>6.3675597632573488</c:v>
                </c:pt>
                <c:pt idx="3">
                  <c:v>4.6187312049853064</c:v>
                </c:pt>
                <c:pt idx="4">
                  <c:v>10.513793516962274</c:v>
                </c:pt>
                <c:pt idx="5">
                  <c:v>10.88014638498794</c:v>
                </c:pt>
                <c:pt idx="6">
                  <c:v>5.9757212857751103</c:v>
                </c:pt>
                <c:pt idx="7">
                  <c:v>9.2442465212309557</c:v>
                </c:pt>
                <c:pt idx="8">
                  <c:v>5.3380232370172909</c:v>
                </c:pt>
                <c:pt idx="9">
                  <c:v>8.7199966505058768</c:v>
                </c:pt>
                <c:pt idx="10">
                  <c:v>9.244558994369438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638560"/>
        <c:axId val="503635424"/>
      </c:scatterChart>
      <c:valAx>
        <c:axId val="503638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dirty="0"/>
                  <a:t>Noise Standard Deviation (mm</a:t>
                </a:r>
                <a:r>
                  <a:rPr lang="en-CA" sz="1600" baseline="30000" dirty="0"/>
                  <a:t>2</a:t>
                </a:r>
                <a:r>
                  <a:rPr lang="en-CA" sz="1600" baseline="0" dirty="0"/>
                  <a:t>)</a:t>
                </a:r>
                <a:endParaRPr lang="en-CA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635424"/>
        <c:crosses val="autoZero"/>
        <c:crossBetween val="midCat"/>
      </c:valAx>
      <c:valAx>
        <c:axId val="50363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dirty="0"/>
                  <a:t>Average Mean Absolute </a:t>
                </a:r>
                <a:r>
                  <a:rPr lang="en-CA" sz="1600" baseline="0" dirty="0"/>
                  <a:t>Error (</a:t>
                </a:r>
                <a:r>
                  <a:rPr lang="en-CA" sz="1600" baseline="0" dirty="0" err="1"/>
                  <a:t>deg</a:t>
                </a:r>
                <a:r>
                  <a:rPr lang="en-CA" sz="1600" baseline="0" dirty="0"/>
                  <a:t>)</a:t>
                </a:r>
                <a:endParaRPr lang="en-CA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638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80915101105319587"/>
          <c:y val="0.28210204263389232"/>
          <c:w val="0.17958138331300136"/>
          <c:h val="0.47837720883691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FF110-C868-42D3-B5E6-240CD50DFF39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AB302-6763-4E75-90C3-F1BCB29D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9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17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8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0117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8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02672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54438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D30372AC-A250-428F-9F6B-C770C773E9F1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00774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Neural Networks for Scoliosis Quantification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Ben Church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050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Methods – Neural network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10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6" name="picture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" y="1447800"/>
            <a:ext cx="7794172" cy="39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11</a:t>
            </a:fld>
            <a:r>
              <a:rPr lang="en-US" smtClean="0"/>
              <a:t> -</a:t>
            </a:r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103404"/>
              </p:ext>
            </p:extLst>
          </p:nvPr>
        </p:nvGraphicFramePr>
        <p:xfrm>
          <a:off x="876300" y="1028700"/>
          <a:ext cx="7391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41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257800" cy="4830763"/>
          </a:xfrm>
        </p:spPr>
        <p:txBody>
          <a:bodyPr/>
          <a:lstStyle/>
          <a:p>
            <a:r>
              <a:rPr lang="en-CA" dirty="0" smtClean="0"/>
              <a:t>Accuracy is unimpressive</a:t>
            </a:r>
          </a:p>
          <a:p>
            <a:pPr lvl="1"/>
            <a:r>
              <a:rPr lang="en-CA" dirty="0" smtClean="0"/>
              <a:t>Small training set</a:t>
            </a:r>
            <a:endParaRPr lang="en-CA" dirty="0" smtClean="0"/>
          </a:p>
          <a:p>
            <a:r>
              <a:rPr lang="en-CA" dirty="0" smtClean="0"/>
              <a:t>MATLAB </a:t>
            </a:r>
            <a:r>
              <a:rPr lang="en-CA" dirty="0" smtClean="0"/>
              <a:t>results are uninformative</a:t>
            </a:r>
          </a:p>
          <a:p>
            <a:pPr lvl="1"/>
            <a:r>
              <a:rPr lang="en-CA" dirty="0" smtClean="0"/>
              <a:t>Does not indicate curve severity vs performance relationship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12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1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Ongoing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17" y="1210312"/>
            <a:ext cx="4267200" cy="4830763"/>
          </a:xfrm>
        </p:spPr>
        <p:txBody>
          <a:bodyPr/>
          <a:lstStyle/>
          <a:p>
            <a:r>
              <a:rPr lang="en-CA" dirty="0"/>
              <a:t>Use neural network to estimate Cobb angle defining vertebrae</a:t>
            </a:r>
          </a:p>
          <a:p>
            <a:pPr lvl="1"/>
            <a:r>
              <a:rPr lang="en-CA" dirty="0" smtClean="0"/>
              <a:t>Alternative to direct angle estimation</a:t>
            </a:r>
          </a:p>
          <a:p>
            <a:r>
              <a:rPr lang="en-CA" dirty="0" smtClean="0"/>
              <a:t>Create </a:t>
            </a:r>
            <a:r>
              <a:rPr lang="en-CA" dirty="0" smtClean="0"/>
              <a:t>method to repair missing </a:t>
            </a:r>
            <a:r>
              <a:rPr lang="en-CA" dirty="0" smtClean="0"/>
              <a:t>points</a:t>
            </a:r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13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6092734" y="1447800"/>
            <a:ext cx="2292532" cy="428164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33" name="Group 232"/>
          <p:cNvGrpSpPr/>
          <p:nvPr/>
        </p:nvGrpSpPr>
        <p:grpSpPr>
          <a:xfrm>
            <a:off x="1436233" y="1600200"/>
            <a:ext cx="4050167" cy="3810000"/>
            <a:chOff x="1436233" y="1600200"/>
            <a:chExt cx="4050167" cy="3810000"/>
          </a:xfrm>
        </p:grpSpPr>
        <p:grpSp>
          <p:nvGrpSpPr>
            <p:cNvPr id="10" name="Group 9"/>
            <p:cNvGrpSpPr/>
            <p:nvPr/>
          </p:nvGrpSpPr>
          <p:grpSpPr>
            <a:xfrm>
              <a:off x="1436233" y="1676400"/>
              <a:ext cx="3897767" cy="3569591"/>
              <a:chOff x="1861459" y="618662"/>
              <a:chExt cx="6301452" cy="495691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100251" y="1994258"/>
                <a:ext cx="635726" cy="3578101"/>
                <a:chOff x="3100251" y="1994258"/>
                <a:chExt cx="635726" cy="3578101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3100251" y="1994258"/>
                  <a:ext cx="635726" cy="60960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3100251" y="2715943"/>
                  <a:ext cx="635726" cy="60960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100251" y="4183337"/>
                  <a:ext cx="635726" cy="60960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100251" y="4962754"/>
                  <a:ext cx="635726" cy="60960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371306" y="3476484"/>
                  <a:ext cx="93616" cy="8998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3371306" y="3709450"/>
                  <a:ext cx="93616" cy="8998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3371306" y="3932419"/>
                  <a:ext cx="93616" cy="8998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047707" y="1997471"/>
                <a:ext cx="635726" cy="3578101"/>
                <a:chOff x="3100251" y="1994258"/>
                <a:chExt cx="635726" cy="357810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3100251" y="1994258"/>
                  <a:ext cx="635726" cy="60960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100251" y="2715943"/>
                  <a:ext cx="635726" cy="60960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3100251" y="4183337"/>
                  <a:ext cx="635726" cy="60960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3100251" y="4962754"/>
                  <a:ext cx="635726" cy="60960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3371306" y="3476484"/>
                  <a:ext cx="93616" cy="8998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371306" y="3709450"/>
                  <a:ext cx="93616" cy="8998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371306" y="3932419"/>
                  <a:ext cx="93616" cy="8998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24" name="Straight Arrow Connector 23"/>
              <p:cNvCxnSpPr>
                <a:endCxn id="61" idx="2"/>
              </p:cNvCxnSpPr>
              <p:nvPr/>
            </p:nvCxnSpPr>
            <p:spPr>
              <a:xfrm flipV="1">
                <a:off x="1861459" y="2299061"/>
                <a:ext cx="1238792" cy="10264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62" idx="2"/>
              </p:cNvCxnSpPr>
              <p:nvPr/>
            </p:nvCxnSpPr>
            <p:spPr>
              <a:xfrm flipV="1">
                <a:off x="1861459" y="3020746"/>
                <a:ext cx="1238792" cy="3048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63" idx="2"/>
              </p:cNvCxnSpPr>
              <p:nvPr/>
            </p:nvCxnSpPr>
            <p:spPr>
              <a:xfrm>
                <a:off x="1861459" y="3325548"/>
                <a:ext cx="1238792" cy="11625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64" idx="2"/>
              </p:cNvCxnSpPr>
              <p:nvPr/>
            </p:nvCxnSpPr>
            <p:spPr>
              <a:xfrm>
                <a:off x="1861459" y="3325548"/>
                <a:ext cx="1238792" cy="19420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61" idx="6"/>
                <a:endCxn id="54" idx="2"/>
              </p:cNvCxnSpPr>
              <p:nvPr/>
            </p:nvCxnSpPr>
            <p:spPr>
              <a:xfrm>
                <a:off x="3735977" y="2299061"/>
                <a:ext cx="1311730" cy="32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1" idx="6"/>
                <a:endCxn id="55" idx="2"/>
              </p:cNvCxnSpPr>
              <p:nvPr/>
            </p:nvCxnSpPr>
            <p:spPr>
              <a:xfrm>
                <a:off x="3735977" y="2299061"/>
                <a:ext cx="1311730" cy="7248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61" idx="6"/>
                <a:endCxn id="56" idx="2"/>
              </p:cNvCxnSpPr>
              <p:nvPr/>
            </p:nvCxnSpPr>
            <p:spPr>
              <a:xfrm>
                <a:off x="3735977" y="2299061"/>
                <a:ext cx="1311730" cy="21922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61" idx="6"/>
                <a:endCxn id="57" idx="2"/>
              </p:cNvCxnSpPr>
              <p:nvPr/>
            </p:nvCxnSpPr>
            <p:spPr>
              <a:xfrm>
                <a:off x="3735977" y="2299061"/>
                <a:ext cx="1311730" cy="29717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62" idx="6"/>
                <a:endCxn id="54" idx="2"/>
              </p:cNvCxnSpPr>
              <p:nvPr/>
            </p:nvCxnSpPr>
            <p:spPr>
              <a:xfrm flipV="1">
                <a:off x="3735977" y="2302274"/>
                <a:ext cx="1311730" cy="7184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62" idx="6"/>
                <a:endCxn id="55" idx="2"/>
              </p:cNvCxnSpPr>
              <p:nvPr/>
            </p:nvCxnSpPr>
            <p:spPr>
              <a:xfrm>
                <a:off x="3735977" y="3020746"/>
                <a:ext cx="1311730" cy="32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62" idx="6"/>
                <a:endCxn id="56" idx="2"/>
              </p:cNvCxnSpPr>
              <p:nvPr/>
            </p:nvCxnSpPr>
            <p:spPr>
              <a:xfrm>
                <a:off x="3735977" y="3020746"/>
                <a:ext cx="1311730" cy="14706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62" idx="6"/>
                <a:endCxn id="57" idx="2"/>
              </p:cNvCxnSpPr>
              <p:nvPr/>
            </p:nvCxnSpPr>
            <p:spPr>
              <a:xfrm>
                <a:off x="3735977" y="3020746"/>
                <a:ext cx="1311730" cy="22500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63" idx="6"/>
                <a:endCxn id="54" idx="2"/>
              </p:cNvCxnSpPr>
              <p:nvPr/>
            </p:nvCxnSpPr>
            <p:spPr>
              <a:xfrm flipV="1">
                <a:off x="3735977" y="2302274"/>
                <a:ext cx="1311730" cy="21858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63" idx="6"/>
                <a:endCxn id="55" idx="2"/>
              </p:cNvCxnSpPr>
              <p:nvPr/>
            </p:nvCxnSpPr>
            <p:spPr>
              <a:xfrm flipV="1">
                <a:off x="3735977" y="3023959"/>
                <a:ext cx="1311730" cy="14641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63" idx="6"/>
                <a:endCxn id="56" idx="2"/>
              </p:cNvCxnSpPr>
              <p:nvPr/>
            </p:nvCxnSpPr>
            <p:spPr>
              <a:xfrm>
                <a:off x="3735977" y="4488140"/>
                <a:ext cx="1311730" cy="32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63" idx="6"/>
                <a:endCxn id="57" idx="2"/>
              </p:cNvCxnSpPr>
              <p:nvPr/>
            </p:nvCxnSpPr>
            <p:spPr>
              <a:xfrm>
                <a:off x="3735977" y="4488140"/>
                <a:ext cx="1311730" cy="7826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64" idx="6"/>
                <a:endCxn id="54" idx="2"/>
              </p:cNvCxnSpPr>
              <p:nvPr/>
            </p:nvCxnSpPr>
            <p:spPr>
              <a:xfrm flipV="1">
                <a:off x="3735977" y="2302274"/>
                <a:ext cx="1311730" cy="29652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64" idx="6"/>
                <a:endCxn id="55" idx="2"/>
              </p:cNvCxnSpPr>
              <p:nvPr/>
            </p:nvCxnSpPr>
            <p:spPr>
              <a:xfrm flipV="1">
                <a:off x="3735977" y="3023959"/>
                <a:ext cx="1311730" cy="22435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64" idx="6"/>
                <a:endCxn id="56" idx="2"/>
              </p:cNvCxnSpPr>
              <p:nvPr/>
            </p:nvCxnSpPr>
            <p:spPr>
              <a:xfrm flipV="1">
                <a:off x="3735977" y="4491353"/>
                <a:ext cx="1311730" cy="7762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64" idx="6"/>
                <a:endCxn id="57" idx="2"/>
              </p:cNvCxnSpPr>
              <p:nvPr/>
            </p:nvCxnSpPr>
            <p:spPr>
              <a:xfrm>
                <a:off x="3735977" y="5267557"/>
                <a:ext cx="1311730" cy="32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54" idx="6"/>
                <a:endCxn id="68" idx="2"/>
              </p:cNvCxnSpPr>
              <p:nvPr/>
            </p:nvCxnSpPr>
            <p:spPr>
              <a:xfrm flipV="1">
                <a:off x="5683434" y="618662"/>
                <a:ext cx="2479477" cy="168361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55" idx="6"/>
                <a:endCxn id="68" idx="2"/>
              </p:cNvCxnSpPr>
              <p:nvPr/>
            </p:nvCxnSpPr>
            <p:spPr>
              <a:xfrm flipV="1">
                <a:off x="5683434" y="618662"/>
                <a:ext cx="2479477" cy="24052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56" idx="6"/>
                <a:endCxn id="68" idx="2"/>
              </p:cNvCxnSpPr>
              <p:nvPr/>
            </p:nvCxnSpPr>
            <p:spPr>
              <a:xfrm flipV="1">
                <a:off x="5683434" y="618662"/>
                <a:ext cx="2479477" cy="387269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57" idx="6"/>
                <a:endCxn id="68" idx="2"/>
              </p:cNvCxnSpPr>
              <p:nvPr/>
            </p:nvCxnSpPr>
            <p:spPr>
              <a:xfrm flipV="1">
                <a:off x="5683434" y="618662"/>
                <a:ext cx="2479477" cy="465210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Oval 67"/>
            <p:cNvSpPr/>
            <p:nvPr/>
          </p:nvSpPr>
          <p:spPr>
            <a:xfrm>
              <a:off x="5334000" y="16002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Oval 68"/>
            <p:cNvSpPr/>
            <p:nvPr/>
          </p:nvSpPr>
          <p:spPr>
            <a:xfrm>
              <a:off x="5334000" y="18288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Oval 69"/>
            <p:cNvSpPr/>
            <p:nvPr/>
          </p:nvSpPr>
          <p:spPr>
            <a:xfrm>
              <a:off x="5334000" y="21336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Oval 70"/>
            <p:cNvSpPr/>
            <p:nvPr/>
          </p:nvSpPr>
          <p:spPr>
            <a:xfrm>
              <a:off x="5334000" y="23622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Oval 71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Oval 72"/>
            <p:cNvSpPr/>
            <p:nvPr/>
          </p:nvSpPr>
          <p:spPr>
            <a:xfrm>
              <a:off x="5334000" y="2810295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/>
            <p:cNvSpPr/>
            <p:nvPr/>
          </p:nvSpPr>
          <p:spPr>
            <a:xfrm>
              <a:off x="5334000" y="30480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Oval 74"/>
            <p:cNvSpPr/>
            <p:nvPr/>
          </p:nvSpPr>
          <p:spPr>
            <a:xfrm>
              <a:off x="5334000" y="32766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Oval 75"/>
            <p:cNvSpPr/>
            <p:nvPr/>
          </p:nvSpPr>
          <p:spPr>
            <a:xfrm>
              <a:off x="5334000" y="35052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Oval 76"/>
            <p:cNvSpPr/>
            <p:nvPr/>
          </p:nvSpPr>
          <p:spPr>
            <a:xfrm>
              <a:off x="5334000" y="38100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Oval 77"/>
            <p:cNvSpPr/>
            <p:nvPr/>
          </p:nvSpPr>
          <p:spPr>
            <a:xfrm>
              <a:off x="5334000" y="40386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Oval 78"/>
            <p:cNvSpPr/>
            <p:nvPr/>
          </p:nvSpPr>
          <p:spPr>
            <a:xfrm>
              <a:off x="5334000" y="43434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Oval 79"/>
            <p:cNvSpPr/>
            <p:nvPr/>
          </p:nvSpPr>
          <p:spPr>
            <a:xfrm>
              <a:off x="5334000" y="47244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Oval 80"/>
            <p:cNvSpPr/>
            <p:nvPr/>
          </p:nvSpPr>
          <p:spPr>
            <a:xfrm>
              <a:off x="5334000" y="52578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9" name="Straight Arrow Connector 88"/>
            <p:cNvCxnSpPr>
              <a:stCxn id="54" idx="6"/>
              <a:endCxn id="69" idx="2"/>
            </p:cNvCxnSpPr>
            <p:nvPr/>
          </p:nvCxnSpPr>
          <p:spPr>
            <a:xfrm flipV="1">
              <a:off x="3800318" y="1905000"/>
              <a:ext cx="1533682" cy="9838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54" idx="6"/>
              <a:endCxn id="70" idx="2"/>
            </p:cNvCxnSpPr>
            <p:nvPr/>
          </p:nvCxnSpPr>
          <p:spPr>
            <a:xfrm flipV="1">
              <a:off x="3800318" y="2209800"/>
              <a:ext cx="1533682" cy="6790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54" idx="6"/>
              <a:endCxn id="71" idx="2"/>
            </p:cNvCxnSpPr>
            <p:nvPr/>
          </p:nvCxnSpPr>
          <p:spPr>
            <a:xfrm flipV="1">
              <a:off x="3800318" y="2438400"/>
              <a:ext cx="1533682" cy="4504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54" idx="6"/>
              <a:endCxn id="72" idx="2"/>
            </p:cNvCxnSpPr>
            <p:nvPr/>
          </p:nvCxnSpPr>
          <p:spPr>
            <a:xfrm flipV="1">
              <a:off x="3800318" y="2667000"/>
              <a:ext cx="1533682" cy="2218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54" idx="6"/>
              <a:endCxn id="73" idx="2"/>
            </p:cNvCxnSpPr>
            <p:nvPr/>
          </p:nvCxnSpPr>
          <p:spPr>
            <a:xfrm flipV="1">
              <a:off x="3800318" y="2886495"/>
              <a:ext cx="1533682" cy="23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54" idx="6"/>
              <a:endCxn id="74" idx="2"/>
            </p:cNvCxnSpPr>
            <p:nvPr/>
          </p:nvCxnSpPr>
          <p:spPr>
            <a:xfrm>
              <a:off x="3800318" y="2888810"/>
              <a:ext cx="1533682" cy="2353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54" idx="6"/>
              <a:endCxn id="75" idx="2"/>
            </p:cNvCxnSpPr>
            <p:nvPr/>
          </p:nvCxnSpPr>
          <p:spPr>
            <a:xfrm>
              <a:off x="3800318" y="2888810"/>
              <a:ext cx="1533682" cy="46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54" idx="6"/>
              <a:endCxn id="76" idx="2"/>
            </p:cNvCxnSpPr>
            <p:nvPr/>
          </p:nvCxnSpPr>
          <p:spPr>
            <a:xfrm>
              <a:off x="3800318" y="2888810"/>
              <a:ext cx="1533682" cy="6925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54" idx="6"/>
              <a:endCxn id="77" idx="2"/>
            </p:cNvCxnSpPr>
            <p:nvPr/>
          </p:nvCxnSpPr>
          <p:spPr>
            <a:xfrm>
              <a:off x="3800318" y="2888810"/>
              <a:ext cx="1533682" cy="9973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54" idx="6"/>
              <a:endCxn id="78" idx="2"/>
            </p:cNvCxnSpPr>
            <p:nvPr/>
          </p:nvCxnSpPr>
          <p:spPr>
            <a:xfrm>
              <a:off x="3800318" y="2888810"/>
              <a:ext cx="1533682" cy="122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54" idx="6"/>
              <a:endCxn id="79" idx="2"/>
            </p:cNvCxnSpPr>
            <p:nvPr/>
          </p:nvCxnSpPr>
          <p:spPr>
            <a:xfrm>
              <a:off x="3800318" y="2888810"/>
              <a:ext cx="1533682" cy="15307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54" idx="6"/>
              <a:endCxn id="80" idx="2"/>
            </p:cNvCxnSpPr>
            <p:nvPr/>
          </p:nvCxnSpPr>
          <p:spPr>
            <a:xfrm>
              <a:off x="3800318" y="2888810"/>
              <a:ext cx="1533682" cy="19117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54" idx="6"/>
              <a:endCxn id="81" idx="2"/>
            </p:cNvCxnSpPr>
            <p:nvPr/>
          </p:nvCxnSpPr>
          <p:spPr>
            <a:xfrm>
              <a:off x="3800318" y="2888810"/>
              <a:ext cx="1533682" cy="2445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endCxn id="69" idx="2"/>
            </p:cNvCxnSpPr>
            <p:nvPr/>
          </p:nvCxnSpPr>
          <p:spPr>
            <a:xfrm flipV="1">
              <a:off x="3800316" y="1905000"/>
              <a:ext cx="1533684" cy="14831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endCxn id="70" idx="2"/>
            </p:cNvCxnSpPr>
            <p:nvPr/>
          </p:nvCxnSpPr>
          <p:spPr>
            <a:xfrm flipV="1">
              <a:off x="3800316" y="2209800"/>
              <a:ext cx="1533684" cy="1178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endCxn id="71" idx="2"/>
            </p:cNvCxnSpPr>
            <p:nvPr/>
          </p:nvCxnSpPr>
          <p:spPr>
            <a:xfrm flipV="1">
              <a:off x="3800316" y="2438400"/>
              <a:ext cx="1533684" cy="9497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72" idx="2"/>
            </p:cNvCxnSpPr>
            <p:nvPr/>
          </p:nvCxnSpPr>
          <p:spPr>
            <a:xfrm flipV="1">
              <a:off x="3800316" y="2667000"/>
              <a:ext cx="1533684" cy="7211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73" idx="2"/>
            </p:cNvCxnSpPr>
            <p:nvPr/>
          </p:nvCxnSpPr>
          <p:spPr>
            <a:xfrm flipV="1">
              <a:off x="3800316" y="2886495"/>
              <a:ext cx="1533684" cy="501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74" idx="2"/>
            </p:cNvCxnSpPr>
            <p:nvPr/>
          </p:nvCxnSpPr>
          <p:spPr>
            <a:xfrm flipV="1">
              <a:off x="3800316" y="3124200"/>
              <a:ext cx="1533684" cy="263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75" idx="2"/>
            </p:cNvCxnSpPr>
            <p:nvPr/>
          </p:nvCxnSpPr>
          <p:spPr>
            <a:xfrm flipV="1">
              <a:off x="3800316" y="3352800"/>
              <a:ext cx="1533684" cy="35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endCxn id="76" idx="2"/>
            </p:cNvCxnSpPr>
            <p:nvPr/>
          </p:nvCxnSpPr>
          <p:spPr>
            <a:xfrm>
              <a:off x="3800316" y="3388131"/>
              <a:ext cx="1533684" cy="193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endCxn id="77" idx="2"/>
            </p:cNvCxnSpPr>
            <p:nvPr/>
          </p:nvCxnSpPr>
          <p:spPr>
            <a:xfrm>
              <a:off x="3800316" y="3388131"/>
              <a:ext cx="1533684" cy="4980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endCxn id="78" idx="2"/>
            </p:cNvCxnSpPr>
            <p:nvPr/>
          </p:nvCxnSpPr>
          <p:spPr>
            <a:xfrm>
              <a:off x="3800316" y="3388131"/>
              <a:ext cx="1533684" cy="7266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79" idx="2"/>
            </p:cNvCxnSpPr>
            <p:nvPr/>
          </p:nvCxnSpPr>
          <p:spPr>
            <a:xfrm>
              <a:off x="3800316" y="3388131"/>
              <a:ext cx="1533684" cy="1031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endCxn id="80" idx="2"/>
            </p:cNvCxnSpPr>
            <p:nvPr/>
          </p:nvCxnSpPr>
          <p:spPr>
            <a:xfrm>
              <a:off x="3800316" y="3388131"/>
              <a:ext cx="1533684" cy="1412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81" idx="2"/>
            </p:cNvCxnSpPr>
            <p:nvPr/>
          </p:nvCxnSpPr>
          <p:spPr>
            <a:xfrm>
              <a:off x="3800316" y="3388131"/>
              <a:ext cx="1533684" cy="19458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endCxn id="69" idx="2"/>
            </p:cNvCxnSpPr>
            <p:nvPr/>
          </p:nvCxnSpPr>
          <p:spPr>
            <a:xfrm flipV="1">
              <a:off x="3800318" y="1905000"/>
              <a:ext cx="1533682" cy="25774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endCxn id="70" idx="2"/>
            </p:cNvCxnSpPr>
            <p:nvPr/>
          </p:nvCxnSpPr>
          <p:spPr>
            <a:xfrm flipV="1">
              <a:off x="3800318" y="2209800"/>
              <a:ext cx="1533682" cy="22726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endCxn id="71" idx="2"/>
            </p:cNvCxnSpPr>
            <p:nvPr/>
          </p:nvCxnSpPr>
          <p:spPr>
            <a:xfrm flipV="1">
              <a:off x="3800318" y="2438400"/>
              <a:ext cx="1533682" cy="20440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endCxn id="72" idx="2"/>
            </p:cNvCxnSpPr>
            <p:nvPr/>
          </p:nvCxnSpPr>
          <p:spPr>
            <a:xfrm flipV="1">
              <a:off x="3800318" y="2667000"/>
              <a:ext cx="1533682" cy="18154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endCxn id="73" idx="2"/>
            </p:cNvCxnSpPr>
            <p:nvPr/>
          </p:nvCxnSpPr>
          <p:spPr>
            <a:xfrm flipV="1">
              <a:off x="3800318" y="2886495"/>
              <a:ext cx="1533682" cy="15959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endCxn id="74" idx="2"/>
            </p:cNvCxnSpPr>
            <p:nvPr/>
          </p:nvCxnSpPr>
          <p:spPr>
            <a:xfrm flipV="1">
              <a:off x="3800318" y="3124200"/>
              <a:ext cx="1533682" cy="13582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endCxn id="75" idx="2"/>
            </p:cNvCxnSpPr>
            <p:nvPr/>
          </p:nvCxnSpPr>
          <p:spPr>
            <a:xfrm flipV="1">
              <a:off x="3800318" y="3352800"/>
              <a:ext cx="1533682" cy="11296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endCxn id="76" idx="2"/>
            </p:cNvCxnSpPr>
            <p:nvPr/>
          </p:nvCxnSpPr>
          <p:spPr>
            <a:xfrm flipV="1">
              <a:off x="3800318" y="3581400"/>
              <a:ext cx="1533682" cy="9010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endCxn id="77" idx="2"/>
            </p:cNvCxnSpPr>
            <p:nvPr/>
          </p:nvCxnSpPr>
          <p:spPr>
            <a:xfrm flipV="1">
              <a:off x="3800318" y="3886200"/>
              <a:ext cx="1533682" cy="5962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endCxn id="78" idx="2"/>
            </p:cNvCxnSpPr>
            <p:nvPr/>
          </p:nvCxnSpPr>
          <p:spPr>
            <a:xfrm flipV="1">
              <a:off x="3800318" y="4114800"/>
              <a:ext cx="1533682" cy="3676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endCxn id="79" idx="2"/>
            </p:cNvCxnSpPr>
            <p:nvPr/>
          </p:nvCxnSpPr>
          <p:spPr>
            <a:xfrm flipV="1">
              <a:off x="3800318" y="4419600"/>
              <a:ext cx="1533682" cy="628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endCxn id="80" idx="2"/>
            </p:cNvCxnSpPr>
            <p:nvPr/>
          </p:nvCxnSpPr>
          <p:spPr>
            <a:xfrm>
              <a:off x="3800318" y="4482430"/>
              <a:ext cx="1533682" cy="3181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endCxn id="81" idx="2"/>
            </p:cNvCxnSpPr>
            <p:nvPr/>
          </p:nvCxnSpPr>
          <p:spPr>
            <a:xfrm>
              <a:off x="3800318" y="4482430"/>
              <a:ext cx="1533682" cy="8515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endCxn id="69" idx="2"/>
            </p:cNvCxnSpPr>
            <p:nvPr/>
          </p:nvCxnSpPr>
          <p:spPr>
            <a:xfrm flipV="1">
              <a:off x="3800318" y="1905000"/>
              <a:ext cx="1533682" cy="31060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endCxn id="70" idx="2"/>
            </p:cNvCxnSpPr>
            <p:nvPr/>
          </p:nvCxnSpPr>
          <p:spPr>
            <a:xfrm flipV="1">
              <a:off x="3800318" y="2209800"/>
              <a:ext cx="1533682" cy="28012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endCxn id="71" idx="2"/>
            </p:cNvCxnSpPr>
            <p:nvPr/>
          </p:nvCxnSpPr>
          <p:spPr>
            <a:xfrm flipV="1">
              <a:off x="3800318" y="2438400"/>
              <a:ext cx="1533682" cy="2572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endCxn id="72" idx="2"/>
            </p:cNvCxnSpPr>
            <p:nvPr/>
          </p:nvCxnSpPr>
          <p:spPr>
            <a:xfrm flipV="1">
              <a:off x="3800318" y="2667000"/>
              <a:ext cx="1533682" cy="23440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endCxn id="73" idx="2"/>
            </p:cNvCxnSpPr>
            <p:nvPr/>
          </p:nvCxnSpPr>
          <p:spPr>
            <a:xfrm flipV="1">
              <a:off x="3800318" y="2886495"/>
              <a:ext cx="1533682" cy="2124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endCxn id="74" idx="2"/>
            </p:cNvCxnSpPr>
            <p:nvPr/>
          </p:nvCxnSpPr>
          <p:spPr>
            <a:xfrm flipV="1">
              <a:off x="3800318" y="3124200"/>
              <a:ext cx="1533682" cy="18868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endCxn id="75" idx="2"/>
            </p:cNvCxnSpPr>
            <p:nvPr/>
          </p:nvCxnSpPr>
          <p:spPr>
            <a:xfrm flipV="1">
              <a:off x="3800318" y="3352800"/>
              <a:ext cx="1533682" cy="16582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endCxn id="76" idx="2"/>
            </p:cNvCxnSpPr>
            <p:nvPr/>
          </p:nvCxnSpPr>
          <p:spPr>
            <a:xfrm flipV="1">
              <a:off x="3800318" y="3581400"/>
              <a:ext cx="1533682" cy="1429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endCxn id="77" idx="2"/>
            </p:cNvCxnSpPr>
            <p:nvPr/>
          </p:nvCxnSpPr>
          <p:spPr>
            <a:xfrm flipV="1">
              <a:off x="3800318" y="3886200"/>
              <a:ext cx="1533682" cy="1124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endCxn id="78" idx="2"/>
            </p:cNvCxnSpPr>
            <p:nvPr/>
          </p:nvCxnSpPr>
          <p:spPr>
            <a:xfrm flipV="1">
              <a:off x="3800318" y="4114800"/>
              <a:ext cx="1533682" cy="8962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79" idx="2"/>
            </p:cNvCxnSpPr>
            <p:nvPr/>
          </p:nvCxnSpPr>
          <p:spPr>
            <a:xfrm flipV="1">
              <a:off x="3800318" y="4419600"/>
              <a:ext cx="1533682" cy="591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80" idx="2"/>
            </p:cNvCxnSpPr>
            <p:nvPr/>
          </p:nvCxnSpPr>
          <p:spPr>
            <a:xfrm flipV="1">
              <a:off x="3800318" y="4800600"/>
              <a:ext cx="1533682" cy="210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endCxn id="81" idx="2"/>
            </p:cNvCxnSpPr>
            <p:nvPr/>
          </p:nvCxnSpPr>
          <p:spPr>
            <a:xfrm>
              <a:off x="3800318" y="5011027"/>
              <a:ext cx="1533682" cy="322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5334000" y="1828800"/>
            <a:ext cx="152400" cy="2667000"/>
            <a:chOff x="5334000" y="1828800"/>
            <a:chExt cx="152400" cy="2667000"/>
          </a:xfrm>
        </p:grpSpPr>
        <p:sp>
          <p:nvSpPr>
            <p:cNvPr id="234" name="Oval 233"/>
            <p:cNvSpPr/>
            <p:nvPr/>
          </p:nvSpPr>
          <p:spPr>
            <a:xfrm>
              <a:off x="5334000" y="1828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5" name="Oval 234"/>
            <p:cNvSpPr/>
            <p:nvPr/>
          </p:nvSpPr>
          <p:spPr>
            <a:xfrm>
              <a:off x="5334000" y="4343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5334000" y="2137201"/>
            <a:ext cx="152400" cy="2055104"/>
            <a:chOff x="5334000" y="1838129"/>
            <a:chExt cx="152400" cy="2055104"/>
          </a:xfrm>
        </p:grpSpPr>
        <p:sp>
          <p:nvSpPr>
            <p:cNvPr id="238" name="Oval 237"/>
            <p:cNvSpPr/>
            <p:nvPr/>
          </p:nvSpPr>
          <p:spPr>
            <a:xfrm>
              <a:off x="5334000" y="1838129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9" name="Oval 238"/>
            <p:cNvSpPr/>
            <p:nvPr/>
          </p:nvSpPr>
          <p:spPr>
            <a:xfrm>
              <a:off x="5334000" y="3740833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5332367" y="2363474"/>
            <a:ext cx="152400" cy="1588113"/>
            <a:chOff x="5334000" y="1838129"/>
            <a:chExt cx="152400" cy="1588113"/>
          </a:xfrm>
        </p:grpSpPr>
        <p:sp>
          <p:nvSpPr>
            <p:cNvPr id="241" name="Oval 240"/>
            <p:cNvSpPr/>
            <p:nvPr/>
          </p:nvSpPr>
          <p:spPr>
            <a:xfrm>
              <a:off x="5334000" y="1838129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2" name="Oval 241"/>
            <p:cNvSpPr/>
            <p:nvPr/>
          </p:nvSpPr>
          <p:spPr>
            <a:xfrm>
              <a:off x="5334000" y="3273842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5330734" y="2129999"/>
            <a:ext cx="152400" cy="2056557"/>
            <a:chOff x="5334000" y="1838129"/>
            <a:chExt cx="152400" cy="2056557"/>
          </a:xfrm>
        </p:grpSpPr>
        <p:sp>
          <p:nvSpPr>
            <p:cNvPr id="244" name="Oval 243"/>
            <p:cNvSpPr/>
            <p:nvPr/>
          </p:nvSpPr>
          <p:spPr>
            <a:xfrm>
              <a:off x="5334000" y="1838129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5" name="Oval 244"/>
            <p:cNvSpPr/>
            <p:nvPr/>
          </p:nvSpPr>
          <p:spPr>
            <a:xfrm>
              <a:off x="5334000" y="3742286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337266" y="2357138"/>
            <a:ext cx="152400" cy="1599018"/>
            <a:chOff x="5334000" y="1838129"/>
            <a:chExt cx="152400" cy="1599018"/>
          </a:xfrm>
        </p:grpSpPr>
        <p:sp>
          <p:nvSpPr>
            <p:cNvPr id="247" name="Oval 246"/>
            <p:cNvSpPr/>
            <p:nvPr/>
          </p:nvSpPr>
          <p:spPr>
            <a:xfrm>
              <a:off x="5334000" y="1838129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8" name="Oval 247"/>
            <p:cNvSpPr/>
            <p:nvPr/>
          </p:nvSpPr>
          <p:spPr>
            <a:xfrm>
              <a:off x="5334000" y="3284747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96369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630362"/>
          </a:xfrm>
        </p:spPr>
        <p:txBody>
          <a:bodyPr>
            <a:normAutofit/>
          </a:bodyPr>
          <a:lstStyle/>
          <a:p>
            <a:r>
              <a:rPr lang="en-CA" dirty="0" smtClean="0"/>
              <a:t>Thank you!</a:t>
            </a:r>
            <a:br>
              <a:rPr lang="en-CA" dirty="0" smtClean="0"/>
            </a:br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14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Background</a:t>
            </a:r>
          </a:p>
          <a:p>
            <a:pPr lvl="1"/>
            <a:r>
              <a:rPr lang="en-CA" dirty="0" smtClean="0"/>
              <a:t>Scoliosis</a:t>
            </a:r>
          </a:p>
          <a:p>
            <a:pPr lvl="1"/>
            <a:r>
              <a:rPr lang="en-CA" dirty="0" smtClean="0"/>
              <a:t>Assessment</a:t>
            </a:r>
          </a:p>
          <a:p>
            <a:pPr lvl="1"/>
            <a:r>
              <a:rPr lang="en-CA" dirty="0" smtClean="0"/>
              <a:t>Tracked ultrasound</a:t>
            </a:r>
          </a:p>
          <a:p>
            <a:r>
              <a:rPr lang="en-CA" dirty="0" smtClean="0"/>
              <a:t>Motivation</a:t>
            </a:r>
          </a:p>
          <a:p>
            <a:r>
              <a:rPr lang="en-CA" dirty="0" smtClean="0"/>
              <a:t>Methods</a:t>
            </a:r>
          </a:p>
          <a:p>
            <a:pPr lvl="1"/>
            <a:r>
              <a:rPr lang="en-CA" dirty="0" smtClean="0"/>
              <a:t>Pre-processing</a:t>
            </a:r>
          </a:p>
          <a:p>
            <a:pPr lvl="1"/>
            <a:r>
              <a:rPr lang="en-CA" dirty="0" smtClean="0"/>
              <a:t>Neural network</a:t>
            </a:r>
          </a:p>
          <a:p>
            <a:r>
              <a:rPr lang="en-CA" dirty="0" smtClean="0"/>
              <a:t>Results</a:t>
            </a:r>
          </a:p>
          <a:p>
            <a:r>
              <a:rPr lang="en-CA" dirty="0" smtClean="0"/>
              <a:t>Discussion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2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 - Scoliosis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3429000" cy="3581400"/>
          </a:xfrm>
        </p:spPr>
        <p:txBody>
          <a:bodyPr/>
          <a:lstStyle/>
          <a:p>
            <a:r>
              <a:rPr lang="en-CA" dirty="0"/>
              <a:t>Pathological spinal curvature</a:t>
            </a:r>
          </a:p>
          <a:p>
            <a:r>
              <a:rPr lang="en-CA" dirty="0"/>
              <a:t>Develops during growth</a:t>
            </a:r>
          </a:p>
          <a:p>
            <a:r>
              <a:rPr lang="en-CA" dirty="0"/>
              <a:t>Must be monitored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3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4946468" y="1295401"/>
            <a:ext cx="2292532" cy="428164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6948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 - Assessment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10000" cy="4830763"/>
          </a:xfrm>
        </p:spPr>
        <p:txBody>
          <a:bodyPr/>
          <a:lstStyle/>
          <a:p>
            <a:r>
              <a:rPr lang="en-CA" dirty="0"/>
              <a:t>X-ray imaging is the </a:t>
            </a:r>
            <a:br>
              <a:rPr lang="en-CA" dirty="0"/>
            </a:br>
            <a:r>
              <a:rPr lang="en-CA" dirty="0"/>
              <a:t>gold-standard</a:t>
            </a:r>
          </a:p>
          <a:p>
            <a:r>
              <a:rPr lang="en-CA" dirty="0"/>
              <a:t>Measure Cobb angle from X-ray, quantifying severity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4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5530817" y="1752600"/>
            <a:ext cx="1894115" cy="353754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752600"/>
            <a:ext cx="1830548" cy="353754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Connector 7"/>
          <p:cNvCxnSpPr/>
          <p:nvPr/>
        </p:nvCxnSpPr>
        <p:spPr>
          <a:xfrm flipH="1">
            <a:off x="5907661" y="2443426"/>
            <a:ext cx="588818" cy="18703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886879" y="3434026"/>
            <a:ext cx="581891" cy="22167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2603511">
            <a:off x="4950863" y="2429879"/>
            <a:ext cx="1274134" cy="1274002"/>
          </a:xfrm>
          <a:prstGeom prst="arc">
            <a:avLst/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401065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 – Tracked ultrasound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572000" cy="483076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Risks of cumulative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X-ray </a:t>
            </a:r>
            <a:r>
              <a:rPr lang="en-CA" dirty="0"/>
              <a:t>exposure have motivated use of 3D ultrasound</a:t>
            </a:r>
          </a:p>
          <a:p>
            <a:r>
              <a:rPr lang="en-CA" dirty="0"/>
              <a:t>Provides landmark locations rather than macroscopic visualization</a:t>
            </a:r>
          </a:p>
          <a:p>
            <a:r>
              <a:rPr lang="en-CA" dirty="0"/>
              <a:t>Curvature extracted from landmark locations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8" t="1252" r="28927" b="2370"/>
          <a:stretch/>
        </p:blipFill>
        <p:spPr>
          <a:xfrm>
            <a:off x="5534083" y="1756637"/>
            <a:ext cx="1902279" cy="3518807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5530817" y="1752600"/>
            <a:ext cx="1894115" cy="353754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752600"/>
            <a:ext cx="1830548" cy="353754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Connector 8"/>
          <p:cNvCxnSpPr/>
          <p:nvPr/>
        </p:nvCxnSpPr>
        <p:spPr>
          <a:xfrm flipH="1">
            <a:off x="6326019" y="2442437"/>
            <a:ext cx="498021" cy="14695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309690" y="3740558"/>
            <a:ext cx="383722" cy="12246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1849176">
            <a:off x="4704174" y="2181188"/>
            <a:ext cx="1929231" cy="2261723"/>
          </a:xfrm>
          <a:prstGeom prst="arc">
            <a:avLst>
              <a:gd name="adj1" fmla="val 17125809"/>
              <a:gd name="adj2" fmla="val 21517440"/>
            </a:avLst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350865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86200" cy="483076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3 expected error types:</a:t>
            </a:r>
          </a:p>
          <a:p>
            <a:r>
              <a:rPr lang="en-CA" sz="2800" dirty="0"/>
              <a:t>Missing points</a:t>
            </a:r>
          </a:p>
          <a:p>
            <a:r>
              <a:rPr lang="en-CA" sz="2800" dirty="0"/>
              <a:t>Misplaced points</a:t>
            </a:r>
          </a:p>
          <a:p>
            <a:r>
              <a:rPr lang="en-CA" sz="2800" dirty="0"/>
              <a:t>Random noise</a:t>
            </a:r>
          </a:p>
          <a:p>
            <a:endParaRPr lang="en-CA" sz="2800" dirty="0"/>
          </a:p>
          <a:p>
            <a:pPr marL="0" indent="0">
              <a:buNone/>
            </a:pPr>
            <a:r>
              <a:rPr lang="en-CA" dirty="0"/>
              <a:t>Can curvature be retrieved</a:t>
            </a:r>
            <a:r>
              <a:rPr lang="en-CA" dirty="0" smtClean="0"/>
              <a:t>?</a:t>
            </a:r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3" t="2408" r="30322" b="4201"/>
          <a:stretch/>
        </p:blipFill>
        <p:spPr>
          <a:xfrm>
            <a:off x="4692501" y="1299983"/>
            <a:ext cx="2267605" cy="440685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2" t="6172" r="31884" b="7505"/>
          <a:stretch/>
        </p:blipFill>
        <p:spPr>
          <a:xfrm>
            <a:off x="4702629" y="1307112"/>
            <a:ext cx="2253343" cy="439972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7" t="9336" r="32343" b="4292"/>
          <a:stretch/>
        </p:blipFill>
        <p:spPr>
          <a:xfrm>
            <a:off x="4693483" y="1313210"/>
            <a:ext cx="2260474" cy="4385461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2" t="244" r="29262" b="2592"/>
          <a:stretch/>
        </p:blipFill>
        <p:spPr>
          <a:xfrm>
            <a:off x="4694465" y="1297915"/>
            <a:ext cx="2253343" cy="4392592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125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 – Pre-processing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7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524000"/>
            <a:ext cx="7171907" cy="3733800"/>
          </a:xfrm>
        </p:spPr>
      </p:pic>
    </p:spTree>
    <p:extLst>
      <p:ext uri="{BB962C8B-B14F-4D97-AF65-F5344CB8AC3E}">
        <p14:creationId xmlns:p14="http://schemas.microsoft.com/office/powerpoint/2010/main" val="26698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8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2" t="2382" r="32450" b="4970"/>
          <a:stretch/>
        </p:blipFill>
        <p:spPr>
          <a:xfrm>
            <a:off x="3274516" y="1392583"/>
            <a:ext cx="1942463" cy="4107894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4" t="2172" r="32365" b="5129"/>
          <a:stretch/>
        </p:blipFill>
        <p:spPr>
          <a:xfrm>
            <a:off x="5723802" y="1390337"/>
            <a:ext cx="1928388" cy="411014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8" t="2784" r="32801" b="4647"/>
          <a:stretch/>
        </p:blipFill>
        <p:spPr>
          <a:xfrm>
            <a:off x="884635" y="1404413"/>
            <a:ext cx="1942463" cy="4096064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8480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25873 0.0002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3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0.26536 -7.40741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9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2" t="2382" r="32450" b="4970"/>
          <a:stretch/>
        </p:blipFill>
        <p:spPr>
          <a:xfrm>
            <a:off x="3274516" y="1392583"/>
            <a:ext cx="1942463" cy="4107894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ight Arrow 4"/>
          <p:cNvSpPr/>
          <p:nvPr/>
        </p:nvSpPr>
        <p:spPr>
          <a:xfrm>
            <a:off x="2639291" y="3103630"/>
            <a:ext cx="893618" cy="685800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6" name="TextBox 5"/>
          <p:cNvSpPr txBox="1"/>
          <p:nvPr/>
        </p:nvSpPr>
        <p:spPr>
          <a:xfrm>
            <a:off x="3601442" y="3053195"/>
            <a:ext cx="1856510" cy="92333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Feedforward backpropagation network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541820" y="3103630"/>
            <a:ext cx="893618" cy="685800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grpSp>
        <p:nvGrpSpPr>
          <p:cNvPr id="8" name="Group 7"/>
          <p:cNvGrpSpPr/>
          <p:nvPr/>
        </p:nvGrpSpPr>
        <p:grpSpPr>
          <a:xfrm>
            <a:off x="6539346" y="3041399"/>
            <a:ext cx="1579418" cy="810261"/>
            <a:chOff x="8719127" y="2912199"/>
            <a:chExt cx="2105891" cy="1080348"/>
          </a:xfrm>
        </p:grpSpPr>
        <p:sp>
          <p:nvSpPr>
            <p:cNvPr id="9" name="Oval 8"/>
            <p:cNvSpPr/>
            <p:nvPr/>
          </p:nvSpPr>
          <p:spPr>
            <a:xfrm>
              <a:off x="8719127" y="2912199"/>
              <a:ext cx="2105891" cy="1080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65920" y="2975319"/>
              <a:ext cx="1902690" cy="984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100" dirty="0"/>
                <a:t>Curvature estimate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184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-0.29284 0.0013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4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380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Neural Networks for Scoliosis Quantification</vt:lpstr>
      <vt:lpstr>Content</vt:lpstr>
      <vt:lpstr>Background - Scoliosis</vt:lpstr>
      <vt:lpstr>Background - Assessment</vt:lpstr>
      <vt:lpstr>Background – Tracked ultrasound</vt:lpstr>
      <vt:lpstr>Motivation</vt:lpstr>
      <vt:lpstr>Methods – Pre-processing</vt:lpstr>
      <vt:lpstr>PowerPoint Presentation</vt:lpstr>
      <vt:lpstr>PowerPoint Presentation</vt:lpstr>
      <vt:lpstr>Methods – Neural network</vt:lpstr>
      <vt:lpstr>Results</vt:lpstr>
      <vt:lpstr>Discussion</vt:lpstr>
      <vt:lpstr>Ongoing work</vt:lpstr>
      <vt:lpstr>Thank you!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Paweena U-Thainual</dc:creator>
  <cp:lastModifiedBy>Ben Church</cp:lastModifiedBy>
  <cp:revision>34</cp:revision>
  <dcterms:created xsi:type="dcterms:W3CDTF">2013-01-28T22:14:32Z</dcterms:created>
  <dcterms:modified xsi:type="dcterms:W3CDTF">2017-01-12T21:19:02Z</dcterms:modified>
</cp:coreProperties>
</file>