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86" r:id="rId9"/>
    <p:sldId id="265" r:id="rId10"/>
    <p:sldId id="269" r:id="rId11"/>
    <p:sldId id="280" r:id="rId12"/>
    <p:sldId id="270" r:id="rId13"/>
    <p:sldId id="271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2" r:id="rId22"/>
    <p:sldId id="281" r:id="rId23"/>
    <p:sldId id="283" r:id="rId24"/>
    <p:sldId id="284" r:id="rId25"/>
    <p:sldId id="285" r:id="rId26"/>
    <p:sldId id="26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83FE"/>
    <a:srgbClr val="FF8F8F"/>
    <a:srgbClr val="0BB13E"/>
    <a:srgbClr val="969696"/>
    <a:srgbClr val="F4F4F4"/>
    <a:srgbClr val="1F77B4"/>
    <a:srgbClr val="FF7F0E"/>
    <a:srgbClr val="2CA02C"/>
    <a:srgbClr val="F6F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00BFCF-99AA-4D87-9F55-3A672CE3ED50}" type="datetimeFigureOut">
              <a:rPr lang="en-CA" smtClean="0"/>
              <a:t>2017-03-23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3370E-83B4-4864-B523-9AC079E4A6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6297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3370E-83B4-4864-B523-9AC079E4A65D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0597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66BC-298D-495F-A52C-BC7ECC5CE82F}" type="datetimeFigureOut">
              <a:rPr lang="en-CA" smtClean="0"/>
              <a:t>2017-03-23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46E5-FC13-4FC3-B8C4-32F0A9ECCC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230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66BC-298D-495F-A52C-BC7ECC5CE82F}" type="datetimeFigureOut">
              <a:rPr lang="en-CA" smtClean="0"/>
              <a:t>2017-03-23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46E5-FC13-4FC3-B8C4-32F0A9ECCC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8984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66BC-298D-495F-A52C-BC7ECC5CE82F}" type="datetimeFigureOut">
              <a:rPr lang="en-CA" smtClean="0"/>
              <a:t>2017-03-23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46E5-FC13-4FC3-B8C4-32F0A9ECCC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7444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66BC-298D-495F-A52C-BC7ECC5CE82F}" type="datetimeFigureOut">
              <a:rPr lang="en-CA" smtClean="0"/>
              <a:t>2017-03-23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46E5-FC13-4FC3-B8C4-32F0A9ECCC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1449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66BC-298D-495F-A52C-BC7ECC5CE82F}" type="datetimeFigureOut">
              <a:rPr lang="en-CA" smtClean="0"/>
              <a:t>2017-03-23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46E5-FC13-4FC3-B8C4-32F0A9ECCC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7126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66BC-298D-495F-A52C-BC7ECC5CE82F}" type="datetimeFigureOut">
              <a:rPr lang="en-CA" smtClean="0"/>
              <a:t>2017-03-23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46E5-FC13-4FC3-B8C4-32F0A9ECCC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8309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66BC-298D-495F-A52C-BC7ECC5CE82F}" type="datetimeFigureOut">
              <a:rPr lang="en-CA" smtClean="0"/>
              <a:t>2017-03-23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46E5-FC13-4FC3-B8C4-32F0A9ECCC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0006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66BC-298D-495F-A52C-BC7ECC5CE82F}" type="datetimeFigureOut">
              <a:rPr lang="en-CA" smtClean="0"/>
              <a:t>2017-03-23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46E5-FC13-4FC3-B8C4-32F0A9ECCC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2470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66BC-298D-495F-A52C-BC7ECC5CE82F}" type="datetimeFigureOut">
              <a:rPr lang="en-CA" smtClean="0"/>
              <a:t>2017-03-23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46E5-FC13-4FC3-B8C4-32F0A9ECCC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278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66BC-298D-495F-A52C-BC7ECC5CE82F}" type="datetimeFigureOut">
              <a:rPr lang="en-CA" smtClean="0"/>
              <a:t>2017-03-23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9D146E5-FC13-4FC3-B8C4-32F0A9ECCC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8190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66BC-298D-495F-A52C-BC7ECC5CE82F}" type="datetimeFigureOut">
              <a:rPr lang="en-CA" smtClean="0"/>
              <a:t>2017-03-23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46E5-FC13-4FC3-B8C4-32F0A9ECCC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056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66BC-298D-495F-A52C-BC7ECC5CE82F}" type="datetimeFigureOut">
              <a:rPr lang="en-CA" smtClean="0"/>
              <a:t>2017-03-23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46E5-FC13-4FC3-B8C4-32F0A9ECCC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449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66BC-298D-495F-A52C-BC7ECC5CE82F}" type="datetimeFigureOut">
              <a:rPr lang="en-CA" smtClean="0"/>
              <a:t>2017-03-23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46E5-FC13-4FC3-B8C4-32F0A9ECCC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2900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66BC-298D-495F-A52C-BC7ECC5CE82F}" type="datetimeFigureOut">
              <a:rPr lang="en-CA" smtClean="0"/>
              <a:t>2017-03-23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46E5-FC13-4FC3-B8C4-32F0A9ECCC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8784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66BC-298D-495F-A52C-BC7ECC5CE82F}" type="datetimeFigureOut">
              <a:rPr lang="en-CA" smtClean="0"/>
              <a:t>2017-03-23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46E5-FC13-4FC3-B8C4-32F0A9ECCC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868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66BC-298D-495F-A52C-BC7ECC5CE82F}" type="datetimeFigureOut">
              <a:rPr lang="en-CA" smtClean="0"/>
              <a:t>2017-03-23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46E5-FC13-4FC3-B8C4-32F0A9ECCC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536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66BC-298D-495F-A52C-BC7ECC5CE82F}" type="datetimeFigureOut">
              <a:rPr lang="en-CA" smtClean="0"/>
              <a:t>2017-03-23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46E5-FC13-4FC3-B8C4-32F0A9ECCC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5249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4C66BC-298D-495F-A52C-BC7ECC5CE82F}" type="datetimeFigureOut">
              <a:rPr lang="en-CA" smtClean="0"/>
              <a:t>2017-03-23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9D146E5-FC13-4FC3-B8C4-32F0A9ECCC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400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9234" y="1380068"/>
            <a:ext cx="10553789" cy="2616199"/>
          </a:xfrm>
        </p:spPr>
        <p:txBody>
          <a:bodyPr>
            <a:noAutofit/>
          </a:bodyPr>
          <a:lstStyle/>
          <a:p>
            <a:r>
              <a:rPr lang="en-US" sz="5800" dirty="0" smtClean="0"/>
              <a:t>Improved exploit prediction with optimized CVSS equation</a:t>
            </a:r>
            <a:endParaRPr lang="en-CA" sz="5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Ben Church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404050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67788"/>
            <a:ext cx="10018713" cy="1047206"/>
          </a:xfrm>
        </p:spPr>
        <p:txBody>
          <a:bodyPr>
            <a:normAutofit/>
          </a:bodyPr>
          <a:lstStyle/>
          <a:p>
            <a:r>
              <a:rPr lang="en-US" sz="6000" dirty="0" smtClean="0"/>
              <a:t>Contribution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8" y="1314994"/>
            <a:ext cx="10018714" cy="498130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Improved exploit prediction by optimizing CVSS base score equation parameters</a:t>
            </a:r>
          </a:p>
        </p:txBody>
      </p:sp>
    </p:spTree>
    <p:extLst>
      <p:ext uri="{BB962C8B-B14F-4D97-AF65-F5344CB8AC3E}">
        <p14:creationId xmlns:p14="http://schemas.microsoft.com/office/powerpoint/2010/main" val="393419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67788"/>
            <a:ext cx="10018713" cy="1047206"/>
          </a:xfrm>
        </p:spPr>
        <p:txBody>
          <a:bodyPr>
            <a:normAutofit/>
          </a:bodyPr>
          <a:lstStyle/>
          <a:p>
            <a:r>
              <a:rPr lang="en-US" sz="6000" dirty="0" smtClean="0"/>
              <a:t>Method - Overview</a:t>
            </a:r>
            <a:endParaRPr lang="en-CA" dirty="0"/>
          </a:p>
        </p:txBody>
      </p:sp>
      <p:grpSp>
        <p:nvGrpSpPr>
          <p:cNvPr id="8" name="Group 7"/>
          <p:cNvGrpSpPr/>
          <p:nvPr/>
        </p:nvGrpSpPr>
        <p:grpSpPr>
          <a:xfrm>
            <a:off x="1215237" y="4940907"/>
            <a:ext cx="1232263" cy="1161633"/>
            <a:chOff x="2782389" y="1755583"/>
            <a:chExt cx="1232263" cy="1161633"/>
          </a:xfrm>
        </p:grpSpPr>
        <p:sp>
          <p:nvSpPr>
            <p:cNvPr id="5" name="Rounded Rectangle 4"/>
            <p:cNvSpPr/>
            <p:nvPr/>
          </p:nvSpPr>
          <p:spPr>
            <a:xfrm>
              <a:off x="2782389" y="1966123"/>
              <a:ext cx="1232263" cy="740554"/>
            </a:xfrm>
            <a:prstGeom prst="flowChartMagneticDisk">
              <a:avLst/>
            </a:prstGeom>
            <a:solidFill>
              <a:srgbClr val="FF8F8F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89069" y="1755583"/>
              <a:ext cx="1018902" cy="1161633"/>
            </a:xfrm>
            <a:prstGeom prst="flowChartMagneticDisk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dirty="0" smtClean="0"/>
                <a:t>NVD</a:t>
              </a:r>
              <a:endParaRPr lang="en-CA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898732" y="1559828"/>
            <a:ext cx="1232263" cy="1161633"/>
            <a:chOff x="1565931" y="2285308"/>
            <a:chExt cx="1232263" cy="1161633"/>
          </a:xfrm>
        </p:grpSpPr>
        <p:sp>
          <p:nvSpPr>
            <p:cNvPr id="10" name="Rounded Rectangle 9"/>
            <p:cNvSpPr/>
            <p:nvPr/>
          </p:nvSpPr>
          <p:spPr>
            <a:xfrm>
              <a:off x="1565931" y="2491764"/>
              <a:ext cx="1232263" cy="740554"/>
            </a:xfrm>
            <a:prstGeom prst="flowChartMagneticDisk">
              <a:avLst/>
            </a:prstGeom>
            <a:solidFill>
              <a:srgbClr val="FF8F8F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69875" y="2285308"/>
              <a:ext cx="1018902" cy="1161633"/>
            </a:xfrm>
            <a:prstGeom prst="flowChartMagneticDisk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dirty="0" smtClean="0"/>
                <a:t>CVE</a:t>
              </a:r>
              <a:endParaRPr lang="en-CA" dirty="0"/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1215237" y="2884040"/>
            <a:ext cx="1232263" cy="74055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3" name="Rounded Rectangle 12"/>
          <p:cNvSpPr/>
          <p:nvPr/>
        </p:nvSpPr>
        <p:spPr>
          <a:xfrm>
            <a:off x="4130995" y="2883785"/>
            <a:ext cx="2019971" cy="74055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1321917" y="2973173"/>
            <a:ext cx="101890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 smtClean="0"/>
              <a:t>IDs</a:t>
            </a:r>
            <a:endParaRPr lang="en-CA" dirty="0"/>
          </a:p>
        </p:txBody>
      </p:sp>
      <p:sp>
        <p:nvSpPr>
          <p:cNvPr id="15" name="TextBox 14"/>
          <p:cNvSpPr txBox="1"/>
          <p:nvPr/>
        </p:nvSpPr>
        <p:spPr>
          <a:xfrm>
            <a:off x="4126576" y="2951558"/>
            <a:ext cx="199820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 smtClean="0"/>
              <a:t>Exploited?</a:t>
            </a:r>
            <a:endParaRPr lang="en-CA" dirty="0"/>
          </a:p>
        </p:txBody>
      </p:sp>
      <p:grpSp>
        <p:nvGrpSpPr>
          <p:cNvPr id="21" name="Group 20"/>
          <p:cNvGrpSpPr/>
          <p:nvPr/>
        </p:nvGrpSpPr>
        <p:grpSpPr>
          <a:xfrm>
            <a:off x="869070" y="4006046"/>
            <a:ext cx="1924596" cy="722812"/>
            <a:chOff x="1741713" y="4162697"/>
            <a:chExt cx="1924596" cy="722812"/>
          </a:xfrm>
        </p:grpSpPr>
        <p:sp>
          <p:nvSpPr>
            <p:cNvPr id="19" name="Oval 18"/>
            <p:cNvSpPr/>
            <p:nvPr/>
          </p:nvSpPr>
          <p:spPr>
            <a:xfrm>
              <a:off x="1741713" y="4162697"/>
              <a:ext cx="1924596" cy="72281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15886" y="4231715"/>
              <a:ext cx="1576250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dirty="0" smtClean="0"/>
                <a:t>Search</a:t>
              </a:r>
              <a:endParaRPr lang="en-CA" dirty="0"/>
            </a:p>
          </p:txBody>
        </p:sp>
      </p:grpSp>
      <p:cxnSp>
        <p:nvCxnSpPr>
          <p:cNvPr id="28" name="Straight Arrow Connector 27"/>
          <p:cNvCxnSpPr>
            <a:stCxn id="5" idx="1"/>
            <a:endCxn id="19" idx="4"/>
          </p:cNvCxnSpPr>
          <p:nvPr/>
        </p:nvCxnSpPr>
        <p:spPr>
          <a:xfrm flipH="1" flipV="1">
            <a:off x="1831368" y="4728858"/>
            <a:ext cx="1" cy="4225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3538395" y="3793062"/>
            <a:ext cx="2434335" cy="1077218"/>
            <a:chOff x="4065125" y="4065839"/>
            <a:chExt cx="2434335" cy="1077218"/>
          </a:xfrm>
        </p:grpSpPr>
        <p:sp>
          <p:nvSpPr>
            <p:cNvPr id="37" name="Rounded Rectangle 36"/>
            <p:cNvSpPr/>
            <p:nvPr/>
          </p:nvSpPr>
          <p:spPr>
            <a:xfrm>
              <a:off x="4151397" y="4263458"/>
              <a:ext cx="2258810" cy="740554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65125" y="4065839"/>
              <a:ext cx="2434335" cy="10772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dirty="0" smtClean="0"/>
                <a:t>Score vector</a:t>
              </a:r>
              <a:endParaRPr lang="en-CA" dirty="0"/>
            </a:p>
          </p:txBody>
        </p:sp>
      </p:grpSp>
      <p:cxnSp>
        <p:nvCxnSpPr>
          <p:cNvPr id="40" name="Straight Arrow Connector 39"/>
          <p:cNvCxnSpPr>
            <a:stCxn id="19" idx="6"/>
            <a:endCxn id="37" idx="1"/>
          </p:cNvCxnSpPr>
          <p:nvPr/>
        </p:nvCxnSpPr>
        <p:spPr>
          <a:xfrm flipV="1">
            <a:off x="2793666" y="4360958"/>
            <a:ext cx="831001" cy="649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6607467" y="5213887"/>
            <a:ext cx="2856412" cy="740554"/>
            <a:chOff x="4145279" y="5511662"/>
            <a:chExt cx="2856412" cy="740554"/>
          </a:xfrm>
        </p:grpSpPr>
        <p:sp>
          <p:nvSpPr>
            <p:cNvPr id="47" name="Rounded Rectangle 46"/>
            <p:cNvSpPr/>
            <p:nvPr/>
          </p:nvSpPr>
          <p:spPr>
            <a:xfrm>
              <a:off x="4284617" y="5511662"/>
              <a:ext cx="2577737" cy="740554"/>
            </a:xfrm>
            <a:prstGeom prst="roundRect">
              <a:avLst/>
            </a:prstGeom>
            <a:solidFill>
              <a:srgbClr val="FF8F8F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145279" y="5571078"/>
              <a:ext cx="2856412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dirty="0" smtClean="0"/>
                <a:t>Base Equation</a:t>
              </a:r>
              <a:endParaRPr lang="en-CA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073375" y="4002825"/>
            <a:ext cx="1924596" cy="722812"/>
            <a:chOff x="1741713" y="4162697"/>
            <a:chExt cx="1924596" cy="722812"/>
          </a:xfrm>
        </p:grpSpPr>
        <p:sp>
          <p:nvSpPr>
            <p:cNvPr id="52" name="Oval 51"/>
            <p:cNvSpPr/>
            <p:nvPr/>
          </p:nvSpPr>
          <p:spPr>
            <a:xfrm>
              <a:off x="1741713" y="4162697"/>
              <a:ext cx="1924596" cy="72281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741713" y="4231715"/>
              <a:ext cx="1924596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dirty="0" smtClean="0"/>
                <a:t>Compute</a:t>
              </a:r>
              <a:endParaRPr lang="en-CA" dirty="0"/>
            </a:p>
          </p:txBody>
        </p:sp>
      </p:grpSp>
      <p:cxnSp>
        <p:nvCxnSpPr>
          <p:cNvPr id="57" name="Straight Arrow Connector 56"/>
          <p:cNvCxnSpPr>
            <a:endCxn id="52" idx="2"/>
          </p:cNvCxnSpPr>
          <p:nvPr/>
        </p:nvCxnSpPr>
        <p:spPr>
          <a:xfrm>
            <a:off x="5911272" y="4359567"/>
            <a:ext cx="1162103" cy="46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6610271" y="2883159"/>
            <a:ext cx="2856412" cy="740554"/>
            <a:chOff x="4145279" y="5511662"/>
            <a:chExt cx="2856412" cy="740554"/>
          </a:xfrm>
        </p:grpSpPr>
        <p:sp>
          <p:nvSpPr>
            <p:cNvPr id="61" name="Rounded Rectangle 60"/>
            <p:cNvSpPr/>
            <p:nvPr/>
          </p:nvSpPr>
          <p:spPr>
            <a:xfrm>
              <a:off x="4284617" y="5511662"/>
              <a:ext cx="2577737" cy="740554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145279" y="5589550"/>
              <a:ext cx="2856412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dirty="0" smtClean="0"/>
                <a:t>Scores</a:t>
              </a:r>
              <a:endParaRPr lang="en-CA" dirty="0"/>
            </a:p>
          </p:txBody>
        </p:sp>
      </p:grpSp>
      <p:cxnSp>
        <p:nvCxnSpPr>
          <p:cNvPr id="80" name="Straight Arrow Connector 79"/>
          <p:cNvCxnSpPr>
            <a:stCxn id="52" idx="0"/>
            <a:endCxn id="61" idx="2"/>
          </p:cNvCxnSpPr>
          <p:nvPr/>
        </p:nvCxnSpPr>
        <p:spPr>
          <a:xfrm flipV="1">
            <a:off x="8035673" y="3623713"/>
            <a:ext cx="2805" cy="3791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7076179" y="1630335"/>
            <a:ext cx="1924596" cy="722812"/>
            <a:chOff x="1741713" y="4162697"/>
            <a:chExt cx="1924596" cy="722812"/>
          </a:xfrm>
        </p:grpSpPr>
        <p:sp>
          <p:nvSpPr>
            <p:cNvPr id="84" name="Oval 83"/>
            <p:cNvSpPr/>
            <p:nvPr/>
          </p:nvSpPr>
          <p:spPr>
            <a:xfrm>
              <a:off x="1741713" y="4162697"/>
              <a:ext cx="1924596" cy="72281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741713" y="4231715"/>
              <a:ext cx="1924596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dirty="0" smtClean="0"/>
                <a:t>Correlate</a:t>
              </a:r>
              <a:endParaRPr lang="en-CA" dirty="0"/>
            </a:p>
          </p:txBody>
        </p:sp>
      </p:grpSp>
      <p:cxnSp>
        <p:nvCxnSpPr>
          <p:cNvPr id="86" name="Straight Arrow Connector 85"/>
          <p:cNvCxnSpPr>
            <a:stCxn id="61" idx="0"/>
            <a:endCxn id="84" idx="4"/>
          </p:cNvCxnSpPr>
          <p:nvPr/>
        </p:nvCxnSpPr>
        <p:spPr>
          <a:xfrm flipH="1" flipV="1">
            <a:off x="8038477" y="2353147"/>
            <a:ext cx="1" cy="5300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2" idx="2"/>
            <a:endCxn id="19" idx="0"/>
          </p:cNvCxnSpPr>
          <p:nvPr/>
        </p:nvCxnSpPr>
        <p:spPr>
          <a:xfrm flipH="1">
            <a:off x="1831368" y="3624594"/>
            <a:ext cx="1" cy="38145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endCxn id="12" idx="3"/>
          </p:cNvCxnSpPr>
          <p:nvPr/>
        </p:nvCxnSpPr>
        <p:spPr>
          <a:xfrm rot="5400000">
            <a:off x="2653623" y="2393075"/>
            <a:ext cx="655119" cy="1067364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endCxn id="13" idx="1"/>
          </p:cNvCxnSpPr>
          <p:nvPr/>
        </p:nvCxnSpPr>
        <p:spPr>
          <a:xfrm rot="16200000" flipH="1">
            <a:off x="3495497" y="2618564"/>
            <a:ext cx="654864" cy="616131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9526343" y="2913463"/>
            <a:ext cx="2434335" cy="740554"/>
            <a:chOff x="4065125" y="4263458"/>
            <a:chExt cx="2434335" cy="740554"/>
          </a:xfrm>
          <a:solidFill>
            <a:srgbClr val="7283FE"/>
          </a:solidFill>
        </p:grpSpPr>
        <p:sp>
          <p:nvSpPr>
            <p:cNvPr id="113" name="Rounded Rectangle 112"/>
            <p:cNvSpPr/>
            <p:nvPr/>
          </p:nvSpPr>
          <p:spPr>
            <a:xfrm>
              <a:off x="4151397" y="4263458"/>
              <a:ext cx="2258810" cy="740554"/>
            </a:xfrm>
            <a:prstGeom prst="roundRect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065125" y="4312060"/>
              <a:ext cx="2434335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dirty="0" smtClean="0"/>
                <a:t>Metrics</a:t>
              </a:r>
              <a:endParaRPr lang="en-CA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779722" y="4367451"/>
            <a:ext cx="1924596" cy="722812"/>
            <a:chOff x="1741713" y="4162697"/>
            <a:chExt cx="1924596" cy="722812"/>
          </a:xfrm>
        </p:grpSpPr>
        <p:sp>
          <p:nvSpPr>
            <p:cNvPr id="116" name="Oval 115"/>
            <p:cNvSpPr/>
            <p:nvPr/>
          </p:nvSpPr>
          <p:spPr>
            <a:xfrm>
              <a:off x="1741713" y="4162697"/>
              <a:ext cx="1924596" cy="72281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741713" y="4231715"/>
              <a:ext cx="1924596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dirty="0" smtClean="0"/>
                <a:t>Optimize</a:t>
              </a:r>
              <a:endParaRPr lang="en-CA" dirty="0"/>
            </a:p>
          </p:txBody>
        </p:sp>
      </p:grpSp>
      <p:cxnSp>
        <p:nvCxnSpPr>
          <p:cNvPr id="119" name="Straight Arrow Connector 118"/>
          <p:cNvCxnSpPr>
            <a:stCxn id="113" idx="2"/>
            <a:endCxn id="116" idx="0"/>
          </p:cNvCxnSpPr>
          <p:nvPr/>
        </p:nvCxnSpPr>
        <p:spPr>
          <a:xfrm>
            <a:off x="10742020" y="3654017"/>
            <a:ext cx="0" cy="71343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47" idx="0"/>
            <a:endCxn id="52" idx="4"/>
          </p:cNvCxnSpPr>
          <p:nvPr/>
        </p:nvCxnSpPr>
        <p:spPr>
          <a:xfrm flipH="1" flipV="1">
            <a:off x="8035673" y="4725637"/>
            <a:ext cx="1" cy="4882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116" idx="4"/>
            <a:endCxn id="47" idx="2"/>
          </p:cNvCxnSpPr>
          <p:nvPr/>
        </p:nvCxnSpPr>
        <p:spPr>
          <a:xfrm rot="5400000">
            <a:off x="8956758" y="4169179"/>
            <a:ext cx="864178" cy="2706346"/>
          </a:xfrm>
          <a:prstGeom prst="bentConnector3">
            <a:avLst>
              <a:gd name="adj1" fmla="val 14782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>
            <a:stCxn id="47" idx="3"/>
            <a:endCxn id="116" idx="2"/>
          </p:cNvCxnSpPr>
          <p:nvPr/>
        </p:nvCxnSpPr>
        <p:spPr>
          <a:xfrm flipV="1">
            <a:off x="9324542" y="4728857"/>
            <a:ext cx="455180" cy="855307"/>
          </a:xfrm>
          <a:prstGeom prst="bentConnector3">
            <a:avLst>
              <a:gd name="adj1" fmla="val 2565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13" idx="3"/>
            <a:endCxn id="85" idx="1"/>
          </p:cNvCxnSpPr>
          <p:nvPr/>
        </p:nvCxnSpPr>
        <p:spPr>
          <a:xfrm flipV="1">
            <a:off x="6150966" y="1991741"/>
            <a:ext cx="925213" cy="1262321"/>
          </a:xfrm>
          <a:prstGeom prst="bentConnector3">
            <a:avLst>
              <a:gd name="adj1" fmla="val 40017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/>
          <p:cNvCxnSpPr>
            <a:stCxn id="85" idx="3"/>
            <a:endCxn id="113" idx="0"/>
          </p:cNvCxnSpPr>
          <p:nvPr/>
        </p:nvCxnSpPr>
        <p:spPr>
          <a:xfrm>
            <a:off x="9000775" y="1991741"/>
            <a:ext cx="1741245" cy="921722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17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67788"/>
            <a:ext cx="10018713" cy="1047206"/>
          </a:xfrm>
        </p:spPr>
        <p:txBody>
          <a:bodyPr>
            <a:normAutofit/>
          </a:bodyPr>
          <a:lstStyle/>
          <a:p>
            <a:r>
              <a:rPr lang="en-US" sz="6000" dirty="0" smtClean="0"/>
              <a:t>Method -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8" y="1314994"/>
            <a:ext cx="9497201" cy="4981303"/>
          </a:xfrm>
        </p:spPr>
        <p:txBody>
          <a:bodyPr anchor="ctr">
            <a:normAutofit/>
          </a:bodyPr>
          <a:lstStyle/>
          <a:p>
            <a:r>
              <a:rPr lang="en-US" sz="3600" dirty="0" smtClean="0"/>
              <a:t>Range of entries </a:t>
            </a:r>
            <a:r>
              <a:rPr lang="en-US" sz="3600" dirty="0"/>
              <a:t>from Common Vulnerabilities and Exposures (CVE - http://cve.mitre.org</a:t>
            </a:r>
            <a:r>
              <a:rPr lang="en-US" sz="3600" dirty="0" smtClean="0"/>
              <a:t>/)</a:t>
            </a:r>
          </a:p>
          <a:p>
            <a:r>
              <a:rPr lang="en-US" sz="3600" dirty="0" smtClean="0"/>
              <a:t>Corresponding entries from National Vulnerability Database </a:t>
            </a:r>
            <a:br>
              <a:rPr lang="en-US" sz="3600" dirty="0" smtClean="0"/>
            </a:br>
            <a:r>
              <a:rPr lang="en-US" sz="3600" dirty="0" smtClean="0"/>
              <a:t>(</a:t>
            </a:r>
            <a:r>
              <a:rPr lang="en-US" sz="3600" dirty="0"/>
              <a:t>NVD - https://nvd.nist.gov</a:t>
            </a:r>
            <a:r>
              <a:rPr lang="en-US" sz="3600" dirty="0" smtClean="0"/>
              <a:t>/)</a:t>
            </a:r>
          </a:p>
        </p:txBody>
      </p:sp>
    </p:spTree>
    <p:extLst>
      <p:ext uri="{BB962C8B-B14F-4D97-AF65-F5344CB8AC3E}">
        <p14:creationId xmlns:p14="http://schemas.microsoft.com/office/powerpoint/2010/main" val="312020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942011" y="1724304"/>
            <a:ext cx="3631474" cy="440120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CVE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endParaRPr lang="en-CA" sz="4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67788"/>
            <a:ext cx="10018713" cy="1047206"/>
          </a:xfrm>
        </p:spPr>
        <p:txBody>
          <a:bodyPr>
            <a:normAutofit/>
          </a:bodyPr>
          <a:lstStyle/>
          <a:p>
            <a:r>
              <a:rPr lang="en-US" sz="6000" dirty="0" smtClean="0"/>
              <a:t>Method - Data</a:t>
            </a:r>
            <a:endParaRPr lang="en-CA" dirty="0"/>
          </a:p>
        </p:txBody>
      </p:sp>
      <p:grpSp>
        <p:nvGrpSpPr>
          <p:cNvPr id="11" name="Group 10"/>
          <p:cNvGrpSpPr/>
          <p:nvPr/>
        </p:nvGrpSpPr>
        <p:grpSpPr>
          <a:xfrm>
            <a:off x="2569028" y="2427431"/>
            <a:ext cx="2386150" cy="3453590"/>
            <a:chOff x="2438399" y="2174883"/>
            <a:chExt cx="2386150" cy="3453590"/>
          </a:xfrm>
        </p:grpSpPr>
        <p:sp>
          <p:nvSpPr>
            <p:cNvPr id="6" name="TextBox 5"/>
            <p:cNvSpPr txBox="1"/>
            <p:nvPr/>
          </p:nvSpPr>
          <p:spPr>
            <a:xfrm>
              <a:off x="2438400" y="2717074"/>
              <a:ext cx="2386149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CVE-2012-1234</a:t>
              </a:r>
            </a:p>
            <a:p>
              <a:r>
                <a:rPr lang="en-US" sz="2400" dirty="0" smtClean="0"/>
                <a:t>    Exploited?</a:t>
              </a:r>
              <a:endParaRPr lang="en-CA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38400" y="3545337"/>
              <a:ext cx="2386149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CVE-2012-1235</a:t>
              </a:r>
            </a:p>
            <a:p>
              <a:r>
                <a:rPr lang="en-US" sz="2400" dirty="0" smtClean="0"/>
                <a:t>    Exploited?</a:t>
              </a:r>
              <a:endParaRPr lang="en-CA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38399" y="4382309"/>
              <a:ext cx="2386149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CVE-2012-1236</a:t>
              </a:r>
            </a:p>
            <a:p>
              <a:r>
                <a:rPr lang="en-US" sz="2400" dirty="0" smtClean="0"/>
                <a:t>    Exploited?</a:t>
              </a:r>
              <a:endParaRPr lang="en-CA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307179" y="2174883"/>
              <a:ext cx="988219" cy="369332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r>
                <a:rPr lang="en-US" sz="4400" dirty="0" smtClean="0"/>
                <a:t>…</a:t>
              </a:r>
              <a:endParaRPr lang="en-CA" sz="4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07178" y="5259141"/>
              <a:ext cx="988219" cy="369332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r>
                <a:rPr lang="en-US" sz="4400" dirty="0" smtClean="0"/>
                <a:t>…</a:t>
              </a:r>
              <a:endParaRPr lang="en-CA" sz="44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631577" y="1724303"/>
            <a:ext cx="3631474" cy="440120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NVD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endParaRPr lang="en-CA" sz="4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7254239" y="2416062"/>
            <a:ext cx="2386150" cy="3453590"/>
            <a:chOff x="2438399" y="2174883"/>
            <a:chExt cx="2386150" cy="3453590"/>
          </a:xfrm>
        </p:grpSpPr>
        <p:sp>
          <p:nvSpPr>
            <p:cNvPr id="15" name="TextBox 14"/>
            <p:cNvSpPr txBox="1"/>
            <p:nvPr/>
          </p:nvSpPr>
          <p:spPr>
            <a:xfrm>
              <a:off x="2438400" y="2717074"/>
              <a:ext cx="2386149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CVE-2012-1234</a:t>
              </a:r>
            </a:p>
            <a:p>
              <a:r>
                <a:rPr lang="en-US" sz="2400" dirty="0" smtClean="0"/>
                <a:t>    Base Score</a:t>
              </a:r>
              <a:endParaRPr lang="en-CA" sz="2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38400" y="3545337"/>
              <a:ext cx="2386149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CVE-2012-1235</a:t>
              </a:r>
            </a:p>
            <a:p>
              <a:r>
                <a:rPr lang="en-US" sz="2400" dirty="0" smtClean="0"/>
                <a:t>    Base Score</a:t>
              </a:r>
              <a:endParaRPr lang="en-CA" sz="2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38399" y="4373600"/>
              <a:ext cx="2386149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CVE-2012-1236</a:t>
              </a:r>
            </a:p>
            <a:p>
              <a:r>
                <a:rPr lang="en-US" sz="2400" dirty="0" smtClean="0"/>
                <a:t>    Base Score</a:t>
              </a:r>
              <a:endParaRPr lang="en-CA" sz="2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307179" y="2174883"/>
              <a:ext cx="988219" cy="369332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r>
                <a:rPr lang="en-US" sz="4400" dirty="0" smtClean="0"/>
                <a:t>…</a:t>
              </a:r>
              <a:endParaRPr lang="en-CA" sz="4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307178" y="5259141"/>
              <a:ext cx="988219" cy="369332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r>
                <a:rPr lang="en-US" sz="4400" dirty="0" smtClean="0"/>
                <a:t>…</a:t>
              </a:r>
              <a:endParaRPr lang="en-CA" sz="4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1934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67788"/>
            <a:ext cx="10018713" cy="1047206"/>
          </a:xfrm>
        </p:spPr>
        <p:txBody>
          <a:bodyPr>
            <a:normAutofit/>
          </a:bodyPr>
          <a:lstStyle/>
          <a:p>
            <a:r>
              <a:rPr lang="en-US" sz="6000" dirty="0" smtClean="0"/>
              <a:t>Method - Correlation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8" y="1733006"/>
            <a:ext cx="8800516" cy="4563291"/>
          </a:xfrm>
        </p:spPr>
        <p:txBody>
          <a:bodyPr anchor="ctr">
            <a:normAutofit/>
          </a:bodyPr>
          <a:lstStyle/>
          <a:p>
            <a:r>
              <a:rPr lang="en-US" sz="3600" dirty="0" smtClean="0"/>
              <a:t>Vulnerabilities classified based on links to Exploit Database </a:t>
            </a:r>
            <a:br>
              <a:rPr lang="en-US" sz="3600" dirty="0" smtClean="0"/>
            </a:br>
            <a:r>
              <a:rPr lang="en-US" sz="3600" dirty="0" smtClean="0"/>
              <a:t>(EDB </a:t>
            </a:r>
            <a:r>
              <a:rPr lang="en-US" sz="3600" dirty="0"/>
              <a:t>- https://</a:t>
            </a:r>
            <a:r>
              <a:rPr lang="en-US" sz="3600" dirty="0" smtClean="0"/>
              <a:t>www.exploit-db.com/)</a:t>
            </a:r>
          </a:p>
          <a:p>
            <a:r>
              <a:rPr lang="en-US" sz="3600" dirty="0" err="1" smtClean="0"/>
              <a:t>Younis</a:t>
            </a:r>
            <a:r>
              <a:rPr lang="en-US" sz="3600" dirty="0" smtClean="0"/>
              <a:t> </a:t>
            </a:r>
            <a:r>
              <a:rPr lang="en-US" sz="3600" i="1" dirty="0" smtClean="0"/>
              <a:t>et al. </a:t>
            </a:r>
            <a:r>
              <a:rPr lang="en-US" sz="3600" dirty="0" smtClean="0"/>
              <a:t>[6] used intra-class correlation coefficient (ICC) to conveys distinctness of base score predictions </a:t>
            </a:r>
          </a:p>
        </p:txBody>
      </p:sp>
    </p:spTree>
    <p:extLst>
      <p:ext uri="{BB962C8B-B14F-4D97-AF65-F5344CB8AC3E}">
        <p14:creationId xmlns:p14="http://schemas.microsoft.com/office/powerpoint/2010/main" val="72879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67788"/>
            <a:ext cx="10018713" cy="1047206"/>
          </a:xfrm>
        </p:spPr>
        <p:txBody>
          <a:bodyPr>
            <a:normAutofit/>
          </a:bodyPr>
          <a:lstStyle/>
          <a:p>
            <a:r>
              <a:rPr lang="en-US" sz="6000" dirty="0" smtClean="0"/>
              <a:t>Method - Correlation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89463" y="1314994"/>
                <a:ext cx="3697749" cy="4981303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en-US" sz="3600" dirty="0" smtClean="0"/>
                  <a:t>Class distinctness reflects prediction capabilities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𝐼𝐶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𝑁𝑜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𝑀𝑆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𝑁𝑜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m:rPr>
                                <m:sty m:val="p"/>
                              </m:rPr>
                              <a:rPr lang="en-US" sz="3600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sub>
                        </m:sSub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𝑀𝑆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𝑁𝑜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m:rPr>
                                <m:sty m:val="p"/>
                              </m:rPr>
                              <a:rPr lang="en-US" sz="3600">
                                <a:latin typeface="Cambria Math" panose="02040503050406030204" pitchFamily="18" charset="0"/>
                              </a:rPr>
                              <m:t>Σ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𝑀𝑆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𝑁𝑜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3600" dirty="0" smtClean="0"/>
                  <a:t>  </a:t>
                </a:r>
                <a:endParaRPr lang="en-CA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89463" y="1314994"/>
                <a:ext cx="3697749" cy="4981303"/>
              </a:xfrm>
              <a:blipFill rotWithShape="0">
                <a:blip r:embed="rId2"/>
                <a:stretch>
                  <a:fillRect l="-4942" r="-494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525" y="1737361"/>
            <a:ext cx="5991497" cy="449362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cxnSp>
        <p:nvCxnSpPr>
          <p:cNvPr id="20" name="Straight Connector 19"/>
          <p:cNvCxnSpPr/>
          <p:nvPr/>
        </p:nvCxnSpPr>
        <p:spPr>
          <a:xfrm flipH="1">
            <a:off x="6723017" y="3622766"/>
            <a:ext cx="3701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307937" y="3113148"/>
            <a:ext cx="531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/>
              <a:t>μ</a:t>
            </a:r>
            <a:r>
              <a:rPr lang="el-GR" sz="2400" baseline="-25000" dirty="0" smtClean="0"/>
              <a:t>Σ</a:t>
            </a:r>
            <a:endParaRPr lang="en-CA" sz="2400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7040840" y="3622766"/>
            <a:ext cx="64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/>
              <a:t>μ</a:t>
            </a:r>
            <a:r>
              <a:rPr lang="en-US" sz="2400" baseline="-25000" dirty="0" smtClean="0"/>
              <a:t>No</a:t>
            </a:r>
            <a:endParaRPr lang="en-CA" sz="2400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9135252" y="2808515"/>
            <a:ext cx="714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/>
              <a:t>μ</a:t>
            </a:r>
            <a:r>
              <a:rPr lang="en-US" sz="2400" baseline="-25000" dirty="0" smtClean="0"/>
              <a:t>Yes</a:t>
            </a:r>
            <a:endParaRPr lang="en-CA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144525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67788"/>
            <a:ext cx="10018713" cy="1047206"/>
          </a:xfrm>
        </p:spPr>
        <p:txBody>
          <a:bodyPr>
            <a:normAutofit/>
          </a:bodyPr>
          <a:lstStyle/>
          <a:p>
            <a:r>
              <a:rPr lang="en-US" sz="6000" dirty="0" smtClean="0"/>
              <a:t>Method - Optimization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1314994"/>
            <a:ext cx="3902903" cy="4981303"/>
          </a:xfrm>
        </p:spPr>
        <p:txBody>
          <a:bodyPr anchor="ctr">
            <a:normAutofit/>
          </a:bodyPr>
          <a:lstStyle/>
          <a:p>
            <a:r>
              <a:rPr lang="en-US" sz="3600" dirty="0" smtClean="0"/>
              <a:t>18 equation parameters were optimized for ICC</a:t>
            </a:r>
          </a:p>
          <a:p>
            <a:r>
              <a:rPr lang="en-US" sz="3600" dirty="0" smtClean="0"/>
              <a:t>Base scores were recomputed with optimized equation</a:t>
            </a:r>
            <a:endParaRPr lang="en-CA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525" y="1737361"/>
            <a:ext cx="5991496" cy="449362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839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67788"/>
            <a:ext cx="10018713" cy="1047206"/>
          </a:xfrm>
        </p:spPr>
        <p:txBody>
          <a:bodyPr>
            <a:normAutofit/>
          </a:bodyPr>
          <a:lstStyle/>
          <a:p>
            <a:r>
              <a:rPr lang="en-US" sz="6000" dirty="0" smtClean="0"/>
              <a:t>Method – Assessment Metrics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9607" y="1314994"/>
            <a:ext cx="8978062" cy="498130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Binary classification allows sensitivity and precision calculation [6].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687070"/>
              </p:ext>
            </p:extLst>
          </p:nvPr>
        </p:nvGraphicFramePr>
        <p:xfrm>
          <a:off x="1759607" y="3166774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Real exploit?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Predicted exploit?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True positive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(TP)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False negative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(FN)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False positive (FP)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True negative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(TN)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23385" y="4883527"/>
                <a:ext cx="3704219" cy="8138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𝑆𝑒𝑛𝑠𝑖𝑡𝑖𝑣𝑖𝑡𝑦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385" y="4883527"/>
                <a:ext cx="3704219" cy="81381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216336" y="4883527"/>
                <a:ext cx="3431709" cy="8138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336" y="4883527"/>
                <a:ext cx="3431709" cy="81381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1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67788"/>
            <a:ext cx="10018713" cy="1047206"/>
          </a:xfrm>
        </p:spPr>
        <p:txBody>
          <a:bodyPr>
            <a:normAutofit/>
          </a:bodyPr>
          <a:lstStyle/>
          <a:p>
            <a:r>
              <a:rPr lang="en-US" sz="6000" dirty="0" smtClean="0"/>
              <a:t>Results - Metrics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0861" y="1341121"/>
            <a:ext cx="8039493" cy="1820090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ICC, Sensitivity, and precision were compared before and after optimization.</a:t>
            </a:r>
            <a:endParaRPr lang="en-CA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483893"/>
              </p:ext>
            </p:extLst>
          </p:nvPr>
        </p:nvGraphicFramePr>
        <p:xfrm>
          <a:off x="1844734" y="3143796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Original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Optimized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ICC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mtClean="0">
                          <a:solidFill>
                            <a:schemeClr val="tx1"/>
                          </a:solidFill>
                        </a:rPr>
                        <a:t>0.52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0.83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Sensitivity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0.14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Precision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0.05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0.07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23385" y="4883527"/>
                <a:ext cx="3704219" cy="8138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𝑆𝑒𝑛𝑠𝑖𝑡𝑖𝑣𝑖𝑡𝑦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385" y="4883527"/>
                <a:ext cx="3704219" cy="81381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216336" y="4883527"/>
                <a:ext cx="3431709" cy="8138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336" y="4883527"/>
                <a:ext cx="3431709" cy="81381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346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67788"/>
            <a:ext cx="10018713" cy="1047206"/>
          </a:xfrm>
        </p:spPr>
        <p:txBody>
          <a:bodyPr>
            <a:normAutofit/>
          </a:bodyPr>
          <a:lstStyle/>
          <a:p>
            <a:r>
              <a:rPr lang="en-US" sz="6000" dirty="0" smtClean="0"/>
              <a:t>Results - Confusion</a:t>
            </a:r>
            <a:endParaRPr lang="en-CA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977270"/>
              </p:ext>
            </p:extLst>
          </p:nvPr>
        </p:nvGraphicFramePr>
        <p:xfrm>
          <a:off x="1484309" y="2869507"/>
          <a:ext cx="438189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631"/>
                <a:gridCol w="1460631"/>
                <a:gridCol w="1460631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Real exploit?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Predicted exploit?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278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3749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913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055245"/>
              </p:ext>
            </p:extLst>
          </p:nvPr>
        </p:nvGraphicFramePr>
        <p:xfrm>
          <a:off x="6493665" y="2869507"/>
          <a:ext cx="438189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631"/>
                <a:gridCol w="1460631"/>
                <a:gridCol w="1460631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Real exploit?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Predicted exploit?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324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4512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00933" y="2178278"/>
            <a:ext cx="1548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Original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7688220" y="2178278"/>
            <a:ext cx="1992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Optimized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023385" y="4883527"/>
                <a:ext cx="3704219" cy="8138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𝑆𝑒𝑛𝑠𝑖𝑡𝑖𝑣𝑖𝑡𝑦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385" y="4883527"/>
                <a:ext cx="3704219" cy="81381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216336" y="4883527"/>
                <a:ext cx="3431709" cy="8138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336" y="4883527"/>
                <a:ext cx="3431709" cy="81381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530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67788"/>
            <a:ext cx="10018713" cy="1047206"/>
          </a:xfrm>
        </p:spPr>
        <p:txBody>
          <a:bodyPr>
            <a:normAutofit/>
          </a:bodyPr>
          <a:lstStyle/>
          <a:p>
            <a:r>
              <a:rPr lang="en-US" sz="6000" dirty="0" smtClean="0"/>
              <a:t>Outline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314994"/>
            <a:ext cx="10018713" cy="498130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CVSS introduction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2400" dirty="0" smtClean="0"/>
              <a:t>Background &amp; Related work</a:t>
            </a:r>
          </a:p>
          <a:p>
            <a:r>
              <a:rPr lang="en-US" sz="3600" dirty="0" smtClean="0"/>
              <a:t>Method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2400" smtClean="0"/>
              <a:t>Optimization</a:t>
            </a:r>
            <a:endParaRPr lang="en-US" sz="2400" dirty="0" smtClean="0"/>
          </a:p>
          <a:p>
            <a:r>
              <a:rPr lang="en-US" sz="3600" dirty="0" smtClean="0"/>
              <a:t>Results</a:t>
            </a:r>
          </a:p>
          <a:p>
            <a:r>
              <a:rPr lang="en-US" sz="3600" dirty="0" smtClean="0"/>
              <a:t>Discussion and conclusions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238073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67788"/>
            <a:ext cx="10018713" cy="1047206"/>
          </a:xfrm>
        </p:spPr>
        <p:txBody>
          <a:bodyPr>
            <a:normAutofit/>
          </a:bodyPr>
          <a:lstStyle/>
          <a:p>
            <a:r>
              <a:rPr lang="en-US" sz="6000" dirty="0" smtClean="0"/>
              <a:t>Discussion - Performance</a:t>
            </a:r>
            <a:endParaRPr lang="en-CA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870861" y="1341121"/>
            <a:ext cx="7354891" cy="18200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Optimized base score equation improved all assessment metrics.</a:t>
            </a:r>
            <a:endParaRPr lang="en-CA" sz="36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009456"/>
              </p:ext>
            </p:extLst>
          </p:nvPr>
        </p:nvGraphicFramePr>
        <p:xfrm>
          <a:off x="1870861" y="3402415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Original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Optimized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ICC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mtClean="0">
                          <a:solidFill>
                            <a:schemeClr val="tx1"/>
                          </a:solidFill>
                        </a:rPr>
                        <a:t>0.52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0.83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Sensitivity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0.14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Precision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0.05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0.07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515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67788"/>
            <a:ext cx="10018713" cy="1047206"/>
          </a:xfrm>
        </p:spPr>
        <p:txBody>
          <a:bodyPr>
            <a:normAutofit/>
          </a:bodyPr>
          <a:lstStyle/>
          <a:p>
            <a:r>
              <a:rPr lang="en-US" sz="6000" dirty="0" smtClean="0"/>
              <a:t>Discussion - Metrics</a:t>
            </a:r>
            <a:endParaRPr lang="en-CA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484309" y="1314994"/>
            <a:ext cx="9887030" cy="624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3200" dirty="0" smtClean="0"/>
              <a:t>Final parameter values suggest flaws in equation metrics.</a:t>
            </a:r>
            <a:endParaRPr lang="en-CA" sz="3200" dirty="0"/>
          </a:p>
        </p:txBody>
      </p:sp>
      <p:sp>
        <p:nvSpPr>
          <p:cNvPr id="3" name="Rectangle 2"/>
          <p:cNvSpPr/>
          <p:nvPr/>
        </p:nvSpPr>
        <p:spPr>
          <a:xfrm>
            <a:off x="1246909" y="2392869"/>
            <a:ext cx="6096000" cy="39149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CA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AccessVector</a:t>
            </a:r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= case </a:t>
            </a:r>
            <a:r>
              <a:rPr lang="en-CA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AccessVector</a:t>
            </a:r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of</a:t>
            </a:r>
            <a:endParaRPr lang="en-CA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7200">
              <a:lnSpc>
                <a:spcPct val="115000"/>
              </a:lnSpc>
            </a:pPr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requires local access: </a:t>
            </a:r>
            <a:r>
              <a:rPr lang="en-CA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0.395</a:t>
            </a:r>
            <a:endParaRPr lang="en-CA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7200">
              <a:lnSpc>
                <a:spcPct val="115000"/>
              </a:lnSpc>
            </a:pPr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adjacent network accessible: </a:t>
            </a:r>
            <a:r>
              <a:rPr lang="en-CA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0.646</a:t>
            </a:r>
            <a:endParaRPr lang="en-CA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7200">
              <a:lnSpc>
                <a:spcPct val="115000"/>
              </a:lnSpc>
            </a:pPr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network accessible: </a:t>
            </a:r>
            <a:r>
              <a:rPr lang="en-CA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1.0</a:t>
            </a:r>
            <a:endParaRPr lang="en-CA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CA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AccessComplexity</a:t>
            </a:r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= case </a:t>
            </a:r>
            <a:r>
              <a:rPr lang="en-CA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AccessComplexity</a:t>
            </a:r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of</a:t>
            </a:r>
            <a:endParaRPr lang="en-CA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7200">
              <a:lnSpc>
                <a:spcPct val="115000"/>
              </a:lnSpc>
            </a:pPr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high: </a:t>
            </a:r>
            <a:r>
              <a:rPr lang="en-CA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0.35</a:t>
            </a:r>
            <a:endParaRPr lang="en-CA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7200">
              <a:lnSpc>
                <a:spcPct val="115000"/>
              </a:lnSpc>
            </a:pPr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medium: </a:t>
            </a:r>
            <a:r>
              <a:rPr lang="en-CA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0.61</a:t>
            </a:r>
            <a:endParaRPr lang="en-CA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7200">
              <a:lnSpc>
                <a:spcPct val="115000"/>
              </a:lnSpc>
            </a:pPr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low: </a:t>
            </a:r>
            <a:r>
              <a:rPr lang="en-CA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0.71</a:t>
            </a:r>
            <a:br>
              <a:rPr lang="en-CA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CA" dirty="0" err="1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ConfImpact</a:t>
            </a:r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= case </a:t>
            </a:r>
            <a:r>
              <a:rPr lang="en-CA" dirty="0" err="1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ConfidentialityImpact</a:t>
            </a:r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of</a:t>
            </a:r>
          </a:p>
          <a:p>
            <a:pPr indent="457200">
              <a:lnSpc>
                <a:spcPct val="115000"/>
              </a:lnSpc>
            </a:pPr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none: </a:t>
            </a:r>
            <a:r>
              <a:rPr lang="en-CA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0.0</a:t>
            </a:r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</a:p>
          <a:p>
            <a:pPr indent="457200">
              <a:lnSpc>
                <a:spcPct val="115000"/>
              </a:lnSpc>
            </a:pPr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partial: </a:t>
            </a:r>
            <a:r>
              <a:rPr lang="en-CA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0.275</a:t>
            </a:r>
          </a:p>
          <a:p>
            <a:pPr indent="457200">
              <a:lnSpc>
                <a:spcPct val="115000"/>
              </a:lnSpc>
            </a:pPr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complete: </a:t>
            </a:r>
            <a:r>
              <a:rPr lang="en-CA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0.660</a:t>
            </a:r>
            <a:endParaRPr lang="en-CA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99888" y="2392869"/>
            <a:ext cx="6096000" cy="39149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CA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AccessVector</a:t>
            </a:r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= case </a:t>
            </a:r>
            <a:r>
              <a:rPr lang="en-CA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AccessVector</a:t>
            </a:r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of</a:t>
            </a:r>
            <a:endParaRPr lang="en-CA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7200">
              <a:lnSpc>
                <a:spcPct val="115000"/>
              </a:lnSpc>
            </a:pPr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requires local access: </a:t>
            </a:r>
            <a:r>
              <a:rPr lang="en-CA" dirty="0" smtClean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0.934</a:t>
            </a:r>
          </a:p>
          <a:p>
            <a:pPr indent="457200">
              <a:lnSpc>
                <a:spcPct val="115000"/>
              </a:lnSpc>
            </a:pPr>
            <a:r>
              <a:rPr lang="en-CA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adjacent network accessible: </a:t>
            </a:r>
            <a:r>
              <a:rPr lang="en-CA" dirty="0" smtClean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0.003</a:t>
            </a:r>
            <a:endParaRPr lang="en-CA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7200">
              <a:lnSpc>
                <a:spcPct val="115000"/>
              </a:lnSpc>
            </a:pPr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network accessible: </a:t>
            </a:r>
            <a:r>
              <a:rPr lang="en-CA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0.934</a:t>
            </a:r>
          </a:p>
          <a:p>
            <a:pPr>
              <a:lnSpc>
                <a:spcPct val="115000"/>
              </a:lnSpc>
            </a:pPr>
            <a:r>
              <a:rPr lang="en-CA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AccessComplexity</a:t>
            </a:r>
            <a:r>
              <a:rPr lang="en-CA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= case </a:t>
            </a:r>
            <a:r>
              <a:rPr lang="en-CA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AccessComplexity</a:t>
            </a:r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of</a:t>
            </a:r>
            <a:endParaRPr lang="en-CA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7200">
              <a:lnSpc>
                <a:spcPct val="115000"/>
              </a:lnSpc>
            </a:pPr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high: </a:t>
            </a:r>
            <a:r>
              <a:rPr lang="en-CA" dirty="0" smtClean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0.958</a:t>
            </a:r>
            <a:endParaRPr lang="en-CA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7200">
              <a:lnSpc>
                <a:spcPct val="115000"/>
              </a:lnSpc>
            </a:pPr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medium: </a:t>
            </a:r>
            <a:r>
              <a:rPr lang="en-CA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0.958</a:t>
            </a:r>
            <a:r>
              <a:rPr lang="en-CA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indent="457200">
              <a:lnSpc>
                <a:spcPct val="115000"/>
              </a:lnSpc>
            </a:pPr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CA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low</a:t>
            </a:r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CA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0.958</a:t>
            </a:r>
            <a:br>
              <a:rPr lang="en-CA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CA" dirty="0" err="1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ConfImpact</a:t>
            </a:r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= case </a:t>
            </a:r>
            <a:r>
              <a:rPr lang="en-CA" dirty="0" err="1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ConfidentialityImpact</a:t>
            </a:r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of</a:t>
            </a:r>
          </a:p>
          <a:p>
            <a:pPr indent="457200">
              <a:lnSpc>
                <a:spcPct val="115000"/>
              </a:lnSpc>
            </a:pPr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none: </a:t>
            </a:r>
            <a:r>
              <a:rPr lang="en-CA" dirty="0" smtClean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0.938</a:t>
            </a:r>
            <a:r>
              <a:rPr lang="en-CA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en-CA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15000"/>
              </a:lnSpc>
            </a:pPr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partial: </a:t>
            </a:r>
            <a:r>
              <a:rPr lang="en-CA" dirty="0" smtClean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1.0</a:t>
            </a:r>
            <a:endParaRPr lang="en-CA" dirty="0">
              <a:highlight>
                <a:srgbClr val="FFFF00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>
              <a:lnSpc>
                <a:spcPct val="115000"/>
              </a:lnSpc>
            </a:pPr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complete: </a:t>
            </a:r>
            <a:r>
              <a:rPr lang="en-CA" dirty="0" smtClean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0.025</a:t>
            </a:r>
            <a:endParaRPr lang="en-CA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86946" y="1873865"/>
            <a:ext cx="1548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Original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7174233" y="1873865"/>
            <a:ext cx="1992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Optimized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8672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67788"/>
            <a:ext cx="10018713" cy="1047206"/>
          </a:xfrm>
        </p:spPr>
        <p:txBody>
          <a:bodyPr>
            <a:normAutofit/>
          </a:bodyPr>
          <a:lstStyle/>
          <a:p>
            <a:r>
              <a:rPr lang="en-US" sz="6000" dirty="0" smtClean="0"/>
              <a:t>Discussion - Limitations</a:t>
            </a:r>
            <a:endParaRPr lang="en-CA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525" y="1737361"/>
            <a:ext cx="5991496" cy="449362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323703" y="1314994"/>
            <a:ext cx="4119154" cy="4981303"/>
          </a:xfrm>
        </p:spPr>
        <p:txBody>
          <a:bodyPr anchor="ctr">
            <a:normAutofit/>
          </a:bodyPr>
          <a:lstStyle/>
          <a:p>
            <a:r>
              <a:rPr lang="en-US" sz="3600" dirty="0" smtClean="0"/>
              <a:t>ICC optimization destroys intra-class variability</a:t>
            </a:r>
          </a:p>
          <a:p>
            <a:r>
              <a:rPr lang="en-US" sz="3600" dirty="0" smtClean="0"/>
              <a:t>Over-prediction of exploitation becomes a problem</a:t>
            </a:r>
          </a:p>
        </p:txBody>
      </p:sp>
    </p:spTree>
    <p:extLst>
      <p:ext uri="{BB962C8B-B14F-4D97-AF65-F5344CB8AC3E}">
        <p14:creationId xmlns:p14="http://schemas.microsoft.com/office/powerpoint/2010/main" val="374460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67788"/>
            <a:ext cx="10018713" cy="1047206"/>
          </a:xfrm>
        </p:spPr>
        <p:txBody>
          <a:bodyPr>
            <a:normAutofit/>
          </a:bodyPr>
          <a:lstStyle/>
          <a:p>
            <a:r>
              <a:rPr lang="en-US" sz="6000" dirty="0" smtClean="0"/>
              <a:t>Discussion – Ongoing Work</a:t>
            </a:r>
            <a:endParaRPr lang="en-CA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323703" y="1314994"/>
            <a:ext cx="9509760" cy="4981303"/>
          </a:xfrm>
        </p:spPr>
        <p:txBody>
          <a:bodyPr anchor="ctr">
            <a:normAutofit/>
          </a:bodyPr>
          <a:lstStyle/>
          <a:p>
            <a:r>
              <a:rPr lang="en-US" sz="3600" dirty="0" smtClean="0"/>
              <a:t>Optimize on other performance metrics</a:t>
            </a:r>
          </a:p>
          <a:p>
            <a:r>
              <a:rPr lang="en-US" sz="3600" dirty="0" smtClean="0"/>
              <a:t>Assess optimized equation on multiple vulnerability sets</a:t>
            </a:r>
          </a:p>
        </p:txBody>
      </p:sp>
    </p:spTree>
    <p:extLst>
      <p:ext uri="{BB962C8B-B14F-4D97-AF65-F5344CB8AC3E}">
        <p14:creationId xmlns:p14="http://schemas.microsoft.com/office/powerpoint/2010/main" val="267514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67788"/>
            <a:ext cx="10018713" cy="1047206"/>
          </a:xfrm>
        </p:spPr>
        <p:txBody>
          <a:bodyPr>
            <a:normAutofit/>
          </a:bodyPr>
          <a:lstStyle/>
          <a:p>
            <a:r>
              <a:rPr lang="en-US" sz="6000" dirty="0" smtClean="0"/>
              <a:t>Conclusions</a:t>
            </a:r>
            <a:endParaRPr lang="en-CA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323703" y="1314994"/>
            <a:ext cx="9658333" cy="4981303"/>
          </a:xfrm>
        </p:spPr>
        <p:txBody>
          <a:bodyPr anchor="ctr">
            <a:normAutofit/>
          </a:bodyPr>
          <a:lstStyle/>
          <a:p>
            <a:r>
              <a:rPr lang="en-US" sz="3600" dirty="0" smtClean="0"/>
              <a:t>Optimizing on ICC does not necessarily improve CVSS utility</a:t>
            </a:r>
          </a:p>
          <a:p>
            <a:r>
              <a:rPr lang="en-US" sz="3600" dirty="0" smtClean="0"/>
              <a:t>Other metrics should be investigated</a:t>
            </a:r>
          </a:p>
          <a:p>
            <a:r>
              <a:rPr lang="en-US" sz="3600" dirty="0" smtClean="0"/>
              <a:t>Statistical validation should be performed</a:t>
            </a:r>
          </a:p>
        </p:txBody>
      </p:sp>
    </p:spTree>
    <p:extLst>
      <p:ext uri="{BB962C8B-B14F-4D97-AF65-F5344CB8AC3E}">
        <p14:creationId xmlns:p14="http://schemas.microsoft.com/office/powerpoint/2010/main" val="409553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0627" y="2373809"/>
            <a:ext cx="8930747" cy="2110382"/>
          </a:xfrm>
        </p:spPr>
        <p:txBody>
          <a:bodyPr>
            <a:noAutofit/>
          </a:bodyPr>
          <a:lstStyle/>
          <a:p>
            <a:pPr algn="ctr"/>
            <a:r>
              <a:rPr lang="en-US" sz="6600" dirty="0" smtClean="0"/>
              <a:t>Thank you!</a:t>
            </a:r>
            <a:br>
              <a:rPr lang="en-US" sz="6600" dirty="0" smtClean="0"/>
            </a:br>
            <a:r>
              <a:rPr lang="en-US" sz="6600" dirty="0" smtClean="0"/>
              <a:t>Questions?</a:t>
            </a:r>
            <a:endParaRPr lang="en-CA" sz="6600" dirty="0"/>
          </a:p>
        </p:txBody>
      </p:sp>
    </p:spTree>
    <p:extLst>
      <p:ext uri="{BB962C8B-B14F-4D97-AF65-F5344CB8AC3E}">
        <p14:creationId xmlns:p14="http://schemas.microsoft.com/office/powerpoint/2010/main" val="153603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67788"/>
            <a:ext cx="10018713" cy="1047206"/>
          </a:xfrm>
        </p:spPr>
        <p:txBody>
          <a:bodyPr>
            <a:normAutofit/>
          </a:bodyPr>
          <a:lstStyle/>
          <a:p>
            <a:r>
              <a:rPr lang="en-US" sz="6000" dirty="0" smtClean="0"/>
              <a:t>References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1314994"/>
            <a:ext cx="10237428" cy="4981303"/>
          </a:xfrm>
        </p:spPr>
        <p:txBody>
          <a:bodyPr anchor="ctr"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CA" sz="1800" dirty="0" err="1"/>
              <a:t>Bozorgi</a:t>
            </a:r>
            <a:r>
              <a:rPr lang="en-CA" sz="1800" dirty="0"/>
              <a:t> M. Lawrence KS, Savage S, and </a:t>
            </a:r>
            <a:r>
              <a:rPr lang="en-CA" sz="1800" dirty="0" err="1"/>
              <a:t>Voelker</a:t>
            </a:r>
            <a:r>
              <a:rPr lang="en-CA" sz="1800" dirty="0"/>
              <a:t> GM. 2010 “Beyond Heuristics: </a:t>
            </a:r>
            <a:r>
              <a:rPr lang="en-CA" sz="1800" dirty="0" smtClean="0"/>
              <a:t>Learning </a:t>
            </a:r>
            <a:r>
              <a:rPr lang="en-CA" sz="1800" dirty="0"/>
              <a:t>to Classify Vulnerabilities and Predict Exploits” Proceedings of the 16th ACM </a:t>
            </a:r>
            <a:r>
              <a:rPr lang="en-CA" sz="1800" dirty="0" smtClean="0"/>
              <a:t>SIGKDD </a:t>
            </a:r>
            <a:r>
              <a:rPr lang="en-CA" sz="1800" dirty="0"/>
              <a:t>international conference on Knowledge discovery and data mining. 2010; 105-	114.</a:t>
            </a:r>
            <a:endParaRPr lang="en-CA" sz="1800" dirty="0" smtClean="0"/>
          </a:p>
          <a:p>
            <a:pPr marL="742950" indent="-742950">
              <a:buFont typeface="+mj-lt"/>
              <a:buAutoNum type="arabicPeriod"/>
            </a:pPr>
            <a:r>
              <a:rPr lang="en-CA" sz="1800" dirty="0" smtClean="0"/>
              <a:t>Mell </a:t>
            </a:r>
            <a:r>
              <a:rPr lang="en-CA" sz="1800" dirty="0"/>
              <a:t>P, </a:t>
            </a:r>
            <a:r>
              <a:rPr lang="en-CA" sz="1800" dirty="0" err="1"/>
              <a:t>Scarfone</a:t>
            </a:r>
            <a:r>
              <a:rPr lang="en-CA" sz="1800" dirty="0"/>
              <a:t> K, and </a:t>
            </a:r>
            <a:r>
              <a:rPr lang="en-CA" sz="1800" dirty="0" err="1"/>
              <a:t>Romanosky</a:t>
            </a:r>
            <a:r>
              <a:rPr lang="en-CA" sz="1800" dirty="0"/>
              <a:t> S. “A complete guide to the common vulnerability </a:t>
            </a:r>
            <a:r>
              <a:rPr lang="en-CA" sz="1800" dirty="0" smtClean="0"/>
              <a:t>scoring </a:t>
            </a:r>
            <a:r>
              <a:rPr lang="en-CA" sz="1800" dirty="0"/>
              <a:t>system version 2.0” Published by FIRST-Forum of Incident Response and </a:t>
            </a:r>
            <a:r>
              <a:rPr lang="en-CA" sz="1800" dirty="0" smtClean="0"/>
              <a:t>Security </a:t>
            </a:r>
            <a:r>
              <a:rPr lang="en-CA" sz="1800" dirty="0"/>
              <a:t>Teams. 2007.</a:t>
            </a:r>
            <a:endParaRPr lang="en-CA" sz="1800" dirty="0" smtClean="0"/>
          </a:p>
          <a:p>
            <a:pPr marL="742950" indent="-742950">
              <a:buFont typeface="+mj-lt"/>
              <a:buAutoNum type="arabicPeriod"/>
            </a:pPr>
            <a:r>
              <a:rPr lang="en-CA" sz="1800" dirty="0" err="1"/>
              <a:t>Khazeai</a:t>
            </a:r>
            <a:r>
              <a:rPr lang="en-CA" sz="1800" dirty="0"/>
              <a:t> A, </a:t>
            </a:r>
            <a:r>
              <a:rPr lang="en-CA" sz="1800" dirty="0" err="1"/>
              <a:t>Ghasemzadeh</a:t>
            </a:r>
            <a:r>
              <a:rPr lang="en-CA" sz="1800" dirty="0"/>
              <a:t> M, and </a:t>
            </a:r>
            <a:r>
              <a:rPr lang="en-CA" sz="1800" dirty="0" err="1"/>
              <a:t>Derhami</a:t>
            </a:r>
            <a:r>
              <a:rPr lang="en-CA" sz="1800" dirty="0"/>
              <a:t> V. “An automatic method for CVSS </a:t>
            </a:r>
            <a:r>
              <a:rPr lang="en-CA" sz="1800" dirty="0" smtClean="0"/>
              <a:t>score prediction </a:t>
            </a:r>
            <a:r>
              <a:rPr lang="en-CA" sz="1800" dirty="0"/>
              <a:t>using vulnerabilities description” Journal of Intelligent &amp; Fuzzy Systems. </a:t>
            </a:r>
            <a:r>
              <a:rPr lang="en-CA" sz="1800" dirty="0" smtClean="0"/>
              <a:t>2016</a:t>
            </a:r>
            <a:r>
              <a:rPr lang="en-CA" sz="1800" dirty="0"/>
              <a:t>; 30:89-96.</a:t>
            </a:r>
            <a:endParaRPr lang="en-CA" sz="1800" dirty="0" smtClean="0"/>
          </a:p>
          <a:p>
            <a:pPr marL="742950" indent="-742950">
              <a:buFont typeface="+mj-lt"/>
              <a:buAutoNum type="arabicPeriod"/>
            </a:pPr>
            <a:r>
              <a:rPr lang="en-CA" sz="1800" dirty="0" err="1" smtClean="0"/>
              <a:t>Allodi</a:t>
            </a:r>
            <a:r>
              <a:rPr lang="en-CA" sz="1800" dirty="0" smtClean="0"/>
              <a:t> </a:t>
            </a:r>
            <a:r>
              <a:rPr lang="en-CA" sz="1800" dirty="0"/>
              <a:t>L, and </a:t>
            </a:r>
            <a:r>
              <a:rPr lang="en-CA" sz="1800" dirty="0" err="1"/>
              <a:t>Massacci</a:t>
            </a:r>
            <a:r>
              <a:rPr lang="en-CA" sz="1800" dirty="0"/>
              <a:t> F. “Comparing Vulnerability Severity and Exploits Using </a:t>
            </a:r>
            <a:r>
              <a:rPr lang="en-CA" sz="1800" dirty="0" smtClean="0"/>
              <a:t>Case-Control </a:t>
            </a:r>
            <a:r>
              <a:rPr lang="en-CA" sz="1800" dirty="0"/>
              <a:t>Studies” ACM Transactions on Information and System Security. 2014; 17(1):</a:t>
            </a:r>
            <a:r>
              <a:rPr lang="en-CA" sz="1800" dirty="0" smtClean="0"/>
              <a:t>1-20.</a:t>
            </a:r>
          </a:p>
          <a:p>
            <a:pPr marL="742950" indent="-742950">
              <a:buFont typeface="+mj-lt"/>
              <a:buAutoNum type="arabicPeriod"/>
            </a:pPr>
            <a:r>
              <a:rPr lang="en-CA" sz="1800" dirty="0" err="1"/>
              <a:t>Younis</a:t>
            </a:r>
            <a:r>
              <a:rPr lang="en-CA" sz="1800" dirty="0"/>
              <a:t> AA, and </a:t>
            </a:r>
            <a:r>
              <a:rPr lang="en-CA" sz="1800" dirty="0" err="1"/>
              <a:t>Malaiya</a:t>
            </a:r>
            <a:r>
              <a:rPr lang="en-CA" sz="1800" dirty="0"/>
              <a:t> YK. “Comparing and Evaluating CVSS Base Metrics and 	Microsoft Rating System” IEEE International Conference on Software Quality, </a:t>
            </a:r>
            <a:r>
              <a:rPr lang="en-CA" sz="1800" dirty="0" smtClean="0"/>
              <a:t>Reliability </a:t>
            </a:r>
            <a:r>
              <a:rPr lang="en-CA" sz="1800" dirty="0"/>
              <a:t>and Security. 2015; 252-261.</a:t>
            </a:r>
            <a:endParaRPr lang="en-CA" sz="1800" dirty="0" smtClean="0"/>
          </a:p>
          <a:p>
            <a:pPr marL="742950" indent="-742950">
              <a:buFont typeface="+mj-lt"/>
              <a:buAutoNum type="arabicPeriod"/>
            </a:pPr>
            <a:r>
              <a:rPr lang="en-CA" sz="1800" dirty="0" err="1" smtClean="0"/>
              <a:t>Younis</a:t>
            </a:r>
            <a:r>
              <a:rPr lang="en-CA" sz="1800" dirty="0" smtClean="0"/>
              <a:t> </a:t>
            </a:r>
            <a:r>
              <a:rPr lang="en-CA" sz="1800" dirty="0"/>
              <a:t>AA, </a:t>
            </a:r>
            <a:r>
              <a:rPr lang="en-CA" sz="1800" dirty="0" err="1"/>
              <a:t>Malaiya</a:t>
            </a:r>
            <a:r>
              <a:rPr lang="en-CA" sz="1800" dirty="0"/>
              <a:t> YK, and Ray I. “Evaluating CVSS Base Score Using Vulnerability </a:t>
            </a:r>
            <a:r>
              <a:rPr lang="en-CA" sz="1800" dirty="0" smtClean="0"/>
              <a:t>Rewards </a:t>
            </a:r>
            <a:r>
              <a:rPr lang="en-CA" sz="1800" dirty="0"/>
              <a:t>Programs” International Federation for Information Processing. 2016, </a:t>
            </a:r>
            <a:r>
              <a:rPr lang="en-CA" sz="1800" dirty="0" smtClean="0"/>
              <a:t>471:62-75</a:t>
            </a:r>
            <a:r>
              <a:rPr lang="en-CA" sz="1800" dirty="0"/>
              <a:t>.</a:t>
            </a:r>
            <a:endParaRPr lang="en-CA" sz="1800" dirty="0" smtClean="0"/>
          </a:p>
        </p:txBody>
      </p:sp>
    </p:spTree>
    <p:extLst>
      <p:ext uri="{BB962C8B-B14F-4D97-AF65-F5344CB8AC3E}">
        <p14:creationId xmlns:p14="http://schemas.microsoft.com/office/powerpoint/2010/main" val="238664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67788"/>
            <a:ext cx="10018713" cy="1047206"/>
          </a:xfrm>
        </p:spPr>
        <p:txBody>
          <a:bodyPr>
            <a:normAutofit/>
          </a:bodyPr>
          <a:lstStyle/>
          <a:p>
            <a:r>
              <a:rPr lang="en-US" sz="6000" dirty="0" smtClean="0"/>
              <a:t>Intro – Vulnerability Volume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314994"/>
            <a:ext cx="10018712" cy="498130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More vulnerabilities reported than can be addressed</a:t>
            </a:r>
            <a:endParaRPr lang="en-CA" sz="3600" dirty="0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153" y="2242505"/>
            <a:ext cx="10058400" cy="385928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543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67788"/>
            <a:ext cx="10018713" cy="1047206"/>
          </a:xfrm>
        </p:spPr>
        <p:txBody>
          <a:bodyPr>
            <a:normAutofit/>
          </a:bodyPr>
          <a:lstStyle/>
          <a:p>
            <a:r>
              <a:rPr lang="en-US" sz="6000" dirty="0" smtClean="0"/>
              <a:t>Intro - Prioritization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314994"/>
            <a:ext cx="7807736" cy="4981303"/>
          </a:xfrm>
        </p:spPr>
        <p:txBody>
          <a:bodyPr anchor="ctr">
            <a:normAutofit/>
          </a:bodyPr>
          <a:lstStyle/>
          <a:p>
            <a:r>
              <a:rPr lang="en-US" sz="3600" dirty="0" smtClean="0"/>
              <a:t>Limited resources necessitate vulnerability prioritization [1]</a:t>
            </a:r>
          </a:p>
          <a:p>
            <a:r>
              <a:rPr lang="en-US" sz="3600" dirty="0" smtClean="0"/>
              <a:t>Prioritization seeks to minimize risk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379636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67788"/>
            <a:ext cx="10018713" cy="1047206"/>
          </a:xfrm>
        </p:spPr>
        <p:txBody>
          <a:bodyPr>
            <a:normAutofit/>
          </a:bodyPr>
          <a:lstStyle/>
          <a:p>
            <a:r>
              <a:rPr lang="en-US" sz="6000" dirty="0" smtClean="0"/>
              <a:t>Intro – Risk from CVSS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1314994"/>
            <a:ext cx="7598731" cy="4981303"/>
          </a:xfrm>
        </p:spPr>
        <p:txBody>
          <a:bodyPr anchor="ctr">
            <a:normAutofit/>
          </a:bodyPr>
          <a:lstStyle/>
          <a:p>
            <a:r>
              <a:rPr lang="en-US" sz="3600" dirty="0" smtClean="0"/>
              <a:t>Common Vulnerability Scoring System measures risk [2]</a:t>
            </a:r>
          </a:p>
          <a:p>
            <a:r>
              <a:rPr lang="en-US" sz="3600" dirty="0" smtClean="0"/>
              <a:t>Scores in range 0-10 convey likelihood and severity of exploitation</a:t>
            </a:r>
          </a:p>
        </p:txBody>
      </p:sp>
    </p:spTree>
    <p:extLst>
      <p:ext uri="{BB962C8B-B14F-4D97-AF65-F5344CB8AC3E}">
        <p14:creationId xmlns:p14="http://schemas.microsoft.com/office/powerpoint/2010/main" val="88413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67788"/>
            <a:ext cx="10018713" cy="1047206"/>
          </a:xfrm>
        </p:spPr>
        <p:txBody>
          <a:bodyPr>
            <a:normAutofit/>
          </a:bodyPr>
          <a:lstStyle/>
          <a:p>
            <a:r>
              <a:rPr lang="en-US" sz="6000" dirty="0" smtClean="0"/>
              <a:t>Intro – CVSS Composition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1314994"/>
            <a:ext cx="5238707" cy="498130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Consists of three metric groups for three scores:</a:t>
            </a:r>
          </a:p>
          <a:p>
            <a:r>
              <a:rPr lang="en-US" sz="2800" dirty="0" smtClean="0"/>
              <a:t>Base score</a:t>
            </a:r>
          </a:p>
          <a:p>
            <a:r>
              <a:rPr lang="en-US" sz="2800" dirty="0" smtClean="0"/>
              <a:t>Temporal score</a:t>
            </a:r>
          </a:p>
          <a:p>
            <a:r>
              <a:rPr lang="en-US" sz="2800" dirty="0" smtClean="0"/>
              <a:t>Environmental score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20536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67788"/>
            <a:ext cx="10018713" cy="1047206"/>
          </a:xfrm>
        </p:spPr>
        <p:txBody>
          <a:bodyPr>
            <a:normAutofit/>
          </a:bodyPr>
          <a:lstStyle/>
          <a:p>
            <a:r>
              <a:rPr lang="en-US" sz="6000" dirty="0" smtClean="0"/>
              <a:t>Intro – Base Score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1348" y="1604994"/>
            <a:ext cx="4772456" cy="3640183"/>
          </a:xfrm>
        </p:spPr>
        <p:txBody>
          <a:bodyPr anchor="ctr">
            <a:normAutofit/>
          </a:bodyPr>
          <a:lstStyle/>
          <a:p>
            <a:r>
              <a:rPr lang="en-US" sz="3600" dirty="0" smtClean="0"/>
              <a:t>Base score computed from six metrics</a:t>
            </a:r>
          </a:p>
          <a:p>
            <a:r>
              <a:rPr lang="en-US" sz="3600" dirty="0" smtClean="0"/>
              <a:t>Metrics reflect exploit likelihood and severity</a:t>
            </a:r>
            <a:endParaRPr lang="en-CA" sz="36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6591388" y="1657377"/>
            <a:ext cx="4911634" cy="3535418"/>
            <a:chOff x="6591388" y="1489164"/>
            <a:chExt cx="4911634" cy="3535418"/>
          </a:xfrm>
        </p:grpSpPr>
        <p:grpSp>
          <p:nvGrpSpPr>
            <p:cNvPr id="5" name="Group 4"/>
            <p:cNvGrpSpPr/>
            <p:nvPr/>
          </p:nvGrpSpPr>
          <p:grpSpPr>
            <a:xfrm>
              <a:off x="6591388" y="1489164"/>
              <a:ext cx="4911634" cy="3535418"/>
              <a:chOff x="809898" y="2743200"/>
              <a:chExt cx="3675017" cy="3361509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809898" y="2743200"/>
                <a:ext cx="3648892" cy="3361509"/>
              </a:xfrm>
              <a:prstGeom prst="roundRect">
                <a:avLst/>
              </a:prstGeom>
              <a:solidFill>
                <a:srgbClr val="00CC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809898" y="2771460"/>
                <a:ext cx="367501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Base metrics</a:t>
                </a:r>
                <a:endParaRPr lang="en-CA" sz="28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6752034" y="2031327"/>
              <a:ext cx="2167128" cy="655783"/>
              <a:chOff x="1119052" y="3289684"/>
              <a:chExt cx="1271451" cy="655783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19052" y="3418654"/>
                <a:ext cx="1271451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ysClr val="windowText" lastClr="000000"/>
                    </a:solidFill>
                  </a:rPr>
                  <a:t>Access vector</a:t>
                </a:r>
                <a:endParaRPr lang="en-CA" sz="20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9156062" y="2019760"/>
              <a:ext cx="2164080" cy="707886"/>
              <a:chOff x="1119052" y="3264766"/>
              <a:chExt cx="1271451" cy="707886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171302" y="3264766"/>
                <a:ext cx="1166949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ysClr val="windowText" lastClr="000000"/>
                    </a:solidFill>
                  </a:rPr>
                  <a:t>Confidentiality impact</a:t>
                </a:r>
                <a:endParaRPr lang="en-CA" sz="20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752034" y="2868970"/>
              <a:ext cx="2167128" cy="655783"/>
              <a:chOff x="1119052" y="3289684"/>
              <a:chExt cx="1271451" cy="655783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19052" y="3418654"/>
                <a:ext cx="1271451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ysClr val="windowText" lastClr="000000"/>
                    </a:solidFill>
                  </a:rPr>
                  <a:t>Access complexity</a:t>
                </a:r>
                <a:endParaRPr lang="en-CA" sz="20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9156062" y="2882321"/>
              <a:ext cx="2164080" cy="655783"/>
              <a:chOff x="1119052" y="3289684"/>
              <a:chExt cx="1271451" cy="655783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171302" y="3418654"/>
                <a:ext cx="1166949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ysClr val="windowText" lastClr="000000"/>
                    </a:solidFill>
                  </a:rPr>
                  <a:t>Integrity impact</a:t>
                </a:r>
                <a:endParaRPr lang="en-CA" sz="20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752034" y="3756449"/>
              <a:ext cx="2167128" cy="655783"/>
              <a:chOff x="1119052" y="3289684"/>
              <a:chExt cx="1271451" cy="655783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171302" y="3418654"/>
                <a:ext cx="1219201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ysClr val="windowText" lastClr="000000"/>
                    </a:solidFill>
                  </a:rPr>
                  <a:t>Authentication</a:t>
                </a:r>
                <a:endParaRPr lang="en-CA" sz="20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9156062" y="3744882"/>
              <a:ext cx="2164080" cy="707886"/>
              <a:chOff x="1119052" y="3264766"/>
              <a:chExt cx="1271451" cy="707886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171302" y="3264766"/>
                <a:ext cx="1166949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ysClr val="windowText" lastClr="000000"/>
                    </a:solidFill>
                  </a:rPr>
                  <a:t>Availability impact</a:t>
                </a:r>
                <a:endParaRPr lang="en-CA" sz="20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6782997" y="4436287"/>
              <a:ext cx="20925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Likelihood</a:t>
              </a:r>
              <a:endParaRPr lang="en-CA" sz="28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138681" y="4436287"/>
              <a:ext cx="20925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Severity</a:t>
              </a:r>
              <a:endParaRPr lang="en-CA" sz="2800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590710" y="5399573"/>
            <a:ext cx="614607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Example base vector to base score: </a:t>
            </a:r>
            <a:br>
              <a:rPr lang="en-US" sz="3200" dirty="0" smtClean="0"/>
            </a:br>
            <a:r>
              <a:rPr lang="en-US" sz="3200" dirty="0" smtClean="0"/>
              <a:t>AV:N/AC:L/</a:t>
            </a:r>
            <a:r>
              <a:rPr lang="en-US" sz="3200" dirty="0" err="1" smtClean="0"/>
              <a:t>Au:N</a:t>
            </a:r>
            <a:r>
              <a:rPr lang="en-US" sz="3200" dirty="0" smtClean="0"/>
              <a:t>/C:C/I:C/A:C = 10.0</a:t>
            </a:r>
            <a:endParaRPr lang="en-CA" sz="3200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7203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67788"/>
            <a:ext cx="10018713" cy="1047206"/>
          </a:xfrm>
        </p:spPr>
        <p:txBody>
          <a:bodyPr>
            <a:normAutofit/>
          </a:bodyPr>
          <a:lstStyle/>
          <a:p>
            <a:r>
              <a:rPr lang="en-US" sz="6000" dirty="0" smtClean="0"/>
              <a:t>Intro – CVSS Score Prediction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1314994"/>
            <a:ext cx="8408628" cy="4981303"/>
          </a:xfrm>
        </p:spPr>
        <p:txBody>
          <a:bodyPr anchor="ctr">
            <a:normAutofit/>
          </a:bodyPr>
          <a:lstStyle/>
          <a:p>
            <a:r>
              <a:rPr lang="en-US" sz="3600" dirty="0" err="1" smtClean="0"/>
              <a:t>Khazaei</a:t>
            </a:r>
            <a:r>
              <a:rPr lang="en-US" sz="3600" dirty="0" smtClean="0"/>
              <a:t> </a:t>
            </a:r>
            <a:r>
              <a:rPr lang="en-US" sz="3600" i="1" dirty="0" smtClean="0"/>
              <a:t>et al.</a:t>
            </a:r>
            <a:r>
              <a:rPr lang="en-US" sz="3600" dirty="0" smtClean="0"/>
              <a:t> [3] predicted base scores from descriptions</a:t>
            </a:r>
          </a:p>
          <a:p>
            <a:r>
              <a:rPr lang="en-US" sz="3600" dirty="0" smtClean="0"/>
              <a:t>This presupposes base score utility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93756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67788"/>
            <a:ext cx="10018713" cy="1047206"/>
          </a:xfrm>
        </p:spPr>
        <p:txBody>
          <a:bodyPr>
            <a:normAutofit/>
          </a:bodyPr>
          <a:lstStyle/>
          <a:p>
            <a:r>
              <a:rPr lang="en-US" sz="6000" dirty="0" smtClean="0"/>
              <a:t>Intro – CVSS Issues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314994"/>
            <a:ext cx="3826599" cy="4981303"/>
          </a:xfrm>
        </p:spPr>
        <p:txBody>
          <a:bodyPr anchor="ctr">
            <a:normAutofit/>
          </a:bodyPr>
          <a:lstStyle/>
          <a:p>
            <a:r>
              <a:rPr lang="en-US" sz="3600" dirty="0" smtClean="0"/>
              <a:t>Base scores not correlated with exploits [4,5]</a:t>
            </a:r>
          </a:p>
          <a:p>
            <a:r>
              <a:rPr lang="en-US" sz="3600" dirty="0" smtClean="0"/>
              <a:t>Subjectivity in prediction from equation parameters</a:t>
            </a:r>
            <a:endParaRPr lang="en-US" sz="3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5068390" y="1477985"/>
            <a:ext cx="6757852" cy="4883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C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BaseScore</a:t>
            </a: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round_to_1_decimal(((0.6*Impact)+(0.4*Exploitability)–1.5)*f(Impact))</a:t>
            </a:r>
          </a:p>
          <a:p>
            <a:pPr>
              <a:lnSpc>
                <a:spcPct val="115000"/>
              </a:lnSpc>
            </a:pP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= 10.41*(1-(1-ConfImpact)*(1-IntegImpact)*(1-AvailImpact))</a:t>
            </a:r>
          </a:p>
          <a:p>
            <a:pPr>
              <a:lnSpc>
                <a:spcPct val="115000"/>
              </a:lnSpc>
            </a:pP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Exploitability = 20* </a:t>
            </a:r>
            <a:r>
              <a:rPr lang="en-C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AccessVector</a:t>
            </a: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C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AccessComplexity</a:t>
            </a: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*Authentication</a:t>
            </a:r>
          </a:p>
          <a:p>
            <a:pPr>
              <a:lnSpc>
                <a:spcPct val="115000"/>
              </a:lnSpc>
            </a:pP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f(impact)= 0 if Impact=0, 1.176 otherwise</a:t>
            </a:r>
          </a:p>
          <a:p>
            <a:pPr>
              <a:lnSpc>
                <a:spcPct val="115000"/>
              </a:lnSpc>
            </a:pPr>
            <a:r>
              <a:rPr lang="en-CA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AccessVector</a:t>
            </a:r>
            <a:r>
              <a:rPr lang="en-CA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= case </a:t>
            </a:r>
            <a:r>
              <a:rPr lang="en-CA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AccessVector</a:t>
            </a:r>
            <a:r>
              <a:rPr lang="en-CA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of</a:t>
            </a:r>
            <a:endParaRPr lang="en-CA" sz="16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7200">
              <a:lnSpc>
                <a:spcPct val="115000"/>
              </a:lnSpc>
            </a:pPr>
            <a:r>
              <a:rPr lang="en-CA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requires local access: </a:t>
            </a:r>
            <a:r>
              <a:rPr lang="en-CA" sz="1600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0.395</a:t>
            </a:r>
            <a:endParaRPr lang="en-CA" sz="16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7200">
              <a:lnSpc>
                <a:spcPct val="115000"/>
              </a:lnSpc>
            </a:pPr>
            <a:r>
              <a:rPr lang="en-CA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adjacent network accessible: </a:t>
            </a:r>
            <a:r>
              <a:rPr lang="en-CA" sz="1600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0.646</a:t>
            </a:r>
            <a:endParaRPr lang="en-CA" sz="16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7200">
              <a:lnSpc>
                <a:spcPct val="115000"/>
              </a:lnSpc>
            </a:pPr>
            <a:r>
              <a:rPr lang="en-CA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network accessible: </a:t>
            </a:r>
            <a:r>
              <a:rPr lang="en-CA" sz="1600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1.0</a:t>
            </a:r>
            <a:endParaRPr lang="en-CA" sz="16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CA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AccessComplexity</a:t>
            </a:r>
            <a:r>
              <a:rPr lang="en-CA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= case </a:t>
            </a:r>
            <a:r>
              <a:rPr lang="en-CA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AccessComplexity</a:t>
            </a:r>
            <a:r>
              <a:rPr lang="en-CA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of</a:t>
            </a:r>
            <a:endParaRPr lang="en-CA" sz="16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7200">
              <a:lnSpc>
                <a:spcPct val="115000"/>
              </a:lnSpc>
            </a:pPr>
            <a:r>
              <a:rPr lang="en-CA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high: </a:t>
            </a:r>
            <a:r>
              <a:rPr lang="en-CA" sz="1600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0.35</a:t>
            </a:r>
            <a:endParaRPr lang="en-CA" sz="16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7200">
              <a:lnSpc>
                <a:spcPct val="115000"/>
              </a:lnSpc>
            </a:pPr>
            <a:r>
              <a:rPr lang="en-CA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medium: </a:t>
            </a:r>
            <a:r>
              <a:rPr lang="en-CA" sz="1600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0.61</a:t>
            </a:r>
            <a:endParaRPr lang="en-CA" sz="16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7200">
              <a:lnSpc>
                <a:spcPct val="115000"/>
              </a:lnSpc>
            </a:pPr>
            <a:r>
              <a:rPr lang="en-CA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CA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low: </a:t>
            </a:r>
            <a:r>
              <a:rPr lang="en-CA" sz="1600" dirty="0" smtClean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0.71</a:t>
            </a:r>
            <a:br>
              <a:rPr lang="en-CA" sz="1600" dirty="0" smtClean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CA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ConfImpact</a:t>
            </a:r>
            <a:r>
              <a:rPr lang="en-CA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= case </a:t>
            </a:r>
            <a:r>
              <a:rPr lang="en-CA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ConfidentialityImpact</a:t>
            </a:r>
            <a:r>
              <a:rPr lang="en-CA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of</a:t>
            </a:r>
          </a:p>
          <a:p>
            <a:pPr indent="457200">
              <a:lnSpc>
                <a:spcPct val="115000"/>
              </a:lnSpc>
            </a:pPr>
            <a:r>
              <a:rPr lang="en-CA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none</a:t>
            </a:r>
            <a:r>
              <a:rPr lang="en-CA" sz="1600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lang="en-CA" sz="16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0.0</a:t>
            </a:r>
            <a:r>
              <a:rPr lang="en-CA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</a:p>
          <a:p>
            <a:pPr indent="457200">
              <a:lnSpc>
                <a:spcPct val="115000"/>
              </a:lnSpc>
            </a:pPr>
            <a:r>
              <a:rPr lang="en-CA" sz="1600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CA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partial: </a:t>
            </a:r>
            <a:r>
              <a:rPr lang="en-CA" sz="1600" dirty="0" smtClean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0.275</a:t>
            </a:r>
          </a:p>
          <a:p>
            <a:pPr indent="457200">
              <a:lnSpc>
                <a:spcPct val="115000"/>
              </a:lnSpc>
            </a:pPr>
            <a:r>
              <a:rPr lang="en-CA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complete: </a:t>
            </a:r>
            <a:r>
              <a:rPr lang="en-CA" sz="16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0.660</a:t>
            </a:r>
            <a:endParaRPr lang="en-CA" sz="16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59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BlackAndGreen">
      <a:dk1>
        <a:sysClr val="windowText" lastClr="000000"/>
      </a:dk1>
      <a:lt1>
        <a:srgbClr val="FFFFFF"/>
      </a:lt1>
      <a:dk2>
        <a:srgbClr val="FFFFFF"/>
      </a:dk2>
      <a:lt2>
        <a:srgbClr val="FFFFFF"/>
      </a:lt2>
      <a:accent1>
        <a:srgbClr val="0BB13E"/>
      </a:accent1>
      <a:accent2>
        <a:srgbClr val="EACA4F"/>
      </a:accent2>
      <a:accent3>
        <a:srgbClr val="FD9850"/>
      </a:accent3>
      <a:accent4>
        <a:srgbClr val="F46442"/>
      </a:accent4>
      <a:accent5>
        <a:srgbClr val="0BB13E"/>
      </a:accent5>
      <a:accent6>
        <a:srgbClr val="6AD8CB"/>
      </a:accent6>
      <a:hlink>
        <a:srgbClr val="CAFB50"/>
      </a:hlink>
      <a:folHlink>
        <a:srgbClr val="DEFF8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997</TotalTime>
  <Words>686</Words>
  <Application>Microsoft Office PowerPoint</Application>
  <PresentationFormat>Widescreen</PresentationFormat>
  <Paragraphs>217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Cambria Math</vt:lpstr>
      <vt:lpstr>Corbel</vt:lpstr>
      <vt:lpstr>Times New Roman</vt:lpstr>
      <vt:lpstr>Wingdings</vt:lpstr>
      <vt:lpstr>Parallax</vt:lpstr>
      <vt:lpstr>Improved exploit prediction with optimized CVSS equation</vt:lpstr>
      <vt:lpstr>Outline</vt:lpstr>
      <vt:lpstr>Intro – Vulnerability Volume</vt:lpstr>
      <vt:lpstr>Intro - Prioritization</vt:lpstr>
      <vt:lpstr>Intro – Risk from CVSS</vt:lpstr>
      <vt:lpstr>Intro – CVSS Composition</vt:lpstr>
      <vt:lpstr>Intro – Base Score</vt:lpstr>
      <vt:lpstr>Intro – CVSS Score Prediction</vt:lpstr>
      <vt:lpstr>Intro – CVSS Issues</vt:lpstr>
      <vt:lpstr>Contribution</vt:lpstr>
      <vt:lpstr>Method - Overview</vt:lpstr>
      <vt:lpstr>Method - Data</vt:lpstr>
      <vt:lpstr>Method - Data</vt:lpstr>
      <vt:lpstr>Method - Correlation</vt:lpstr>
      <vt:lpstr>Method - Correlation</vt:lpstr>
      <vt:lpstr>Method - Optimization</vt:lpstr>
      <vt:lpstr>Method – Assessment Metrics</vt:lpstr>
      <vt:lpstr>Results - Metrics</vt:lpstr>
      <vt:lpstr>Results - Confusion</vt:lpstr>
      <vt:lpstr>Discussion - Performance</vt:lpstr>
      <vt:lpstr>Discussion - Metrics</vt:lpstr>
      <vt:lpstr>Discussion - Limitations</vt:lpstr>
      <vt:lpstr>Discussion – Ongoing Work</vt:lpstr>
      <vt:lpstr>Conclusions</vt:lpstr>
      <vt:lpstr>Thank you! Questions?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Improved exploit prediction with recast CVSS equation</dc:title>
  <dc:creator>Ben Church</dc:creator>
  <cp:lastModifiedBy>Ben Church</cp:lastModifiedBy>
  <cp:revision>112</cp:revision>
  <dcterms:created xsi:type="dcterms:W3CDTF">2017-03-15T00:13:12Z</dcterms:created>
  <dcterms:modified xsi:type="dcterms:W3CDTF">2017-03-24T02:48:42Z</dcterms:modified>
</cp:coreProperties>
</file>