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B2694-9C63-4463-BFE9-B0BFE2993624}" type="datetimeFigureOut">
              <a:rPr lang="en-CA" smtClean="0"/>
              <a:t>2017-04-08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94181-4D29-450E-927E-59E1E9095A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89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94181-4D29-450E-927E-59E1E9095A9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2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AD6-9643-4E28-B50C-AF4D4CFB24A7}" type="datetimeFigureOut">
              <a:rPr lang="en-CA" smtClean="0"/>
              <a:t>2017-04-08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21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AD6-9643-4E28-B50C-AF4D4CFB24A7}" type="datetimeFigureOut">
              <a:rPr lang="en-CA" smtClean="0"/>
              <a:t>2017-04-08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31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AD6-9643-4E28-B50C-AF4D4CFB24A7}" type="datetimeFigureOut">
              <a:rPr lang="en-CA" smtClean="0"/>
              <a:t>2017-04-08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02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AD6-9643-4E28-B50C-AF4D4CFB24A7}" type="datetimeFigureOut">
              <a:rPr lang="en-CA" smtClean="0"/>
              <a:t>2017-04-08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51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AD6-9643-4E28-B50C-AF4D4CFB24A7}" type="datetimeFigureOut">
              <a:rPr lang="en-CA" smtClean="0"/>
              <a:t>2017-04-08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63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AD6-9643-4E28-B50C-AF4D4CFB24A7}" type="datetimeFigureOut">
              <a:rPr lang="en-CA" smtClean="0"/>
              <a:t>2017-04-08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11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AD6-9643-4E28-B50C-AF4D4CFB24A7}" type="datetimeFigureOut">
              <a:rPr lang="en-CA" smtClean="0"/>
              <a:t>2017-04-08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78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AD6-9643-4E28-B50C-AF4D4CFB24A7}" type="datetimeFigureOut">
              <a:rPr lang="en-CA" smtClean="0"/>
              <a:t>2017-04-08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820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AD6-9643-4E28-B50C-AF4D4CFB24A7}" type="datetimeFigureOut">
              <a:rPr lang="en-CA" smtClean="0"/>
              <a:t>2017-04-08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99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AD6-9643-4E28-B50C-AF4D4CFB24A7}" type="datetimeFigureOut">
              <a:rPr lang="en-CA" smtClean="0"/>
              <a:t>2017-04-08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37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AD6-9643-4E28-B50C-AF4D4CFB24A7}" type="datetimeFigureOut">
              <a:rPr lang="en-CA" smtClean="0"/>
              <a:t>2017-04-08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73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98AD6-9643-4E28-B50C-AF4D4CFB24A7}" type="datetimeFigureOut">
              <a:rPr lang="en-CA" smtClean="0"/>
              <a:t>2017-04-08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9A7D1-E5AD-4005-818D-6E396340A8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12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914" y="435429"/>
            <a:ext cx="5677990" cy="59554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BaseScore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round_to_1_decimal(((0.6*Impact)+(0.4*Exploitability)-1.5)*f(Impact))</a:t>
            </a:r>
          </a:p>
          <a:p>
            <a:pPr>
              <a:spcAft>
                <a:spcPts val="600"/>
              </a:spcAft>
            </a:pP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 = 10.41*(1-(1-ConfImpact)*(1-IntegImpact)*(1-AvailImpact))</a:t>
            </a:r>
          </a:p>
          <a:p>
            <a:pPr>
              <a:spcAft>
                <a:spcPts val="600"/>
              </a:spcAft>
            </a:pP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Exploitability = 20* </a:t>
            </a:r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AccessVector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AccessComplexity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*Authentication</a:t>
            </a:r>
          </a:p>
          <a:p>
            <a:pPr>
              <a:spcAft>
                <a:spcPts val="600"/>
              </a:spcAft>
            </a:pP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f(impact)= 0 if Impact=0, 1.176 otherwise</a:t>
            </a:r>
          </a:p>
          <a:p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AccessVector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= case </a:t>
            </a:r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AccessVector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requires local access: 0.395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adjacent network accessible: 0.646</a:t>
            </a:r>
          </a:p>
          <a:p>
            <a:pPr>
              <a:spcAft>
                <a:spcPts val="600"/>
              </a:spcAft>
            </a:pP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network accessible: 1.0</a:t>
            </a:r>
          </a:p>
          <a:p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AccessComplexity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case </a:t>
            </a:r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AccessComplexity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high: 0.35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medium: 0.61</a:t>
            </a:r>
          </a:p>
          <a:p>
            <a:pPr>
              <a:spcAft>
                <a:spcPts val="600"/>
              </a:spcAft>
            </a:pP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low: 0.71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  = case Authentication of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requires multiple instances of authentication: 0.45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requires single instance of authentication: 0.56</a:t>
            </a:r>
          </a:p>
          <a:p>
            <a:pPr>
              <a:spcAft>
                <a:spcPts val="600"/>
              </a:spcAft>
            </a:pP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requires no authentication: 0.704</a:t>
            </a:r>
          </a:p>
          <a:p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ConfImpact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= case </a:t>
            </a:r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ConfidentialityImpact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none:             0.0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partial:          0.275</a:t>
            </a:r>
          </a:p>
          <a:p>
            <a:pPr>
              <a:spcAft>
                <a:spcPts val="600"/>
              </a:spcAft>
            </a:pP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complete:         0.660</a:t>
            </a:r>
          </a:p>
          <a:p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IntegImpact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= case </a:t>
            </a:r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IntegrityImpact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none:             0.0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partial:          0.275</a:t>
            </a:r>
          </a:p>
          <a:p>
            <a:pPr>
              <a:spcAft>
                <a:spcPts val="600"/>
              </a:spcAft>
            </a:pP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complete:         0.660</a:t>
            </a:r>
          </a:p>
          <a:p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AvailImpact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= case </a:t>
            </a:r>
            <a:r>
              <a:rPr lang="en-C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AvailabilityImpact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none:             0.0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partial:          0.275</a:t>
            </a:r>
          </a:p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complete:         0.660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72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78680" y="309772"/>
            <a:ext cx="9015411" cy="6669204"/>
            <a:chOff x="2278680" y="309772"/>
            <a:chExt cx="9015411" cy="6669204"/>
          </a:xfrm>
        </p:grpSpPr>
        <p:grpSp>
          <p:nvGrpSpPr>
            <p:cNvPr id="2" name="Group 1"/>
            <p:cNvGrpSpPr/>
            <p:nvPr/>
          </p:nvGrpSpPr>
          <p:grpSpPr>
            <a:xfrm>
              <a:off x="5131324" y="309772"/>
              <a:ext cx="1232263" cy="1161633"/>
              <a:chOff x="2782389" y="1755583"/>
              <a:chExt cx="1232263" cy="1161633"/>
            </a:xfrm>
          </p:grpSpPr>
          <p:sp>
            <p:nvSpPr>
              <p:cNvPr id="3" name="Rounded Rectangle 4"/>
              <p:cNvSpPr/>
              <p:nvPr/>
            </p:nvSpPr>
            <p:spPr>
              <a:xfrm>
                <a:off x="2782389" y="1966123"/>
                <a:ext cx="1232263" cy="740554"/>
              </a:xfrm>
              <a:prstGeom prst="flowChartMagneticDisk">
                <a:avLst/>
              </a:prstGeom>
              <a:solidFill>
                <a:srgbClr val="FF8F8F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889069" y="1755583"/>
                <a:ext cx="1018902" cy="1161633"/>
              </a:xfrm>
              <a:prstGeom prst="flowChartMagneticDisk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 smtClean="0"/>
                  <a:t>NVD</a:t>
                </a:r>
                <a:endParaRPr lang="en-CA" dirty="0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6571593" y="1687323"/>
              <a:ext cx="2019971" cy="74055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04250" y="1717627"/>
              <a:ext cx="1998201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Exploited?</a:t>
              </a:r>
              <a:endParaRPr lang="en-CA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00503" y="1488511"/>
              <a:ext cx="2434335" cy="1077218"/>
              <a:chOff x="4065125" y="4065839"/>
              <a:chExt cx="2434335" cy="1077218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151397" y="4263458"/>
                <a:ext cx="2258810" cy="740554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065125" y="4065839"/>
                <a:ext cx="2434335" cy="10772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 smtClean="0"/>
                  <a:t>Score vector</a:t>
                </a:r>
                <a:endParaRPr lang="en-CA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278680" y="6238422"/>
              <a:ext cx="2856412" cy="740554"/>
              <a:chOff x="4145279" y="5511662"/>
              <a:chExt cx="2856412" cy="74055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284617" y="5511662"/>
                <a:ext cx="2577737" cy="740554"/>
              </a:xfrm>
              <a:prstGeom prst="roundRect">
                <a:avLst/>
              </a:prstGeom>
              <a:solidFill>
                <a:srgbClr val="FF8F8F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45279" y="5571078"/>
                <a:ext cx="2856412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 smtClean="0"/>
                  <a:t>Base Equation</a:t>
                </a:r>
                <a:endParaRPr lang="en-CA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754886" y="3072400"/>
              <a:ext cx="1924596" cy="722812"/>
              <a:chOff x="1741713" y="4162697"/>
              <a:chExt cx="1924596" cy="72281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741713" y="4162697"/>
                <a:ext cx="1924596" cy="722812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741713" y="4231715"/>
                <a:ext cx="1924596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 smtClean="0"/>
                  <a:t>Compute</a:t>
                </a:r>
                <a:endParaRPr lang="en-CA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284149" y="4760923"/>
              <a:ext cx="2856412" cy="740554"/>
              <a:chOff x="4145279" y="5511662"/>
              <a:chExt cx="2856412" cy="740554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4284617" y="5511662"/>
                <a:ext cx="2577737" cy="740554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145279" y="5589550"/>
                <a:ext cx="2856412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 smtClean="0"/>
                  <a:t>Scores</a:t>
                </a:r>
                <a:endParaRPr lang="en-CA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114738" y="3150263"/>
              <a:ext cx="1924596" cy="722812"/>
              <a:chOff x="1741713" y="4162697"/>
              <a:chExt cx="1924596" cy="72281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741713" y="4162697"/>
                <a:ext cx="1924596" cy="722812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741713" y="4231715"/>
                <a:ext cx="1924596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 smtClean="0"/>
                  <a:t>Compare</a:t>
                </a:r>
                <a:endParaRPr lang="en-CA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8859756" y="4760923"/>
              <a:ext cx="2434335" cy="740554"/>
              <a:chOff x="4065125" y="4263458"/>
              <a:chExt cx="2434335" cy="740554"/>
            </a:xfrm>
            <a:solidFill>
              <a:srgbClr val="7283FE"/>
            </a:solidFill>
          </p:grpSpPr>
          <p:sp>
            <p:nvSpPr>
              <p:cNvPr id="39" name="Rounded Rectangle 38"/>
              <p:cNvSpPr/>
              <p:nvPr/>
            </p:nvSpPr>
            <p:spPr>
              <a:xfrm>
                <a:off x="4151397" y="4263458"/>
                <a:ext cx="2258810" cy="740554"/>
              </a:xfrm>
              <a:prstGeom prst="round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65125" y="4312060"/>
                <a:ext cx="2434335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 smtClean="0"/>
                  <a:t>Metrics</a:t>
                </a:r>
                <a:endParaRPr lang="en-CA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807419" y="6245526"/>
              <a:ext cx="1924596" cy="722812"/>
              <a:chOff x="1741713" y="4162697"/>
              <a:chExt cx="1924596" cy="72281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1741713" y="4162697"/>
                <a:ext cx="1924596" cy="722812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741713" y="4231715"/>
                <a:ext cx="1924596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 smtClean="0"/>
                  <a:t>Optimize</a:t>
                </a:r>
                <a:endParaRPr lang="en-CA" dirty="0"/>
              </a:p>
            </p:txBody>
          </p:sp>
        </p:grpSp>
        <p:cxnSp>
          <p:nvCxnSpPr>
            <p:cNvPr id="48" name="Elbow Connector 47"/>
            <p:cNvCxnSpPr>
              <a:stCxn id="9" idx="3"/>
              <a:endCxn id="32" idx="0"/>
            </p:cNvCxnSpPr>
            <p:nvPr/>
          </p:nvCxnSpPr>
          <p:spPr>
            <a:xfrm>
              <a:off x="8591564" y="2057600"/>
              <a:ext cx="1485472" cy="1092663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3" idx="3"/>
              <a:endCxn id="9" idx="1"/>
            </p:cNvCxnSpPr>
            <p:nvPr/>
          </p:nvCxnSpPr>
          <p:spPr>
            <a:xfrm rot="16200000" flipH="1">
              <a:off x="5761157" y="1247164"/>
              <a:ext cx="796734" cy="824137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3" idx="3"/>
              <a:endCxn id="17" idx="3"/>
            </p:cNvCxnSpPr>
            <p:nvPr/>
          </p:nvCxnSpPr>
          <p:spPr>
            <a:xfrm rot="5400000">
              <a:off x="4898751" y="1207701"/>
              <a:ext cx="795541" cy="901871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2" idx="4"/>
              <a:endCxn id="39" idx="0"/>
            </p:cNvCxnSpPr>
            <p:nvPr/>
          </p:nvCxnSpPr>
          <p:spPr>
            <a:xfrm flipH="1">
              <a:off x="10075433" y="3873075"/>
              <a:ext cx="1603" cy="88784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5821175" y="4764438"/>
              <a:ext cx="1924596" cy="722812"/>
              <a:chOff x="1741713" y="4162697"/>
              <a:chExt cx="1924596" cy="722812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741713" y="4162697"/>
                <a:ext cx="1924596" cy="722812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741713" y="4231715"/>
                <a:ext cx="1924596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 smtClean="0"/>
                  <a:t>Predict</a:t>
                </a:r>
                <a:endParaRPr lang="en-CA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5727093" y="3128566"/>
              <a:ext cx="2114389" cy="740554"/>
              <a:chOff x="5652558" y="3146072"/>
              <a:chExt cx="2114389" cy="740554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5652558" y="3146072"/>
                <a:ext cx="2114389" cy="740554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652558" y="3211573"/>
                <a:ext cx="2103720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 smtClean="0"/>
                  <a:t>Predictions</a:t>
                </a:r>
                <a:endParaRPr lang="en-CA" dirty="0"/>
              </a:p>
            </p:txBody>
          </p:sp>
        </p:grpSp>
        <p:cxnSp>
          <p:nvCxnSpPr>
            <p:cNvPr id="76" name="Straight Arrow Connector 75"/>
            <p:cNvCxnSpPr>
              <a:stCxn id="17" idx="2"/>
              <a:endCxn id="24" idx="0"/>
            </p:cNvCxnSpPr>
            <p:nvPr/>
          </p:nvCxnSpPr>
          <p:spPr>
            <a:xfrm>
              <a:off x="3716180" y="2426684"/>
              <a:ext cx="1004" cy="64571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24" idx="4"/>
              <a:endCxn id="28" idx="0"/>
            </p:cNvCxnSpPr>
            <p:nvPr/>
          </p:nvCxnSpPr>
          <p:spPr>
            <a:xfrm flipH="1">
              <a:off x="3712356" y="3795212"/>
              <a:ext cx="4828" cy="96571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28" idx="3"/>
              <a:endCxn id="69" idx="2"/>
            </p:cNvCxnSpPr>
            <p:nvPr/>
          </p:nvCxnSpPr>
          <p:spPr>
            <a:xfrm flipV="1">
              <a:off x="5001224" y="5125844"/>
              <a:ext cx="819951" cy="535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69" idx="0"/>
              <a:endCxn id="71" idx="2"/>
            </p:cNvCxnSpPr>
            <p:nvPr/>
          </p:nvCxnSpPr>
          <p:spPr>
            <a:xfrm flipV="1">
              <a:off x="6783473" y="3869120"/>
              <a:ext cx="815" cy="89531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1" idx="3"/>
              <a:endCxn id="33" idx="1"/>
            </p:cNvCxnSpPr>
            <p:nvPr/>
          </p:nvCxnSpPr>
          <p:spPr>
            <a:xfrm>
              <a:off x="7841482" y="3498843"/>
              <a:ext cx="1273256" cy="128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21" idx="0"/>
              <a:endCxn id="28" idx="2"/>
            </p:cNvCxnSpPr>
            <p:nvPr/>
          </p:nvCxnSpPr>
          <p:spPr>
            <a:xfrm flipV="1">
              <a:off x="3706887" y="5501477"/>
              <a:ext cx="5469" cy="73694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43" idx="1"/>
              <a:endCxn id="21" idx="3"/>
            </p:cNvCxnSpPr>
            <p:nvPr/>
          </p:nvCxnSpPr>
          <p:spPr>
            <a:xfrm flipH="1">
              <a:off x="4995755" y="6606932"/>
              <a:ext cx="811664" cy="176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39" idx="2"/>
              <a:endCxn id="42" idx="6"/>
            </p:cNvCxnSpPr>
            <p:nvPr/>
          </p:nvCxnSpPr>
          <p:spPr>
            <a:xfrm rot="5400000">
              <a:off x="8350997" y="4882495"/>
              <a:ext cx="1105455" cy="2343418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510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169</Words>
  <Application>Microsoft Office PowerPoint</Application>
  <PresentationFormat>Widescreen</PresentationFormat>
  <Paragraphs>40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5</cp:revision>
  <dcterms:created xsi:type="dcterms:W3CDTF">2017-03-28T14:27:19Z</dcterms:created>
  <dcterms:modified xsi:type="dcterms:W3CDTF">2017-04-09T03:45:33Z</dcterms:modified>
</cp:coreProperties>
</file>