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6" r:id="rId9"/>
    <p:sldId id="265" r:id="rId10"/>
    <p:sldId id="267" r:id="rId11"/>
    <p:sldId id="269" r:id="rId12"/>
    <p:sldId id="280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1" r:id="rId24"/>
    <p:sldId id="283" r:id="rId25"/>
    <p:sldId id="284" r:id="rId26"/>
    <p:sldId id="28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3FE"/>
    <a:srgbClr val="FF8F8F"/>
    <a:srgbClr val="0BB13E"/>
    <a:srgbClr val="969696"/>
    <a:srgbClr val="F4F4F4"/>
    <a:srgbClr val="1F77B4"/>
    <a:srgbClr val="FF7F0E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BFCF-99AA-4D87-9F55-3A672CE3ED50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370E-83B4-4864-B523-9AC079E4A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2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3370E-83B4-4864-B523-9AC079E4A65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44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1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0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0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7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234" y="1380068"/>
            <a:ext cx="10553789" cy="2616199"/>
          </a:xfrm>
        </p:spPr>
        <p:txBody>
          <a:bodyPr>
            <a:noAutofit/>
          </a:bodyPr>
          <a:lstStyle/>
          <a:p>
            <a:r>
              <a:rPr lang="en-US" sz="5800" dirty="0" smtClean="0"/>
              <a:t>Improved exploit prediction with </a:t>
            </a:r>
            <a:r>
              <a:rPr lang="en-US" sz="5800" dirty="0" smtClean="0"/>
              <a:t>optimized CVSS </a:t>
            </a:r>
            <a:r>
              <a:rPr lang="en-US" sz="5800" dirty="0" smtClean="0"/>
              <a:t>equation</a:t>
            </a:r>
            <a:endParaRPr lang="en-CA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 Church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050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8826641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Inability to reflect risk </a:t>
            </a:r>
            <a:r>
              <a:rPr lang="en-US" sz="3600" dirty="0" smtClean="0"/>
              <a:t>necessitates specific </a:t>
            </a:r>
            <a:r>
              <a:rPr lang="en-US" sz="3600" dirty="0" smtClean="0"/>
              <a:t>systems </a:t>
            </a:r>
            <a:r>
              <a:rPr lang="en-US" sz="3600" dirty="0" smtClean="0"/>
              <a:t>[5]</a:t>
            </a:r>
            <a:endParaRPr lang="en-US" sz="3600" dirty="0" smtClean="0"/>
          </a:p>
          <a:p>
            <a:r>
              <a:rPr lang="en-US" sz="3600" dirty="0" smtClean="0"/>
              <a:t>Specific systems undermine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178702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10018714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Improved exploit prediction by optimizing CVSS base score equation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9341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Overview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1215237" y="4940907"/>
            <a:ext cx="1232263" cy="1161633"/>
            <a:chOff x="2782389" y="1755583"/>
            <a:chExt cx="1232263" cy="1161633"/>
          </a:xfrm>
        </p:grpSpPr>
        <p:sp>
          <p:nvSpPr>
            <p:cNvPr id="5" name="Rounded Rectangle 4"/>
            <p:cNvSpPr/>
            <p:nvPr/>
          </p:nvSpPr>
          <p:spPr>
            <a:xfrm>
              <a:off x="2782389" y="1966123"/>
              <a:ext cx="1232263" cy="740554"/>
            </a:xfrm>
            <a:prstGeom prst="flowChartMagneticDisk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89069" y="1755583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NVD</a:t>
              </a:r>
              <a:endParaRPr lang="en-CA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8732" y="1559828"/>
            <a:ext cx="1232263" cy="1161633"/>
            <a:chOff x="1565931" y="2285308"/>
            <a:chExt cx="1232263" cy="1161633"/>
          </a:xfrm>
        </p:grpSpPr>
        <p:sp>
          <p:nvSpPr>
            <p:cNvPr id="10" name="Rounded Rectangle 9"/>
            <p:cNvSpPr/>
            <p:nvPr/>
          </p:nvSpPr>
          <p:spPr>
            <a:xfrm>
              <a:off x="1565931" y="2491764"/>
              <a:ext cx="1232263" cy="740554"/>
            </a:xfrm>
            <a:prstGeom prst="flowChartMagneticDisk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9875" y="2285308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CVE</a:t>
              </a:r>
              <a:endParaRPr lang="en-CA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215237" y="2884040"/>
            <a:ext cx="1232263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4130995" y="2883785"/>
            <a:ext cx="2019971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321917" y="2973173"/>
            <a:ext cx="10189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IDs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126576" y="2951558"/>
            <a:ext cx="19982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Exploited?</a:t>
            </a:r>
            <a:endParaRPr lang="en-CA" dirty="0"/>
          </a:p>
        </p:txBody>
      </p:sp>
      <p:grpSp>
        <p:nvGrpSpPr>
          <p:cNvPr id="21" name="Group 20"/>
          <p:cNvGrpSpPr/>
          <p:nvPr/>
        </p:nvGrpSpPr>
        <p:grpSpPr>
          <a:xfrm>
            <a:off x="869070" y="4006046"/>
            <a:ext cx="1924596" cy="722812"/>
            <a:chOff x="1741713" y="4162697"/>
            <a:chExt cx="1924596" cy="722812"/>
          </a:xfrm>
        </p:grpSpPr>
        <p:sp>
          <p:nvSpPr>
            <p:cNvPr id="19" name="Oval 18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15886" y="4231715"/>
              <a:ext cx="157625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Search</a:t>
              </a:r>
              <a:endParaRPr lang="en-CA" dirty="0"/>
            </a:p>
          </p:txBody>
        </p:sp>
      </p:grpSp>
      <p:cxnSp>
        <p:nvCxnSpPr>
          <p:cNvPr id="28" name="Straight Arrow Connector 27"/>
          <p:cNvCxnSpPr>
            <a:stCxn id="5" idx="1"/>
            <a:endCxn id="19" idx="4"/>
          </p:cNvCxnSpPr>
          <p:nvPr/>
        </p:nvCxnSpPr>
        <p:spPr>
          <a:xfrm flipH="1" flipV="1">
            <a:off x="1831368" y="4728858"/>
            <a:ext cx="1" cy="422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538395" y="3793062"/>
            <a:ext cx="2434335" cy="1077218"/>
            <a:chOff x="4065125" y="4065839"/>
            <a:chExt cx="2434335" cy="1077218"/>
          </a:xfrm>
        </p:grpSpPr>
        <p:sp>
          <p:nvSpPr>
            <p:cNvPr id="37" name="Rounded Rectangle 36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5125" y="4065839"/>
              <a:ext cx="2434335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 vector</a:t>
              </a:r>
              <a:endParaRPr lang="en-CA" dirty="0"/>
            </a:p>
          </p:txBody>
        </p:sp>
      </p:grpSp>
      <p:cxnSp>
        <p:nvCxnSpPr>
          <p:cNvPr id="40" name="Straight Arrow Connector 39"/>
          <p:cNvCxnSpPr>
            <a:stCxn id="19" idx="6"/>
            <a:endCxn id="37" idx="1"/>
          </p:cNvCxnSpPr>
          <p:nvPr/>
        </p:nvCxnSpPr>
        <p:spPr>
          <a:xfrm flipV="1">
            <a:off x="2793666" y="4360958"/>
            <a:ext cx="831001" cy="6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07467" y="5213887"/>
            <a:ext cx="2856412" cy="740554"/>
            <a:chOff x="4145279" y="5511662"/>
            <a:chExt cx="2856412" cy="740554"/>
          </a:xfrm>
        </p:grpSpPr>
        <p:sp>
          <p:nvSpPr>
            <p:cNvPr id="47" name="Rounded Rectangle 46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45279" y="5571078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Base Equation</a:t>
              </a:r>
              <a:endParaRPr lang="en-CA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73375" y="4002825"/>
            <a:ext cx="1924596" cy="722812"/>
            <a:chOff x="1741713" y="4162697"/>
            <a:chExt cx="1924596" cy="722812"/>
          </a:xfrm>
        </p:grpSpPr>
        <p:sp>
          <p:nvSpPr>
            <p:cNvPr id="52" name="Oval 51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Compute</a:t>
              </a:r>
              <a:endParaRPr lang="en-CA" dirty="0"/>
            </a:p>
          </p:txBody>
        </p:sp>
      </p:grpSp>
      <p:cxnSp>
        <p:nvCxnSpPr>
          <p:cNvPr id="57" name="Straight Arrow Connector 56"/>
          <p:cNvCxnSpPr>
            <a:endCxn id="52" idx="2"/>
          </p:cNvCxnSpPr>
          <p:nvPr/>
        </p:nvCxnSpPr>
        <p:spPr>
          <a:xfrm>
            <a:off x="5911272" y="4359567"/>
            <a:ext cx="1162103" cy="46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610271" y="2883159"/>
            <a:ext cx="2856412" cy="740554"/>
            <a:chOff x="4145279" y="5511662"/>
            <a:chExt cx="2856412" cy="740554"/>
          </a:xfrm>
        </p:grpSpPr>
        <p:sp>
          <p:nvSpPr>
            <p:cNvPr id="61" name="Rounded Rectangle 60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45279" y="5589550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Scores</a:t>
              </a:r>
              <a:endParaRPr lang="en-CA" dirty="0"/>
            </a:p>
          </p:txBody>
        </p:sp>
      </p:grpSp>
      <p:cxnSp>
        <p:nvCxnSpPr>
          <p:cNvPr id="80" name="Straight Arrow Connector 79"/>
          <p:cNvCxnSpPr>
            <a:stCxn id="52" idx="0"/>
            <a:endCxn id="61" idx="2"/>
          </p:cNvCxnSpPr>
          <p:nvPr/>
        </p:nvCxnSpPr>
        <p:spPr>
          <a:xfrm flipV="1">
            <a:off x="8035673" y="3623713"/>
            <a:ext cx="2805" cy="379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076179" y="1630335"/>
            <a:ext cx="1924596" cy="722812"/>
            <a:chOff x="1741713" y="4162697"/>
            <a:chExt cx="1924596" cy="722812"/>
          </a:xfrm>
        </p:grpSpPr>
        <p:sp>
          <p:nvSpPr>
            <p:cNvPr id="84" name="Oval 83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Correlate</a:t>
              </a:r>
              <a:endParaRPr lang="en-CA" dirty="0"/>
            </a:p>
          </p:txBody>
        </p:sp>
      </p:grpSp>
      <p:cxnSp>
        <p:nvCxnSpPr>
          <p:cNvPr id="86" name="Straight Arrow Connector 85"/>
          <p:cNvCxnSpPr>
            <a:stCxn id="61" idx="0"/>
            <a:endCxn id="84" idx="4"/>
          </p:cNvCxnSpPr>
          <p:nvPr/>
        </p:nvCxnSpPr>
        <p:spPr>
          <a:xfrm flipH="1" flipV="1">
            <a:off x="8038477" y="2353147"/>
            <a:ext cx="1" cy="5300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2"/>
            <a:endCxn id="19" idx="0"/>
          </p:cNvCxnSpPr>
          <p:nvPr/>
        </p:nvCxnSpPr>
        <p:spPr>
          <a:xfrm flipH="1">
            <a:off x="1831368" y="3624594"/>
            <a:ext cx="1" cy="3814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2" idx="3"/>
          </p:cNvCxnSpPr>
          <p:nvPr/>
        </p:nvCxnSpPr>
        <p:spPr>
          <a:xfrm rot="5400000">
            <a:off x="2653623" y="2393075"/>
            <a:ext cx="655119" cy="106736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13" idx="1"/>
          </p:cNvCxnSpPr>
          <p:nvPr/>
        </p:nvCxnSpPr>
        <p:spPr>
          <a:xfrm rot="16200000" flipH="1">
            <a:off x="3495497" y="2618564"/>
            <a:ext cx="654864" cy="61613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526343" y="2913463"/>
            <a:ext cx="2434335" cy="740554"/>
            <a:chOff x="4065125" y="4263458"/>
            <a:chExt cx="2434335" cy="740554"/>
          </a:xfrm>
          <a:solidFill>
            <a:srgbClr val="7283FE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65125" y="4312060"/>
              <a:ext cx="243433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Metrics</a:t>
              </a:r>
              <a:endParaRPr lang="en-CA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779722" y="4367451"/>
            <a:ext cx="1924596" cy="722812"/>
            <a:chOff x="1741713" y="4162697"/>
            <a:chExt cx="1924596" cy="722812"/>
          </a:xfrm>
        </p:grpSpPr>
        <p:sp>
          <p:nvSpPr>
            <p:cNvPr id="116" name="Oval 115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Optimize</a:t>
              </a:r>
              <a:endParaRPr lang="en-CA" dirty="0"/>
            </a:p>
          </p:txBody>
        </p:sp>
      </p:grpSp>
      <p:cxnSp>
        <p:nvCxnSpPr>
          <p:cNvPr id="119" name="Straight Arrow Connector 118"/>
          <p:cNvCxnSpPr>
            <a:stCxn id="113" idx="2"/>
            <a:endCxn id="116" idx="0"/>
          </p:cNvCxnSpPr>
          <p:nvPr/>
        </p:nvCxnSpPr>
        <p:spPr>
          <a:xfrm>
            <a:off x="10742020" y="3654017"/>
            <a:ext cx="0" cy="713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7" idx="0"/>
            <a:endCxn id="52" idx="4"/>
          </p:cNvCxnSpPr>
          <p:nvPr/>
        </p:nvCxnSpPr>
        <p:spPr>
          <a:xfrm flipH="1" flipV="1">
            <a:off x="8035673" y="4725637"/>
            <a:ext cx="1" cy="4882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6" idx="4"/>
            <a:endCxn id="47" idx="2"/>
          </p:cNvCxnSpPr>
          <p:nvPr/>
        </p:nvCxnSpPr>
        <p:spPr>
          <a:xfrm rot="5400000">
            <a:off x="8956758" y="4169179"/>
            <a:ext cx="864178" cy="2706346"/>
          </a:xfrm>
          <a:prstGeom prst="bentConnector3">
            <a:avLst>
              <a:gd name="adj1" fmla="val 14782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47" idx="3"/>
            <a:endCxn id="116" idx="2"/>
          </p:cNvCxnSpPr>
          <p:nvPr/>
        </p:nvCxnSpPr>
        <p:spPr>
          <a:xfrm flipV="1">
            <a:off x="9324542" y="4728857"/>
            <a:ext cx="455180" cy="855307"/>
          </a:xfrm>
          <a:prstGeom prst="bentConnector3">
            <a:avLst>
              <a:gd name="adj1" fmla="val 2565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" idx="3"/>
            <a:endCxn id="85" idx="1"/>
          </p:cNvCxnSpPr>
          <p:nvPr/>
        </p:nvCxnSpPr>
        <p:spPr>
          <a:xfrm flipV="1">
            <a:off x="6150966" y="1991741"/>
            <a:ext cx="925213" cy="1262321"/>
          </a:xfrm>
          <a:prstGeom prst="bentConnector3">
            <a:avLst>
              <a:gd name="adj1" fmla="val 4001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85" idx="3"/>
            <a:endCxn id="113" idx="0"/>
          </p:cNvCxnSpPr>
          <p:nvPr/>
        </p:nvCxnSpPr>
        <p:spPr>
          <a:xfrm>
            <a:off x="9000775" y="1991741"/>
            <a:ext cx="1741245" cy="92172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7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9497201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Range of entries </a:t>
            </a:r>
            <a:r>
              <a:rPr lang="en-US" sz="3600" dirty="0"/>
              <a:t>from Common Vulnerabilities and Exposures (CVE - http://cve.mitre.org</a:t>
            </a:r>
            <a:r>
              <a:rPr lang="en-US" sz="3600" dirty="0" smtClean="0"/>
              <a:t>/)</a:t>
            </a:r>
          </a:p>
          <a:p>
            <a:r>
              <a:rPr lang="en-US" sz="3600" dirty="0" smtClean="0"/>
              <a:t>Corresponding entries from National Vulnerability Database </a:t>
            </a:r>
            <a:r>
              <a:rPr lang="en-US" sz="3600" dirty="0"/>
              <a:t>(NVD - https://nvd.nist.gov</a:t>
            </a:r>
            <a:r>
              <a:rPr lang="en-US" sz="3600" dirty="0" smtClean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12020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42011" y="1724304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CVE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69028" y="2427431"/>
            <a:ext cx="2386150" cy="3453590"/>
            <a:chOff x="2438399" y="2174883"/>
            <a:chExt cx="2386150" cy="3453590"/>
          </a:xfrm>
        </p:grpSpPr>
        <p:sp>
          <p:nvSpPr>
            <p:cNvPr id="6" name="TextBox 5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399" y="4382309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31577" y="1724303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NVD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54239" y="2416062"/>
            <a:ext cx="2386150" cy="3453590"/>
            <a:chOff x="2438399" y="2174883"/>
            <a:chExt cx="2386150" cy="3453590"/>
          </a:xfrm>
        </p:grpSpPr>
        <p:sp>
          <p:nvSpPr>
            <p:cNvPr id="15" name="TextBox 14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399" y="4373600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34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33006"/>
            <a:ext cx="8800516" cy="4563291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Vulnerabilities classified based on links to Exploit Database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smtClean="0"/>
              <a:t>EDB </a:t>
            </a:r>
            <a:r>
              <a:rPr lang="en-US" sz="3600" dirty="0"/>
              <a:t>- https://</a:t>
            </a:r>
            <a:r>
              <a:rPr lang="en-US" sz="3600" dirty="0" smtClean="0"/>
              <a:t>www.exploit-db.com/)</a:t>
            </a:r>
          </a:p>
          <a:p>
            <a:r>
              <a:rPr lang="en-US" sz="3600" dirty="0" err="1" smtClean="0"/>
              <a:t>Younis</a:t>
            </a:r>
            <a:r>
              <a:rPr lang="en-US" sz="3600" dirty="0" smtClean="0"/>
              <a:t> </a:t>
            </a:r>
            <a:r>
              <a:rPr lang="en-US" sz="3600" i="1" dirty="0" smtClean="0"/>
              <a:t>et al. </a:t>
            </a:r>
            <a:r>
              <a:rPr lang="en-US" sz="3600" dirty="0" smtClean="0"/>
              <a:t>[6] </a:t>
            </a:r>
            <a:r>
              <a:rPr lang="en-US" sz="3600" dirty="0" smtClean="0"/>
              <a:t>used intra-class correlation coefficient (ICC) to conveys distinctness of predictions </a:t>
            </a:r>
          </a:p>
        </p:txBody>
      </p:sp>
    </p:spTree>
    <p:extLst>
      <p:ext uri="{BB962C8B-B14F-4D97-AF65-F5344CB8AC3E}">
        <p14:creationId xmlns:p14="http://schemas.microsoft.com/office/powerpoint/2010/main" val="7287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9463" y="1314994"/>
                <a:ext cx="3697749" cy="498130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Class distinctness reflects prediction capabilities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𝐼𝐶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 smtClean="0"/>
                  <a:t>  </a:t>
                </a:r>
                <a:endParaRPr lang="en-CA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9463" y="1314994"/>
                <a:ext cx="3697749" cy="4981303"/>
              </a:xfrm>
              <a:blipFill rotWithShape="0">
                <a:blip r:embed="rId2"/>
                <a:stretch>
                  <a:fillRect l="-4942" r="-4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7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H="1">
            <a:off x="6723017" y="3622766"/>
            <a:ext cx="3701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7937" y="3113148"/>
            <a:ext cx="5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l-GR" sz="2400" baseline="-25000" dirty="0" smtClean="0"/>
              <a:t>Σ</a:t>
            </a:r>
            <a:endParaRPr lang="en-CA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0840" y="3622766"/>
            <a:ext cx="6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No</a:t>
            </a:r>
            <a:endParaRPr lang="en-CA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35252" y="2808515"/>
            <a:ext cx="71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Yes</a:t>
            </a:r>
            <a:endParaRPr lang="en-CA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452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3902903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18 equation parameters were optimized for ICC</a:t>
            </a:r>
          </a:p>
          <a:p>
            <a:r>
              <a:rPr lang="en-US" sz="3600" dirty="0" smtClean="0"/>
              <a:t>Base scores were recomputed with optimized equation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3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– Assessment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07" y="1314994"/>
            <a:ext cx="897806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Binary classification allows sensitivity and precision calculation </a:t>
            </a:r>
            <a:r>
              <a:rPr lang="en-US" sz="3600" dirty="0" smtClean="0"/>
              <a:t>[6].</a:t>
            </a:r>
            <a:endParaRPr lang="en-US" sz="3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87070"/>
              </p:ext>
            </p:extLst>
          </p:nvPr>
        </p:nvGraphicFramePr>
        <p:xfrm>
          <a:off x="1759607" y="31667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861" y="1341121"/>
            <a:ext cx="8039493" cy="1820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ICC, Sensitivity, and precision were compared before and after optimization.</a:t>
            </a:r>
            <a:endParaRPr lang="en-CA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3893"/>
              </p:ext>
            </p:extLst>
          </p:nvPr>
        </p:nvGraphicFramePr>
        <p:xfrm>
          <a:off x="1844734" y="31437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10018713" cy="4981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CVSS </a:t>
            </a:r>
            <a:r>
              <a:rPr lang="en-US" sz="3600" dirty="0" smtClean="0"/>
              <a:t>introduction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Background &amp; Related work</a:t>
            </a:r>
            <a:endParaRPr lang="en-US" sz="2400" dirty="0" smtClean="0"/>
          </a:p>
          <a:p>
            <a:r>
              <a:rPr lang="en-US" sz="3600" dirty="0" smtClean="0"/>
              <a:t>Method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smtClean="0"/>
              <a:t>Optimization</a:t>
            </a:r>
            <a:endParaRPr lang="en-US" sz="2400" dirty="0" smtClean="0"/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Discussion and conclusions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8073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Confusion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7270"/>
              </p:ext>
            </p:extLst>
          </p:nvPr>
        </p:nvGraphicFramePr>
        <p:xfrm>
          <a:off x="1484309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3749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55245"/>
              </p:ext>
            </p:extLst>
          </p:nvPr>
        </p:nvGraphicFramePr>
        <p:xfrm>
          <a:off x="6493665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0933" y="2178278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688220" y="2178278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Performance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70861" y="1341121"/>
            <a:ext cx="7354891" cy="182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Optimized base score equation improved all assessment metrics.</a:t>
            </a:r>
            <a:endParaRPr lang="en-CA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9456"/>
              </p:ext>
            </p:extLst>
          </p:nvPr>
        </p:nvGraphicFramePr>
        <p:xfrm>
          <a:off x="1870861" y="340241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Metrics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84309" y="1314994"/>
            <a:ext cx="9887030" cy="62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Final parameter values suggest flaws in equation metrics.</a:t>
            </a:r>
            <a:endParaRPr lang="en-CA" sz="3200" dirty="0"/>
          </a:p>
        </p:txBody>
      </p:sp>
      <p:sp>
        <p:nvSpPr>
          <p:cNvPr id="3" name="Rectangle 2"/>
          <p:cNvSpPr/>
          <p:nvPr/>
        </p:nvSpPr>
        <p:spPr>
          <a:xfrm>
            <a:off x="1246909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low: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888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 indent="457200">
              <a:lnSpc>
                <a:spcPct val="115000"/>
              </a:lnSpc>
            </a:pP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adjacent network accessible: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0.003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>
              <a:lnSpc>
                <a:spcPct val="115000"/>
              </a:lnSpc>
            </a:pPr>
            <a:r>
              <a:rPr lang="en-C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CA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0.025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6946" y="1873865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74233" y="1873865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Limitations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4119154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ICC optimization destroys intra-class variability</a:t>
            </a:r>
          </a:p>
          <a:p>
            <a:r>
              <a:rPr lang="en-US" sz="3600" dirty="0" smtClean="0"/>
              <a:t>Over-prediction of exploitation becomes a problem</a:t>
            </a:r>
          </a:p>
        </p:txBody>
      </p:sp>
    </p:spTree>
    <p:extLst>
      <p:ext uri="{BB962C8B-B14F-4D97-AF65-F5344CB8AC3E}">
        <p14:creationId xmlns:p14="http://schemas.microsoft.com/office/powerpoint/2010/main" val="3744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– Ongoing Work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9509760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Optimize on other performance metrics</a:t>
            </a:r>
          </a:p>
          <a:p>
            <a:r>
              <a:rPr lang="en-US" sz="3600" dirty="0" smtClean="0"/>
              <a:t>Assess optimized equation on multiple vulnerability sets</a:t>
            </a:r>
          </a:p>
        </p:txBody>
      </p:sp>
    </p:spTree>
    <p:extLst>
      <p:ext uri="{BB962C8B-B14F-4D97-AF65-F5344CB8AC3E}">
        <p14:creationId xmlns:p14="http://schemas.microsoft.com/office/powerpoint/2010/main" val="2675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9658333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Optimizing on ICC does not necessarily improve </a:t>
            </a:r>
            <a:r>
              <a:rPr lang="en-US" sz="3600" dirty="0" smtClean="0"/>
              <a:t>CVSS utility</a:t>
            </a:r>
            <a:endParaRPr lang="en-US" sz="3600" dirty="0" smtClean="0"/>
          </a:p>
          <a:p>
            <a:r>
              <a:rPr lang="en-US" sz="3600" dirty="0" smtClean="0"/>
              <a:t>Other metrics should be investigated</a:t>
            </a:r>
          </a:p>
          <a:p>
            <a:r>
              <a:rPr lang="en-US" sz="3600" dirty="0" smtClean="0"/>
              <a:t>Statistical validation should be performed</a:t>
            </a:r>
          </a:p>
        </p:txBody>
      </p:sp>
    </p:spTree>
    <p:extLst>
      <p:ext uri="{BB962C8B-B14F-4D97-AF65-F5344CB8AC3E}">
        <p14:creationId xmlns:p14="http://schemas.microsoft.com/office/powerpoint/2010/main" val="4095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536031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10237428" cy="4981303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Bozorgi</a:t>
            </a:r>
            <a:r>
              <a:rPr lang="en-CA" sz="1800" dirty="0"/>
              <a:t> M. Lawrence KS, Savage S, and </a:t>
            </a:r>
            <a:r>
              <a:rPr lang="en-CA" sz="1800" dirty="0" err="1"/>
              <a:t>Voelker</a:t>
            </a:r>
            <a:r>
              <a:rPr lang="en-CA" sz="1800" dirty="0"/>
              <a:t> GM. 2010 “Beyond Heuristics: </a:t>
            </a:r>
            <a:r>
              <a:rPr lang="en-CA" sz="1800" dirty="0" smtClean="0"/>
              <a:t>Learning </a:t>
            </a:r>
            <a:r>
              <a:rPr lang="en-CA" sz="1800" dirty="0"/>
              <a:t>to Classify Vulnerabilities and Predict Exploits” Proceedings of the 16th ACM </a:t>
            </a:r>
            <a:r>
              <a:rPr lang="en-CA" sz="1800" dirty="0" smtClean="0"/>
              <a:t>SIGKDD </a:t>
            </a:r>
            <a:r>
              <a:rPr lang="en-CA" sz="1800" dirty="0"/>
              <a:t>international conference on Knowledge discovery and data mining. 2010; 105-	114.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smtClean="0"/>
              <a:t>Mell </a:t>
            </a:r>
            <a:r>
              <a:rPr lang="en-CA" sz="1800" dirty="0"/>
              <a:t>P, </a:t>
            </a:r>
            <a:r>
              <a:rPr lang="en-CA" sz="1800" dirty="0" err="1"/>
              <a:t>Scarfone</a:t>
            </a:r>
            <a:r>
              <a:rPr lang="en-CA" sz="1800" dirty="0"/>
              <a:t> K, and </a:t>
            </a:r>
            <a:r>
              <a:rPr lang="en-CA" sz="1800" dirty="0" err="1"/>
              <a:t>Romanosky</a:t>
            </a:r>
            <a:r>
              <a:rPr lang="en-CA" sz="1800" dirty="0"/>
              <a:t> S. “A complete guide to the common vulnerability </a:t>
            </a:r>
            <a:r>
              <a:rPr lang="en-CA" sz="1800" dirty="0" smtClean="0"/>
              <a:t>scoring </a:t>
            </a:r>
            <a:r>
              <a:rPr lang="en-CA" sz="1800" dirty="0"/>
              <a:t>system version 2.0” Published by FIRST-Forum of Incident Response and </a:t>
            </a:r>
            <a:r>
              <a:rPr lang="en-CA" sz="1800" dirty="0" smtClean="0"/>
              <a:t>Security </a:t>
            </a:r>
            <a:r>
              <a:rPr lang="en-CA" sz="1800" dirty="0"/>
              <a:t>Teams. 2007.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Khazeai</a:t>
            </a:r>
            <a:r>
              <a:rPr lang="en-CA" sz="1800" dirty="0"/>
              <a:t> A, </a:t>
            </a:r>
            <a:r>
              <a:rPr lang="en-CA" sz="1800" dirty="0" err="1"/>
              <a:t>Ghasemzadeh</a:t>
            </a:r>
            <a:r>
              <a:rPr lang="en-CA" sz="1800" dirty="0"/>
              <a:t> M, and </a:t>
            </a:r>
            <a:r>
              <a:rPr lang="en-CA" sz="1800" dirty="0" err="1"/>
              <a:t>Derhami</a:t>
            </a:r>
            <a:r>
              <a:rPr lang="en-CA" sz="1800" dirty="0"/>
              <a:t> V. “An automatic method for CVSS </a:t>
            </a:r>
            <a:r>
              <a:rPr lang="en-CA" sz="1800" dirty="0" smtClean="0"/>
              <a:t>score prediction </a:t>
            </a:r>
            <a:r>
              <a:rPr lang="en-CA" sz="1800" dirty="0"/>
              <a:t>using vulnerabilities description” Journal of Intelligent &amp; Fuzzy Systems. </a:t>
            </a:r>
            <a:r>
              <a:rPr lang="en-CA" sz="1800" dirty="0" smtClean="0"/>
              <a:t>2016</a:t>
            </a:r>
            <a:r>
              <a:rPr lang="en-CA" sz="1800" dirty="0"/>
              <a:t>; 30:89-96.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 smtClean="0"/>
              <a:t>Allodi</a:t>
            </a:r>
            <a:r>
              <a:rPr lang="en-CA" sz="1800" dirty="0" smtClean="0"/>
              <a:t> </a:t>
            </a:r>
            <a:r>
              <a:rPr lang="en-CA" sz="1800" dirty="0"/>
              <a:t>L, and </a:t>
            </a:r>
            <a:r>
              <a:rPr lang="en-CA" sz="1800" dirty="0" err="1"/>
              <a:t>Massacci</a:t>
            </a:r>
            <a:r>
              <a:rPr lang="en-CA" sz="1800" dirty="0"/>
              <a:t> F. “Comparing Vulnerability Severity and Exploits Using </a:t>
            </a:r>
            <a:r>
              <a:rPr lang="en-CA" sz="1800" dirty="0" smtClean="0"/>
              <a:t>Case-Control </a:t>
            </a:r>
            <a:r>
              <a:rPr lang="en-CA" sz="1800" dirty="0"/>
              <a:t>Studies” ACM Transactions on Information and System Security. 2014; 17(1):</a:t>
            </a:r>
            <a:r>
              <a:rPr lang="en-CA" sz="1800" dirty="0" smtClean="0"/>
              <a:t>1-20.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Younis</a:t>
            </a:r>
            <a:r>
              <a:rPr lang="en-CA" sz="1800" dirty="0"/>
              <a:t> AA, and </a:t>
            </a:r>
            <a:r>
              <a:rPr lang="en-CA" sz="1800" dirty="0" err="1"/>
              <a:t>Malaiya</a:t>
            </a:r>
            <a:r>
              <a:rPr lang="en-CA" sz="1800" dirty="0"/>
              <a:t> YK. “Comparing and Evaluating CVSS Base Metrics and 	Microsoft Rating System” IEEE International Conference on Software Quality, </a:t>
            </a:r>
            <a:r>
              <a:rPr lang="en-CA" sz="1800" dirty="0" smtClean="0"/>
              <a:t>Reliability </a:t>
            </a:r>
            <a:r>
              <a:rPr lang="en-CA" sz="1800" dirty="0"/>
              <a:t>and Security. 2015; 252-261.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 smtClean="0"/>
              <a:t>Younis</a:t>
            </a:r>
            <a:r>
              <a:rPr lang="en-CA" sz="1800" dirty="0" smtClean="0"/>
              <a:t> </a:t>
            </a:r>
            <a:r>
              <a:rPr lang="en-CA" sz="1800" dirty="0"/>
              <a:t>AA, </a:t>
            </a:r>
            <a:r>
              <a:rPr lang="en-CA" sz="1800" dirty="0" err="1"/>
              <a:t>Malaiya</a:t>
            </a:r>
            <a:r>
              <a:rPr lang="en-CA" sz="1800" dirty="0"/>
              <a:t> YK, and Ray I. “Evaluating CVSS Base Score Using Vulnerability </a:t>
            </a:r>
            <a:r>
              <a:rPr lang="en-CA" sz="1800" dirty="0" smtClean="0"/>
              <a:t>Rewards </a:t>
            </a:r>
            <a:r>
              <a:rPr lang="en-CA" sz="1800" dirty="0"/>
              <a:t>Programs” International Federation for Information Processing. 2016, </a:t>
            </a:r>
            <a:r>
              <a:rPr lang="en-CA" sz="1800" dirty="0" smtClean="0"/>
              <a:t>471:62-75</a:t>
            </a:r>
            <a:r>
              <a:rPr lang="en-CA" sz="1800" dirty="0"/>
              <a:t>.</a:t>
            </a: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Vulnerability Volume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14994"/>
            <a:ext cx="1001871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More vulnerabilities reported than can be addressed</a:t>
            </a:r>
            <a:endParaRPr lang="en-CA" sz="36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3" y="2242505"/>
            <a:ext cx="10058400" cy="38592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4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- Prioritization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7807736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Limited resources necessitate vulnerability prioritization [1]</a:t>
            </a:r>
          </a:p>
          <a:p>
            <a:r>
              <a:rPr lang="en-US" sz="3600" dirty="0" smtClean="0"/>
              <a:t>Prioritization seeks to minimize risk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7963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Risk from 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7598731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Common Vulnerability Scoring System measures risk [2]</a:t>
            </a:r>
          </a:p>
          <a:p>
            <a:r>
              <a:rPr lang="en-US" sz="3600" dirty="0" smtClean="0"/>
              <a:t>Scores in range 0-10 convey likelihood and severity of exploitation</a:t>
            </a:r>
          </a:p>
        </p:txBody>
      </p:sp>
    </p:spTree>
    <p:extLst>
      <p:ext uri="{BB962C8B-B14F-4D97-AF65-F5344CB8AC3E}">
        <p14:creationId xmlns:p14="http://schemas.microsoft.com/office/powerpoint/2010/main" val="88413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Consists of three metric groups for three scores:</a:t>
            </a:r>
          </a:p>
          <a:p>
            <a:r>
              <a:rPr lang="en-US" sz="2800" dirty="0" smtClean="0"/>
              <a:t>Base score</a:t>
            </a:r>
          </a:p>
          <a:p>
            <a:r>
              <a:rPr lang="en-US" sz="2800" dirty="0" smtClean="0"/>
              <a:t>Temporal score</a:t>
            </a:r>
          </a:p>
          <a:p>
            <a:r>
              <a:rPr lang="en-US" sz="2800" dirty="0" smtClean="0"/>
              <a:t>Environmental </a:t>
            </a:r>
            <a:r>
              <a:rPr lang="en-US" sz="2800" dirty="0" smtClean="0"/>
              <a:t>score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0536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348" y="1604994"/>
            <a:ext cx="4772456" cy="364018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score computed from six metrics</a:t>
            </a:r>
          </a:p>
          <a:p>
            <a:r>
              <a:rPr lang="en-US" sz="3600" dirty="0" smtClean="0"/>
              <a:t>Metrics reflect exploit likelihood and severity</a:t>
            </a:r>
            <a:endParaRPr lang="en-CA" sz="3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1388" y="1657377"/>
            <a:ext cx="4911634" cy="3535418"/>
            <a:chOff x="6591388" y="1489164"/>
            <a:chExt cx="4911634" cy="3535418"/>
          </a:xfrm>
        </p:grpSpPr>
        <p:grpSp>
          <p:nvGrpSpPr>
            <p:cNvPr id="5" name="Group 4"/>
            <p:cNvGrpSpPr/>
            <p:nvPr/>
          </p:nvGrpSpPr>
          <p:grpSpPr>
            <a:xfrm>
              <a:off x="6591388" y="1489164"/>
              <a:ext cx="4911634" cy="3535418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Base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752034" y="2031327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vector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156062" y="2019760"/>
              <a:ext cx="2164080" cy="707886"/>
              <a:chOff x="1119052" y="3264766"/>
              <a:chExt cx="1271451" cy="70788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Confidentiality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52034" y="2868970"/>
              <a:ext cx="2167128" cy="655783"/>
              <a:chOff x="1119052" y="3289684"/>
              <a:chExt cx="1271451" cy="65578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complexity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156062" y="2882321"/>
              <a:ext cx="2164080" cy="655783"/>
              <a:chOff x="1119052" y="3289684"/>
              <a:chExt cx="1271451" cy="65578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418654"/>
                <a:ext cx="11669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Integrity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752034" y="3756449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Authentication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156062" y="3744882"/>
              <a:ext cx="2164080" cy="707886"/>
              <a:chOff x="1119052" y="3264766"/>
              <a:chExt cx="1271451" cy="70788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Availability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782997" y="4436287"/>
              <a:ext cx="2092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Likelihood</a:t>
              </a:r>
              <a:endParaRPr lang="en-CA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38681" y="4436287"/>
              <a:ext cx="2092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Severity</a:t>
              </a:r>
              <a:endParaRPr lang="en-CA" sz="28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90710" y="5399573"/>
            <a:ext cx="61460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0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</a:t>
            </a:r>
            <a:r>
              <a:rPr lang="en-US" sz="6000" dirty="0" smtClean="0"/>
              <a:t>Score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8408628" cy="4981303"/>
          </a:xfrm>
        </p:spPr>
        <p:txBody>
          <a:bodyPr anchor="ctr">
            <a:normAutofit/>
          </a:bodyPr>
          <a:lstStyle/>
          <a:p>
            <a:r>
              <a:rPr lang="en-US" sz="3600" dirty="0" err="1" smtClean="0"/>
              <a:t>Khazaei</a:t>
            </a:r>
            <a:r>
              <a:rPr lang="en-US" sz="3600" dirty="0" smtClean="0"/>
              <a:t> </a:t>
            </a:r>
            <a:r>
              <a:rPr lang="en-US" sz="3600" i="1" dirty="0" smtClean="0"/>
              <a:t>et al.</a:t>
            </a:r>
            <a:r>
              <a:rPr lang="en-US" sz="3600" dirty="0" smtClean="0"/>
              <a:t> [3] predicted base scores from descriptions</a:t>
            </a:r>
          </a:p>
          <a:p>
            <a:r>
              <a:rPr lang="en-US" sz="3600" dirty="0" smtClean="0"/>
              <a:t>This presupposes base score utility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3756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3826599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scores not correlated with exploits </a:t>
            </a:r>
            <a:r>
              <a:rPr lang="en-US" sz="3600" dirty="0" smtClean="0"/>
              <a:t>[4,5]</a:t>
            </a:r>
            <a:endParaRPr lang="en-US" sz="3600" dirty="0" smtClean="0"/>
          </a:p>
          <a:p>
            <a:r>
              <a:rPr lang="en-US" sz="3600" dirty="0" smtClean="0"/>
              <a:t>Subjectivity in prediction from equation parameters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68390" y="1477985"/>
            <a:ext cx="6757852" cy="4883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BaseScore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round_to_1_decimal(((0.6*Impact)+(0.4*Exploitability)–1.5)*f(Impact))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= 10.41*(1-(1-ConfImpact)*(1-IntegImpact)*(1-AvailImpact))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 = 20*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*Authentication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f(impact)= 0 if Impact=0, 1.176 otherwise</a:t>
            </a: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low: </a:t>
            </a:r>
            <a: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partial: </a:t>
            </a:r>
            <a:r>
              <a:rPr lang="en-CA" sz="1600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9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838</TotalTime>
  <Words>711</Words>
  <Application>Microsoft Office PowerPoint</Application>
  <PresentationFormat>Widescreen</PresentationFormat>
  <Paragraphs>220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Improved exploit prediction with optimized CVSS equation</vt:lpstr>
      <vt:lpstr>Outline</vt:lpstr>
      <vt:lpstr>Intro – Vulnerability Volume</vt:lpstr>
      <vt:lpstr>Intro - Prioritization</vt:lpstr>
      <vt:lpstr>Intro – Risk from CVSS</vt:lpstr>
      <vt:lpstr>Intro – CVSS Composition</vt:lpstr>
      <vt:lpstr>Intro – Base Score</vt:lpstr>
      <vt:lpstr>Intro – CVSS Score Prediction</vt:lpstr>
      <vt:lpstr>Intro – CVSS Issues</vt:lpstr>
      <vt:lpstr>Intro – CVSS Issues</vt:lpstr>
      <vt:lpstr>Contribution</vt:lpstr>
      <vt:lpstr>Method - Overview</vt:lpstr>
      <vt:lpstr>Method - Data</vt:lpstr>
      <vt:lpstr>Method - Data</vt:lpstr>
      <vt:lpstr>Method - Correlation</vt:lpstr>
      <vt:lpstr>Method - Correlation</vt:lpstr>
      <vt:lpstr>Method - Optimization</vt:lpstr>
      <vt:lpstr>Method – Assessment Metrics</vt:lpstr>
      <vt:lpstr>Results - Metrics</vt:lpstr>
      <vt:lpstr>Results - Confusion</vt:lpstr>
      <vt:lpstr>Discussion - Performance</vt:lpstr>
      <vt:lpstr>Discussion - Metrics</vt:lpstr>
      <vt:lpstr>Discussion - Limitations</vt:lpstr>
      <vt:lpstr>Discussion – Ongoing Work</vt:lpstr>
      <vt:lpstr>Conclusions</vt:lpstr>
      <vt:lpstr>Thank you!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exploit prediction with recast CVSS equation</dc:title>
  <dc:creator>Ben Church</dc:creator>
  <cp:lastModifiedBy>Ben Church</cp:lastModifiedBy>
  <cp:revision>109</cp:revision>
  <dcterms:created xsi:type="dcterms:W3CDTF">2017-03-15T00:13:12Z</dcterms:created>
  <dcterms:modified xsi:type="dcterms:W3CDTF">2017-03-23T16:27:16Z</dcterms:modified>
</cp:coreProperties>
</file>