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87" r:id="rId22"/>
    <p:sldId id="277" r:id="rId23"/>
    <p:sldId id="278" r:id="rId24"/>
    <p:sldId id="279" r:id="rId25"/>
    <p:sldId id="280" r:id="rId26"/>
    <p:sldId id="283" r:id="rId27"/>
    <p:sldId id="282" r:id="rId28"/>
    <p:sldId id="284" r:id="rId29"/>
    <p:sldId id="285" r:id="rId30"/>
    <p:sldId id="286" r:id="rId31"/>
    <p:sldId id="288" r:id="rId32"/>
    <p:sldId id="290" r:id="rId33"/>
    <p:sldId id="291" r:id="rId34"/>
    <p:sldId id="27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7"/>
    <a:srgbClr val="FF7A0D"/>
    <a:srgbClr val="FF7605"/>
    <a:srgbClr val="FC9812"/>
    <a:srgbClr val="FF7F0E"/>
    <a:srgbClr val="1F77B4"/>
    <a:srgbClr val="2CA02C"/>
    <a:srgbClr val="F6F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6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30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75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213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514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95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251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0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44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24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72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5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1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52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49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8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4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-db.com/" TargetMode="External"/><Relationship Id="rId2" Type="http://schemas.openxmlformats.org/officeDocument/2006/relationships/hyperlink" Target="https://nvd.nist.gov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osvdb.org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533" y="2404531"/>
            <a:ext cx="9274003" cy="164630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Improved vulnerability exploit prediction with CVSS equation optimization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Church – 10006197</a:t>
            </a:r>
          </a:p>
          <a:p>
            <a:r>
              <a:rPr lang="en-US" dirty="0" smtClean="0"/>
              <a:t>Mohammed </a:t>
            </a:r>
            <a:r>
              <a:rPr lang="en-US" dirty="0" err="1" smtClean="0"/>
              <a:t>Alghamdi</a:t>
            </a:r>
            <a:r>
              <a:rPr lang="en-US" dirty="0" smtClean="0"/>
              <a:t> -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47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10802242" cy="84051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Intro – CVSS standardization</a:t>
            </a:r>
            <a:endParaRPr lang="en-CA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5965837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Consistent (invariant) scoring needed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most suitable to standardization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</a:t>
            </a:r>
            <a:r>
              <a:rPr lang="en-US" sz="4800" dirty="0">
                <a:solidFill>
                  <a:schemeClr val="tx1"/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ase score for risk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5546401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metrics reflect vulnerability risk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Standardization requires consistency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Metrics are mostly objective and quantitative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223734" y="1626379"/>
            <a:ext cx="5484722" cy="5067682"/>
            <a:chOff x="5246615" y="1518359"/>
            <a:chExt cx="5484722" cy="5067682"/>
          </a:xfrm>
        </p:grpSpPr>
        <p:grpSp>
          <p:nvGrpSpPr>
            <p:cNvPr id="4" name="Group 3"/>
            <p:cNvGrpSpPr/>
            <p:nvPr/>
          </p:nvGrpSpPr>
          <p:grpSpPr>
            <a:xfrm>
              <a:off x="5321199" y="1518359"/>
              <a:ext cx="4911634" cy="3361509"/>
              <a:chOff x="809897" y="2743200"/>
              <a:chExt cx="4911634" cy="33615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9897" y="2743200"/>
                <a:ext cx="4911634" cy="3361509"/>
                <a:chOff x="809898" y="2743200"/>
                <a:chExt cx="3675017" cy="3361509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809898" y="2743200"/>
                  <a:ext cx="3648892" cy="3361509"/>
                </a:xfrm>
                <a:prstGeom prst="roundRect">
                  <a:avLst/>
                </a:prstGeom>
                <a:solidFill>
                  <a:srgbClr val="00CC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09898" y="2771460"/>
                  <a:ext cx="36750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ysClr val="windowText" lastClr="000000"/>
                      </a:solidFill>
                    </a:rPr>
                    <a:t>Base metrics</a:t>
                  </a:r>
                  <a:endParaRPr lang="en-CA" sz="28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970543" y="3285363"/>
                <a:ext cx="2167128" cy="655783"/>
                <a:chOff x="1119052" y="3289684"/>
                <a:chExt cx="1271451" cy="65578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19052" y="3418654"/>
                  <a:ext cx="1271451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Access vector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374571" y="3273796"/>
                <a:ext cx="2164080" cy="707886"/>
                <a:chOff x="1119052" y="3264766"/>
                <a:chExt cx="1271451" cy="707886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Confidentiality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970543" y="4098088"/>
                <a:ext cx="2167128" cy="707886"/>
                <a:chOff x="1119052" y="3264766"/>
                <a:chExt cx="1271451" cy="70788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119052" y="3264766"/>
                  <a:ext cx="1271451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Access complexity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374571" y="4111439"/>
                <a:ext cx="2164080" cy="707886"/>
                <a:chOff x="1119052" y="3264766"/>
                <a:chExt cx="1271451" cy="707886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Integrity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970543" y="5010485"/>
                <a:ext cx="2167128" cy="655783"/>
                <a:chOff x="1119052" y="3289684"/>
                <a:chExt cx="1271451" cy="655783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171302" y="3418654"/>
                  <a:ext cx="1219201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Authentication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374571" y="4998918"/>
                <a:ext cx="2164080" cy="707886"/>
                <a:chOff x="1119052" y="3264766"/>
                <a:chExt cx="1271451" cy="707886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Availability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6" name="Left Brace 25"/>
            <p:cNvSpPr/>
            <p:nvPr/>
          </p:nvSpPr>
          <p:spPr>
            <a:xfrm rot="16200000">
              <a:off x="6310847" y="4179836"/>
              <a:ext cx="509123" cy="2167127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Left Brace 26"/>
            <p:cNvSpPr/>
            <p:nvPr/>
          </p:nvSpPr>
          <p:spPr>
            <a:xfrm rot="16200000">
              <a:off x="8714875" y="4198008"/>
              <a:ext cx="509123" cy="2167127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46615" y="5452058"/>
              <a:ext cx="2637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Exploitability</a:t>
              </a:r>
              <a:endParaRPr lang="en-CA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93751" y="5481503"/>
              <a:ext cx="2637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Impact</a:t>
              </a:r>
              <a:endParaRPr lang="en-C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30496" y="6001266"/>
              <a:ext cx="4803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Probability × Severity</a:t>
              </a:r>
              <a:endParaRPr lang="en-CA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73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Exploitability metrics</a:t>
            </a:r>
            <a:endParaRPr lang="en-CA" sz="48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42102" y="1808364"/>
            <a:ext cx="4698897" cy="4085659"/>
            <a:chOff x="1896468" y="2437533"/>
            <a:chExt cx="3081784" cy="2912975"/>
          </a:xfrm>
        </p:grpSpPr>
        <p:sp>
          <p:nvSpPr>
            <p:cNvPr id="32" name="Rounded Rectangle 31"/>
            <p:cNvSpPr/>
            <p:nvPr/>
          </p:nvSpPr>
          <p:spPr>
            <a:xfrm>
              <a:off x="2353796" y="2969603"/>
              <a:ext cx="2167128" cy="655783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53796" y="3112106"/>
              <a:ext cx="2167128" cy="373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Access vector</a:t>
              </a:r>
              <a:endParaRPr lang="en-CA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53796" y="3807246"/>
              <a:ext cx="2167128" cy="655783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53796" y="3949750"/>
              <a:ext cx="2167128" cy="373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Access complexity</a:t>
              </a:r>
              <a:endParaRPr lang="en-CA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53796" y="4694725"/>
              <a:ext cx="2167128" cy="655783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42854" y="4837229"/>
              <a:ext cx="2078070" cy="373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Authentication</a:t>
              </a:r>
              <a:endParaRPr lang="en-CA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96468" y="2437533"/>
              <a:ext cx="3081784" cy="460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ysClr val="windowText" lastClr="000000"/>
                  </a:solidFill>
                </a:rPr>
                <a:t>Exploitability metrics</a:t>
              </a:r>
              <a:endParaRPr lang="en-CA" sz="3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385276" y="2520307"/>
            <a:ext cx="330429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Local; Adjacent network; Network</a:t>
            </a:r>
            <a:endParaRPr lang="en-CA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17380" y="3920198"/>
            <a:ext cx="33042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Low; Medium; High</a:t>
            </a:r>
            <a:endParaRPr lang="en-CA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5276" y="4921519"/>
            <a:ext cx="316850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None; Single; Multiple</a:t>
            </a:r>
            <a:endParaRPr lang="en-CA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Impact metrics</a:t>
            </a:r>
            <a:endParaRPr lang="en-CA" sz="48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42102" y="1808364"/>
            <a:ext cx="4698897" cy="4085658"/>
            <a:chOff x="1896468" y="2437533"/>
            <a:chExt cx="3081784" cy="2912975"/>
          </a:xfrm>
        </p:grpSpPr>
        <p:sp>
          <p:nvSpPr>
            <p:cNvPr id="32" name="Rounded Rectangle 31"/>
            <p:cNvSpPr/>
            <p:nvPr/>
          </p:nvSpPr>
          <p:spPr>
            <a:xfrm>
              <a:off x="2353796" y="2969603"/>
              <a:ext cx="2167128" cy="655783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53796" y="2958501"/>
              <a:ext cx="2167128" cy="6802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Confidentiality impact</a:t>
              </a:r>
              <a:endParaRPr lang="en-CA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53796" y="3807246"/>
              <a:ext cx="2167128" cy="655783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53796" y="3949749"/>
              <a:ext cx="2167128" cy="373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Integrity impact</a:t>
              </a:r>
              <a:endParaRPr lang="en-CA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53796" y="4694725"/>
              <a:ext cx="2167128" cy="655783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42854" y="4837230"/>
              <a:ext cx="2078070" cy="373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Availability impact</a:t>
              </a:r>
              <a:endParaRPr lang="en-CA" sz="28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96468" y="2437533"/>
              <a:ext cx="3081784" cy="460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Impact </a:t>
              </a:r>
              <a:r>
                <a:rPr lang="en-US" sz="3600" dirty="0" smtClean="0">
                  <a:solidFill>
                    <a:sysClr val="windowText" lastClr="000000"/>
                  </a:solidFill>
                </a:rPr>
                <a:t>metrics</a:t>
              </a:r>
              <a:endParaRPr lang="en-CA" sz="3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01884" y="2557497"/>
            <a:ext cx="330429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None; Partial; Complete</a:t>
            </a:r>
            <a:endParaRPr lang="en-CA" sz="28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1886" y="4957076"/>
            <a:ext cx="330429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None; Partial; Complete</a:t>
            </a:r>
            <a:endParaRPr lang="en-CA" sz="28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1885" y="3738074"/>
            <a:ext cx="330429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</a:rPr>
              <a:t>None; Partial; Complete</a:t>
            </a:r>
            <a:endParaRPr lang="en-CA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CVSS Pros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2"/>
            <a:ext cx="6990407" cy="29626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mostly objective and quantitatively based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reported with metric vector, conveying additional information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7857" y="4677169"/>
            <a:ext cx="75906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base vector to base score: </a:t>
            </a:r>
            <a:br>
              <a:rPr lang="en-US" sz="3200" dirty="0" smtClean="0"/>
            </a:br>
            <a:r>
              <a:rPr lang="en-US" sz="3200" dirty="0" smtClean="0"/>
              <a:t>AV:N/AC:L/</a:t>
            </a:r>
            <a:r>
              <a:rPr lang="en-US" sz="3200" dirty="0" err="1" smtClean="0"/>
              <a:t>Au:N</a:t>
            </a:r>
            <a:r>
              <a:rPr lang="en-US" sz="3200" dirty="0" smtClean="0"/>
              <a:t>/C:C/I:C/A:C = 10.0</a:t>
            </a:r>
            <a:endParaRPr lang="en-CA" sz="32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19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CVSS Cons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2"/>
            <a:ext cx="6990407" cy="4520012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not correlated with exploits in wild</a:t>
            </a:r>
          </a:p>
          <a:p>
            <a:pPr>
              <a:buClr>
                <a:schemeClr val="tx1"/>
              </a:buClr>
            </a:pPr>
            <a:r>
              <a:rPr lang="en-US" sz="3600" dirty="0" err="1">
                <a:solidFill>
                  <a:schemeClr val="tx1"/>
                </a:solidFill>
              </a:rPr>
              <a:t>Allodi</a:t>
            </a:r>
            <a:r>
              <a:rPr lang="en-US" sz="3600" dirty="0">
                <a:solidFill>
                  <a:schemeClr val="tx1"/>
                </a:solidFill>
              </a:rPr>
              <a:t> and </a:t>
            </a:r>
            <a:r>
              <a:rPr lang="en-US" sz="3600" dirty="0" err="1" smtClean="0">
                <a:solidFill>
                  <a:schemeClr val="tx1"/>
                </a:solidFill>
              </a:rPr>
              <a:t>Massacci</a:t>
            </a:r>
            <a:r>
              <a:rPr lang="en-US" sz="3600" i="1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[1] showed CVSS as good as random guessing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</a:t>
            </a:r>
            <a:r>
              <a:rPr lang="en-US" sz="4800" dirty="0" err="1">
                <a:solidFill>
                  <a:schemeClr val="tx1"/>
                </a:solidFill>
              </a:rPr>
              <a:t>Allodi</a:t>
            </a:r>
            <a:r>
              <a:rPr lang="en-US" sz="4800" dirty="0">
                <a:solidFill>
                  <a:schemeClr val="tx1"/>
                </a:solidFill>
              </a:rPr>
              <a:t> and </a:t>
            </a:r>
            <a:r>
              <a:rPr lang="en-US" sz="4800" dirty="0" err="1">
                <a:solidFill>
                  <a:schemeClr val="tx1"/>
                </a:solidFill>
              </a:rPr>
              <a:t>Massacci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7203924" cy="4676767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Retroactively compared CVSS base scores to exploits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scores from National Vulnerability Database (NVD)  </a:t>
            </a:r>
            <a:r>
              <a:rPr lang="en-CA" sz="3600" u="sng" dirty="0">
                <a:hlinkClick r:id="rId2"/>
              </a:rPr>
              <a:t>https://</a:t>
            </a:r>
            <a:r>
              <a:rPr lang="en-CA" sz="3600" u="sng" dirty="0" smtClean="0">
                <a:hlinkClick r:id="rId2"/>
              </a:rPr>
              <a:t>nvd.nist.gov/</a:t>
            </a:r>
            <a:endParaRPr lang="en-CA" sz="3600" u="sng" dirty="0" smtClean="0"/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Exploits from various databases including Exploit Database (EDB) </a:t>
            </a:r>
            <a:r>
              <a:rPr lang="en-CA" sz="3600" u="sng" dirty="0">
                <a:hlinkClick r:id="rId3"/>
              </a:rPr>
              <a:t>https://www.exploit-db.com/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1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</a:t>
            </a:r>
            <a:r>
              <a:rPr lang="en-US" sz="4800" dirty="0" err="1">
                <a:solidFill>
                  <a:schemeClr val="tx1"/>
                </a:solidFill>
              </a:rPr>
              <a:t>Allodi</a:t>
            </a:r>
            <a:r>
              <a:rPr lang="en-US" sz="4800" dirty="0">
                <a:solidFill>
                  <a:schemeClr val="tx1"/>
                </a:solidFill>
              </a:rPr>
              <a:t> and </a:t>
            </a:r>
            <a:r>
              <a:rPr lang="en-US" sz="4800" dirty="0" err="1">
                <a:solidFill>
                  <a:schemeClr val="tx1"/>
                </a:solidFill>
              </a:rPr>
              <a:t>Massacci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7203924" cy="4676767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Retroactively fixed random groups of vulnerabilities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Prioritizing based on CVSS base score as good as guessing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Alternative scoring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7203924" cy="467676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CVSS does not accurately convey vulnerability risk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Companies resort to their own systems</a:t>
            </a:r>
          </a:p>
          <a:p>
            <a:pPr>
              <a:buClr>
                <a:schemeClr val="tx1"/>
              </a:buClr>
            </a:pPr>
            <a:r>
              <a:rPr lang="en-US" sz="3600" dirty="0" err="1" smtClean="0">
                <a:solidFill>
                  <a:schemeClr val="tx1"/>
                </a:solidFill>
              </a:rPr>
              <a:t>Younis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i="1" dirty="0" smtClean="0">
                <a:solidFill>
                  <a:schemeClr val="tx1"/>
                </a:solidFill>
              </a:rPr>
              <a:t>et al. </a:t>
            </a:r>
            <a:r>
              <a:rPr lang="en-US" sz="3600" dirty="0" smtClean="0">
                <a:solidFill>
                  <a:schemeClr val="tx1"/>
                </a:solidFill>
              </a:rPr>
              <a:t>[2] examined two such Vulnerability Reward Programs (VRPs)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</a:t>
            </a:r>
            <a:r>
              <a:rPr lang="en-US" sz="4800" dirty="0" err="1">
                <a:solidFill>
                  <a:schemeClr val="tx1"/>
                </a:solidFill>
              </a:rPr>
              <a:t>Younis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i="1" dirty="0">
                <a:solidFill>
                  <a:schemeClr val="tx1"/>
                </a:solidFill>
              </a:rPr>
              <a:t>et </a:t>
            </a:r>
            <a:r>
              <a:rPr lang="en-US" sz="4800" i="1" dirty="0" smtClean="0">
                <a:solidFill>
                  <a:schemeClr val="tx1"/>
                </a:solidFill>
              </a:rPr>
              <a:t>al.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7203924" cy="4676767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Economic necessity ensures effectiveness of corporate VRPs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Compared CVSS base scores to Google and Mozilla VRP ratings</a:t>
            </a:r>
          </a:p>
          <a:p>
            <a:pPr>
              <a:buClr>
                <a:schemeClr val="tx1"/>
              </a:buClr>
            </a:pP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Presentation content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66981"/>
            <a:ext cx="6647102" cy="467437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Introduction </a:t>
            </a:r>
          </a:p>
          <a:p>
            <a:pPr lvl="1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CVSS background</a:t>
            </a:r>
          </a:p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Problem description</a:t>
            </a:r>
          </a:p>
          <a:p>
            <a:pPr lvl="1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Exploit prediction</a:t>
            </a:r>
          </a:p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Proposed contribution</a:t>
            </a:r>
          </a:p>
          <a:p>
            <a:pPr lvl="1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Improved prediction with base score equation optimization</a:t>
            </a:r>
          </a:p>
          <a:p>
            <a:pPr marL="0" indent="0">
              <a:buNone/>
            </a:pP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Standardization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9058850" cy="4676767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Corporation-specific rating systems impede cooperation and specialization in </a:t>
            </a:r>
            <a:r>
              <a:rPr lang="en-US" sz="3600" dirty="0">
                <a:solidFill>
                  <a:schemeClr val="tx1"/>
                </a:solidFill>
              </a:rPr>
              <a:t>vulnerability </a:t>
            </a:r>
            <a:r>
              <a:rPr lang="en-US" sz="3600" dirty="0" err="1">
                <a:solidFill>
                  <a:schemeClr val="tx1"/>
                </a:solidFill>
              </a:rPr>
              <a:t>redressment</a:t>
            </a:r>
            <a:endParaRPr lang="en-US" sz="3600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Standardization required for third-party cooperation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599"/>
            <a:ext cx="10683393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</a:t>
            </a:r>
            <a:r>
              <a:rPr lang="en-US" sz="4800" dirty="0" smtClean="0">
                <a:solidFill>
                  <a:schemeClr val="tx1"/>
                </a:solidFill>
              </a:rPr>
              <a:t>Improved standardization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1" y="1366981"/>
            <a:ext cx="9251759" cy="4406802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Authors such as </a:t>
            </a:r>
            <a:r>
              <a:rPr lang="en-US" sz="3600" dirty="0" err="1" smtClean="0">
                <a:solidFill>
                  <a:schemeClr val="tx1"/>
                </a:solidFill>
              </a:rPr>
              <a:t>Kha</a:t>
            </a:r>
            <a:r>
              <a:rPr lang="en-US" sz="3600" dirty="0" err="1" smtClean="0">
                <a:solidFill>
                  <a:schemeClr val="tx1"/>
                </a:solidFill>
              </a:rPr>
              <a:t>zaei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i="1" dirty="0" smtClean="0">
                <a:solidFill>
                  <a:schemeClr val="tx1"/>
                </a:solidFill>
              </a:rPr>
              <a:t>et al. </a:t>
            </a:r>
            <a:r>
              <a:rPr lang="en-US" sz="3600" dirty="0" smtClean="0">
                <a:solidFill>
                  <a:schemeClr val="tx1"/>
                </a:solidFill>
              </a:rPr>
              <a:t>[3] investigate automated CVSS prediction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Automated methods have not gained widespread acceptance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Defeat standardization process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Problem – Base score analysis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5244496" cy="4676767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Choices for metric values minimize human subjectivity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Score equation contains 26 scalars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Particular scalar values arbitrary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7063" y="1450109"/>
            <a:ext cx="501613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BaseScore</a:t>
            </a:r>
            <a:r>
              <a:rPr lang="en-CA" sz="1400" dirty="0"/>
              <a:t> = </a:t>
            </a:r>
            <a:r>
              <a:rPr lang="en-CA" sz="1400" dirty="0" smtClean="0"/>
              <a:t>round_to_1_decimal</a:t>
            </a:r>
            <a:r>
              <a:rPr lang="en-CA" sz="1400" dirty="0"/>
              <a:t>(((</a:t>
            </a:r>
            <a:r>
              <a:rPr lang="en-CA" sz="1400" dirty="0">
                <a:solidFill>
                  <a:srgbClr val="FF0000"/>
                </a:solidFill>
              </a:rPr>
              <a:t>0.6</a:t>
            </a:r>
            <a:r>
              <a:rPr lang="en-CA" sz="1400" dirty="0"/>
              <a:t>*Impact)+(</a:t>
            </a:r>
            <a:r>
              <a:rPr lang="en-CA" sz="1400" dirty="0">
                <a:solidFill>
                  <a:srgbClr val="FF0000"/>
                </a:solidFill>
              </a:rPr>
              <a:t>0.4</a:t>
            </a:r>
            <a:r>
              <a:rPr lang="en-CA" sz="1400" dirty="0"/>
              <a:t>*Exploitability)–</a:t>
            </a:r>
            <a:r>
              <a:rPr lang="en-CA" sz="1400" dirty="0">
                <a:solidFill>
                  <a:srgbClr val="FF0000"/>
                </a:solidFill>
              </a:rPr>
              <a:t>1.5</a:t>
            </a:r>
            <a:r>
              <a:rPr lang="en-CA" sz="1400" dirty="0"/>
              <a:t>)*f(Impact))</a:t>
            </a:r>
          </a:p>
          <a:p>
            <a:r>
              <a:rPr lang="en-CA" sz="1400" dirty="0"/>
              <a:t>Impact = </a:t>
            </a:r>
            <a:r>
              <a:rPr lang="en-CA" sz="1400" dirty="0">
                <a:solidFill>
                  <a:srgbClr val="FF0000"/>
                </a:solidFill>
              </a:rPr>
              <a:t>10.41</a:t>
            </a:r>
            <a:r>
              <a:rPr lang="en-CA" sz="1400" dirty="0"/>
              <a:t>*(1-(1-ConfImpact)*(1-IntegImpact)*(1-AvailImpact))</a:t>
            </a:r>
          </a:p>
          <a:p>
            <a:r>
              <a:rPr lang="en-CA" sz="1400" dirty="0"/>
              <a:t>Exploitability = </a:t>
            </a:r>
            <a:r>
              <a:rPr lang="en-CA" sz="1400" dirty="0">
                <a:solidFill>
                  <a:srgbClr val="FF0000"/>
                </a:solidFill>
              </a:rPr>
              <a:t>20</a:t>
            </a:r>
            <a:r>
              <a:rPr lang="en-CA" sz="1400" dirty="0"/>
              <a:t>* </a:t>
            </a:r>
            <a:r>
              <a:rPr lang="en-CA" sz="1400" dirty="0" err="1"/>
              <a:t>AccessVector</a:t>
            </a:r>
            <a:r>
              <a:rPr lang="en-CA" sz="1400" dirty="0"/>
              <a:t>*</a:t>
            </a:r>
            <a:r>
              <a:rPr lang="en-CA" sz="1400" dirty="0" err="1"/>
              <a:t>AccessComplexity</a:t>
            </a:r>
            <a:r>
              <a:rPr lang="en-CA" sz="1400" dirty="0"/>
              <a:t>*Authentication</a:t>
            </a:r>
          </a:p>
          <a:p>
            <a:r>
              <a:rPr lang="en-CA" sz="1400" dirty="0"/>
              <a:t>f(impact)= </a:t>
            </a:r>
            <a:r>
              <a:rPr lang="en-CA" sz="1400" dirty="0">
                <a:solidFill>
                  <a:srgbClr val="FF0000"/>
                </a:solidFill>
              </a:rPr>
              <a:t>0</a:t>
            </a:r>
            <a:r>
              <a:rPr lang="en-CA" sz="1400" dirty="0"/>
              <a:t> if Impact=</a:t>
            </a:r>
            <a:r>
              <a:rPr lang="en-CA" sz="1400" dirty="0">
                <a:solidFill>
                  <a:srgbClr val="FF0000"/>
                </a:solidFill>
              </a:rPr>
              <a:t>0</a:t>
            </a:r>
            <a:r>
              <a:rPr lang="en-CA" sz="1400" dirty="0"/>
              <a:t>, </a:t>
            </a:r>
            <a:r>
              <a:rPr lang="en-CA" sz="1400" dirty="0">
                <a:solidFill>
                  <a:srgbClr val="FF0000"/>
                </a:solidFill>
              </a:rPr>
              <a:t>1.176</a:t>
            </a:r>
            <a:r>
              <a:rPr lang="en-CA" sz="1400" dirty="0"/>
              <a:t> otherwise</a:t>
            </a:r>
          </a:p>
          <a:p>
            <a:r>
              <a:rPr lang="en-CA" sz="1400" dirty="0" err="1"/>
              <a:t>AccessVector</a:t>
            </a:r>
            <a:r>
              <a:rPr lang="en-CA" sz="1400" dirty="0"/>
              <a:t> = case </a:t>
            </a:r>
            <a:r>
              <a:rPr lang="en-CA" sz="1400" dirty="0" err="1"/>
              <a:t>AccessVector</a:t>
            </a:r>
            <a:r>
              <a:rPr lang="en-CA" sz="1400" dirty="0"/>
              <a:t> of</a:t>
            </a:r>
          </a:p>
          <a:p>
            <a:r>
              <a:rPr lang="en-CA" sz="1400" dirty="0"/>
              <a:t> requires local access: </a:t>
            </a:r>
            <a:r>
              <a:rPr lang="en-CA" sz="1400" dirty="0">
                <a:solidFill>
                  <a:srgbClr val="FF0000"/>
                </a:solidFill>
              </a:rPr>
              <a:t>0.395</a:t>
            </a:r>
          </a:p>
          <a:p>
            <a:r>
              <a:rPr lang="en-CA" sz="1400" dirty="0"/>
              <a:t> adjacent network accessible: </a:t>
            </a:r>
            <a:r>
              <a:rPr lang="en-CA" sz="1400" dirty="0">
                <a:solidFill>
                  <a:srgbClr val="FF0000"/>
                </a:solidFill>
              </a:rPr>
              <a:t>0.646</a:t>
            </a:r>
          </a:p>
          <a:p>
            <a:r>
              <a:rPr lang="en-CA" sz="1400" dirty="0"/>
              <a:t> network accessible: </a:t>
            </a:r>
            <a:r>
              <a:rPr lang="en-CA" sz="1400" dirty="0">
                <a:solidFill>
                  <a:srgbClr val="FF0000"/>
                </a:solidFill>
              </a:rPr>
              <a:t>1.0</a:t>
            </a:r>
          </a:p>
          <a:p>
            <a:r>
              <a:rPr lang="en-CA" sz="1400" dirty="0" err="1"/>
              <a:t>AccessComplexity</a:t>
            </a:r>
            <a:r>
              <a:rPr lang="en-CA" sz="1400" dirty="0"/>
              <a:t> = case </a:t>
            </a:r>
            <a:r>
              <a:rPr lang="en-CA" sz="1400" dirty="0" err="1"/>
              <a:t>AccessComplexity</a:t>
            </a:r>
            <a:r>
              <a:rPr lang="en-CA" sz="1400" dirty="0"/>
              <a:t> of</a:t>
            </a:r>
          </a:p>
          <a:p>
            <a:r>
              <a:rPr lang="en-CA" sz="1400" dirty="0"/>
              <a:t> high: </a:t>
            </a:r>
            <a:r>
              <a:rPr lang="en-CA" sz="1400" dirty="0">
                <a:solidFill>
                  <a:srgbClr val="FF0000"/>
                </a:solidFill>
              </a:rPr>
              <a:t>0.35</a:t>
            </a:r>
          </a:p>
          <a:p>
            <a:r>
              <a:rPr lang="en-CA" sz="1400" dirty="0"/>
              <a:t> medium: </a:t>
            </a:r>
            <a:r>
              <a:rPr lang="en-CA" sz="1400" dirty="0" smtClean="0">
                <a:solidFill>
                  <a:srgbClr val="FF0000"/>
                </a:solidFill>
              </a:rPr>
              <a:t>0.61</a:t>
            </a:r>
            <a:endParaRPr lang="en-CA" sz="1400" dirty="0">
              <a:solidFill>
                <a:srgbClr val="FF0000"/>
              </a:solidFill>
            </a:endParaRPr>
          </a:p>
          <a:p>
            <a:r>
              <a:rPr lang="en-CA" sz="1400" dirty="0"/>
              <a:t> low: </a:t>
            </a:r>
            <a:r>
              <a:rPr lang="en-CA" sz="1400" dirty="0">
                <a:solidFill>
                  <a:srgbClr val="FF0000"/>
                </a:solidFill>
              </a:rPr>
              <a:t>0.71</a:t>
            </a:r>
          </a:p>
          <a:p>
            <a:r>
              <a:rPr lang="en-CA" sz="1400" dirty="0"/>
              <a:t>Authentication = case Authentication of</a:t>
            </a:r>
          </a:p>
          <a:p>
            <a:r>
              <a:rPr lang="en-CA" sz="1400" dirty="0"/>
              <a:t> requires multiple instances of authentication: </a:t>
            </a:r>
            <a:r>
              <a:rPr lang="en-CA" sz="1400" dirty="0">
                <a:solidFill>
                  <a:srgbClr val="FF0000"/>
                </a:solidFill>
              </a:rPr>
              <a:t>0.45</a:t>
            </a:r>
          </a:p>
          <a:p>
            <a:r>
              <a:rPr lang="en-CA" sz="1400" dirty="0"/>
              <a:t> requires single instance of authentication: </a:t>
            </a:r>
            <a:r>
              <a:rPr lang="en-CA" sz="1400" dirty="0">
                <a:solidFill>
                  <a:srgbClr val="FF0000"/>
                </a:solidFill>
              </a:rPr>
              <a:t>0.56</a:t>
            </a:r>
          </a:p>
          <a:p>
            <a:r>
              <a:rPr lang="en-CA" sz="1400" dirty="0"/>
              <a:t> 	requires no authentication:  </a:t>
            </a:r>
            <a:r>
              <a:rPr lang="en-CA" sz="1400" dirty="0">
                <a:solidFill>
                  <a:srgbClr val="FF0000"/>
                </a:solidFill>
              </a:rPr>
              <a:t>0.704</a:t>
            </a:r>
          </a:p>
          <a:p>
            <a:r>
              <a:rPr lang="en-CA" sz="1400" dirty="0" err="1"/>
              <a:t>ConfImpact</a:t>
            </a:r>
            <a:r>
              <a:rPr lang="en-CA" sz="1400" dirty="0"/>
              <a:t> = case </a:t>
            </a:r>
            <a:r>
              <a:rPr lang="en-CA" sz="1400" dirty="0" err="1"/>
              <a:t>ConfidentialityImpact</a:t>
            </a:r>
            <a:r>
              <a:rPr lang="en-CA" sz="1400" dirty="0"/>
              <a:t> of</a:t>
            </a:r>
          </a:p>
          <a:p>
            <a:r>
              <a:rPr lang="en-CA" sz="1400" dirty="0"/>
              <a:t> 	none: </a:t>
            </a:r>
            <a:r>
              <a:rPr lang="en-CA" sz="1400" dirty="0">
                <a:solidFill>
                  <a:srgbClr val="FF0000"/>
                </a:solidFill>
              </a:rPr>
              <a:t>0.0</a:t>
            </a:r>
          </a:p>
          <a:p>
            <a:r>
              <a:rPr lang="en-CA" sz="1400" dirty="0"/>
              <a:t> 	partial: </a:t>
            </a:r>
            <a:r>
              <a:rPr lang="en-CA" sz="1400" dirty="0">
                <a:solidFill>
                  <a:srgbClr val="FF0000"/>
                </a:solidFill>
              </a:rPr>
              <a:t>0.275</a:t>
            </a:r>
          </a:p>
          <a:p>
            <a:r>
              <a:rPr lang="en-CA" sz="1400" dirty="0"/>
              <a:t> 	complete: </a:t>
            </a:r>
            <a:r>
              <a:rPr lang="en-CA" sz="1400" dirty="0">
                <a:solidFill>
                  <a:srgbClr val="FF0000"/>
                </a:solidFill>
              </a:rPr>
              <a:t>0.660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29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Equation recasting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1"/>
            <a:ext cx="7125548" cy="4676767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Equation contains 26 scalars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Several natural constraints</a:t>
            </a:r>
          </a:p>
        </p:txBody>
      </p:sp>
    </p:spTree>
    <p:extLst>
      <p:ext uri="{BB962C8B-B14F-4D97-AF65-F5344CB8AC3E}">
        <p14:creationId xmlns:p14="http://schemas.microsoft.com/office/powerpoint/2010/main" val="20778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Equation recasting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2"/>
            <a:ext cx="7125548" cy="4285674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Search m dimensional subspace of 26 possible dimensions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Optimize exploit prediction</a:t>
            </a:r>
          </a:p>
        </p:txBody>
      </p:sp>
    </p:spTree>
    <p:extLst>
      <p:ext uri="{BB962C8B-B14F-4D97-AF65-F5344CB8AC3E}">
        <p14:creationId xmlns:p14="http://schemas.microsoft.com/office/powerpoint/2010/main" val="19089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</a:t>
            </a:r>
            <a:r>
              <a:rPr lang="en-US" sz="4800" dirty="0" smtClean="0">
                <a:solidFill>
                  <a:schemeClr val="tx1"/>
                </a:solidFill>
              </a:rPr>
              <a:t>Exploit quantification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2"/>
            <a:ext cx="8013822" cy="20032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err="1" smtClean="0">
                <a:solidFill>
                  <a:schemeClr val="tx1"/>
                </a:solidFill>
              </a:rPr>
              <a:t>Bozorgi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i="1" dirty="0" smtClean="0">
                <a:solidFill>
                  <a:schemeClr val="tx1"/>
                </a:solidFill>
              </a:rPr>
              <a:t>et al. </a:t>
            </a:r>
            <a:r>
              <a:rPr lang="en-US" sz="3600" dirty="0" smtClean="0">
                <a:solidFill>
                  <a:schemeClr val="tx1"/>
                </a:solidFill>
              </a:rPr>
              <a:t>[4] examined Open Source </a:t>
            </a:r>
            <a:r>
              <a:rPr lang="en-US" sz="3600" dirty="0">
                <a:solidFill>
                  <a:schemeClr val="tx1"/>
                </a:solidFill>
              </a:rPr>
              <a:t>Vulnerability Database (OSVDB - </a:t>
            </a:r>
            <a:r>
              <a:rPr lang="en-US" sz="3600" dirty="0">
                <a:solidFill>
                  <a:schemeClr val="tx1"/>
                </a:solidFill>
                <a:hlinkClick r:id="rId2"/>
              </a:rPr>
              <a:t>https://blog.osvdb.org</a:t>
            </a:r>
            <a:r>
              <a:rPr lang="en-US" sz="360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</a:p>
          <a:p>
            <a:pPr>
              <a:buClr>
                <a:schemeClr val="tx1"/>
              </a:buClr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69321"/>
              </p:ext>
            </p:extLst>
          </p:nvPr>
        </p:nvGraphicFramePr>
        <p:xfrm>
          <a:off x="677332" y="3471575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Category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available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rumored / private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unavailable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unknown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category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 used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4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</a:t>
            </a:r>
            <a:r>
              <a:rPr lang="en-US" sz="4800" dirty="0" smtClean="0">
                <a:solidFill>
                  <a:schemeClr val="tx1"/>
                </a:solidFill>
              </a:rPr>
              <a:t>Exploit quantification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1"/>
            <a:ext cx="8013822" cy="2475346"/>
          </a:xfrm>
        </p:spPr>
        <p:txBody>
          <a:bodyPr anchor="b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>
                <a:solidFill>
                  <a:schemeClr val="tx1"/>
                </a:solidFill>
              </a:rPr>
              <a:t>This classification could allow optimization of </a:t>
            </a:r>
            <a:r>
              <a:rPr lang="en-US" sz="3600" dirty="0" err="1">
                <a:solidFill>
                  <a:schemeClr val="tx1"/>
                </a:solidFill>
              </a:rPr>
              <a:t>intraclass</a:t>
            </a:r>
            <a:r>
              <a:rPr lang="en-US" sz="3600" dirty="0">
                <a:solidFill>
                  <a:schemeClr val="tx1"/>
                </a:solidFill>
              </a:rPr>
              <a:t> correlation coefficient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7332" y="3471575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Category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available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rumored / private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unavailable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unknown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category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 used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0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</a:t>
            </a:r>
            <a:r>
              <a:rPr lang="en-US" sz="4800" dirty="0">
                <a:solidFill>
                  <a:schemeClr val="tx1"/>
                </a:solidFill>
              </a:rPr>
              <a:t>Exploit quantification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1"/>
            <a:ext cx="8013822" cy="4414983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err="1" smtClean="0">
                <a:solidFill>
                  <a:schemeClr val="tx1"/>
                </a:solidFill>
              </a:rPr>
              <a:t>Younis</a:t>
            </a:r>
            <a:r>
              <a:rPr lang="en-US" sz="3600" dirty="0" smtClean="0">
                <a:solidFill>
                  <a:schemeClr val="tx1"/>
                </a:solidFill>
              </a:rPr>
              <a:t> and </a:t>
            </a:r>
            <a:r>
              <a:rPr lang="en-US" sz="3600" dirty="0" err="1" smtClean="0">
                <a:solidFill>
                  <a:schemeClr val="tx1"/>
                </a:solidFill>
              </a:rPr>
              <a:t>Malaiya</a:t>
            </a:r>
            <a:r>
              <a:rPr lang="en-US" sz="3600" dirty="0" smtClean="0">
                <a:solidFill>
                  <a:schemeClr val="tx1"/>
                </a:solidFill>
              </a:rPr>
              <a:t> [5] compared CVSS to Microsoft rating system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Looked for Windows 7 and Internet Explorer exploits in EDB</a:t>
            </a:r>
          </a:p>
          <a:p>
            <a:pPr>
              <a:buClr>
                <a:schemeClr val="tx1"/>
              </a:buClr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</a:t>
            </a:r>
            <a:r>
              <a:rPr lang="en-US" sz="4800" dirty="0">
                <a:solidFill>
                  <a:schemeClr val="tx1"/>
                </a:solidFill>
              </a:rPr>
              <a:t>Exploit quantification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2"/>
            <a:ext cx="8013822" cy="2623128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Divided rating systems into positive and negative prediction ranges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Generated both systems’ confusion matrices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32725"/>
              </p:ext>
            </p:extLst>
          </p:nvPr>
        </p:nvGraphicFramePr>
        <p:xfrm>
          <a:off x="963660" y="399011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positive (TP)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 negative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(FN)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 positive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(FP)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 negative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(TN)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</a:t>
            </a:r>
            <a:r>
              <a:rPr lang="en-US" sz="4800" dirty="0">
                <a:solidFill>
                  <a:schemeClr val="tx1"/>
                </a:solidFill>
              </a:rPr>
              <a:t>Exploit quantification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2"/>
            <a:ext cx="8013822" cy="812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Computed sensitivity and precision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63660" y="399011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exploit?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positive (TP)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 negative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(FN)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 positive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(FP)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 negative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(TN)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86691" y="1948366"/>
                <a:ext cx="370421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1" y="1948366"/>
                <a:ext cx="3704219" cy="8138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86691" y="2937165"/>
                <a:ext cx="3431709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1" y="2937165"/>
                <a:ext cx="3431709" cy="8138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9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Vulnerability management</a:t>
            </a:r>
            <a:endParaRPr lang="en-CA" sz="4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78" y="2327092"/>
            <a:ext cx="10230283" cy="2996955"/>
          </a:xfrm>
        </p:spPr>
      </p:pic>
      <p:sp>
        <p:nvSpPr>
          <p:cNvPr id="6" name="Rectangle 5"/>
          <p:cNvSpPr/>
          <p:nvPr/>
        </p:nvSpPr>
        <p:spPr>
          <a:xfrm>
            <a:off x="677334" y="2345986"/>
            <a:ext cx="689723" cy="3779392"/>
          </a:xfrm>
          <a:prstGeom prst="rect">
            <a:avLst/>
          </a:prstGeom>
          <a:solidFill>
            <a:srgbClr val="F6F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139756" y="5159393"/>
            <a:ext cx="10230283" cy="965985"/>
          </a:xfrm>
          <a:prstGeom prst="rect">
            <a:avLst/>
          </a:prstGeom>
          <a:solidFill>
            <a:srgbClr val="F6F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139755" y="2345986"/>
            <a:ext cx="485030" cy="457664"/>
          </a:xfrm>
          <a:prstGeom prst="rect">
            <a:avLst/>
          </a:prstGeom>
          <a:solidFill>
            <a:srgbClr val="F6F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0810872" y="2378906"/>
            <a:ext cx="458211" cy="409788"/>
          </a:xfrm>
          <a:prstGeom prst="rect">
            <a:avLst/>
          </a:prstGeom>
          <a:solidFill>
            <a:srgbClr val="F6F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367057" y="4792337"/>
            <a:ext cx="89961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367057" y="4482028"/>
            <a:ext cx="89961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7057" y="4116635"/>
            <a:ext cx="89961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367057" y="3795310"/>
            <a:ext cx="89961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367057" y="3473984"/>
            <a:ext cx="89961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367057" y="3119608"/>
            <a:ext cx="89961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354204" y="2776249"/>
            <a:ext cx="89961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1455" y="4616055"/>
            <a:ext cx="72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761454" y="4287213"/>
            <a:ext cx="73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2000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761454" y="3932837"/>
            <a:ext cx="72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3000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761454" y="3580301"/>
            <a:ext cx="73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761453" y="3247630"/>
            <a:ext cx="72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61452" y="2937256"/>
            <a:ext cx="7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6000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792723" y="2583800"/>
            <a:ext cx="70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7000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1498028" y="5139600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2001</a:t>
            </a:r>
            <a:endParaRPr lang="en-CA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047035" y="5137935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2002</a:t>
            </a:r>
            <a:endParaRPr lang="en-CA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52043" y="5162455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2003</a:t>
            </a:r>
            <a:endParaRPr lang="en-CA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01050" y="5162456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2004</a:t>
            </a:r>
            <a:endParaRPr lang="en-CA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597565" y="5161058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2005</a:t>
            </a:r>
            <a:endParaRPr lang="en-CA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146572" y="5159393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2006</a:t>
            </a:r>
            <a:endParaRPr lang="en-CA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73932" y="5139598"/>
            <a:ext cx="269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2007</a:t>
            </a:r>
            <a:endParaRPr lang="en-CA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188732" y="5139599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2008</a:t>
            </a:r>
            <a:endParaRPr lang="en-CA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680254" y="5144606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2009</a:t>
            </a:r>
            <a:endParaRPr lang="en-CA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185820" y="5110854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2010</a:t>
            </a:r>
            <a:endParaRPr lang="en-CA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734827" y="5133977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2011</a:t>
            </a:r>
            <a:endParaRPr lang="en-CA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237213" y="5131993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2012</a:t>
            </a:r>
            <a:endParaRPr lang="en-CA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79367" y="5133253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2013</a:t>
            </a:r>
            <a:endParaRPr lang="en-CA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285357" y="5132312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2014</a:t>
            </a:r>
            <a:endParaRPr lang="en-CA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834364" y="5155435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2015</a:t>
            </a:r>
            <a:endParaRPr lang="en-CA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333472" y="5131993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2016</a:t>
            </a:r>
            <a:endParaRPr lang="en-CA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835858" y="5110853"/>
            <a:ext cx="33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2017</a:t>
            </a:r>
            <a:endParaRPr lang="en-CA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77334" y="6124329"/>
            <a:ext cx="9673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chemeClr val="bg1">
                    <a:lumMod val="75000"/>
                  </a:schemeClr>
                </a:solidFill>
              </a:rPr>
              <a:t>https://nvd.nist.gov/visualizations/cvss-severity-distribution-over-time</a:t>
            </a:r>
            <a:endParaRPr lang="en-C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7333" y="1674564"/>
            <a:ext cx="10923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Vulnerabilities with CVSS severities reported by year</a:t>
            </a:r>
            <a:endParaRPr lang="en-CA" sz="3200" dirty="0"/>
          </a:p>
        </p:txBody>
      </p:sp>
      <p:sp>
        <p:nvSpPr>
          <p:cNvPr id="52" name="Rectangle 51"/>
          <p:cNvSpPr/>
          <p:nvPr/>
        </p:nvSpPr>
        <p:spPr>
          <a:xfrm>
            <a:off x="10576193" y="2583800"/>
            <a:ext cx="661012" cy="663830"/>
          </a:xfrm>
          <a:prstGeom prst="rect">
            <a:avLst/>
          </a:prstGeom>
          <a:solidFill>
            <a:srgbClr val="2CA02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</a:t>
            </a:r>
            <a:endParaRPr lang="en-CA" sz="4400" dirty="0"/>
          </a:p>
        </p:txBody>
      </p:sp>
      <p:sp>
        <p:nvSpPr>
          <p:cNvPr id="53" name="Rectangle 52"/>
          <p:cNvSpPr/>
          <p:nvPr/>
        </p:nvSpPr>
        <p:spPr>
          <a:xfrm>
            <a:off x="10576193" y="3452805"/>
            <a:ext cx="661012" cy="663830"/>
          </a:xfrm>
          <a:prstGeom prst="rect">
            <a:avLst/>
          </a:prstGeom>
          <a:solidFill>
            <a:srgbClr val="FF7F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</a:t>
            </a:r>
            <a:endParaRPr lang="en-CA" sz="4400" dirty="0"/>
          </a:p>
        </p:txBody>
      </p:sp>
      <p:sp>
        <p:nvSpPr>
          <p:cNvPr id="54" name="Rectangle 53"/>
          <p:cNvSpPr/>
          <p:nvPr/>
        </p:nvSpPr>
        <p:spPr>
          <a:xfrm>
            <a:off x="10576193" y="4279797"/>
            <a:ext cx="661012" cy="663830"/>
          </a:xfrm>
          <a:prstGeom prst="rect">
            <a:avLst/>
          </a:prstGeom>
          <a:solidFill>
            <a:srgbClr val="1F77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L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251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</a:t>
            </a:r>
            <a:r>
              <a:rPr lang="en-US" sz="4800" dirty="0" smtClean="0">
                <a:solidFill>
                  <a:schemeClr val="tx1"/>
                </a:solidFill>
              </a:rPr>
              <a:t>Exploit quantification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1" y="1366981"/>
            <a:ext cx="9251759" cy="3943928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Sensitivity and precision naturally intuitive measures of exploit prediction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Can optimize equation for these metrics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Proposal – </a:t>
            </a:r>
            <a:r>
              <a:rPr lang="en-US" sz="4800" dirty="0" smtClean="0">
                <a:solidFill>
                  <a:schemeClr val="tx1"/>
                </a:solidFill>
              </a:rPr>
              <a:t>Workflow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2109" y="1911927"/>
            <a:ext cx="1874982" cy="1154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OSVDB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6029" y="1911928"/>
            <a:ext cx="2535382" cy="116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Vulnerability entries</a:t>
            </a:r>
            <a:endParaRPr lang="en-CA" sz="3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3" idx="3"/>
            <a:endCxn id="5" idx="1"/>
          </p:cNvCxnSpPr>
          <p:nvPr/>
        </p:nvCxnSpPr>
        <p:spPr>
          <a:xfrm>
            <a:off x="2817091" y="2489200"/>
            <a:ext cx="1418938" cy="46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6707" y="1939637"/>
            <a:ext cx="134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Extract</a:t>
            </a:r>
            <a:endParaRPr lang="en-CA" sz="2400" dirty="0"/>
          </a:p>
        </p:txBody>
      </p:sp>
      <p:sp>
        <p:nvSpPr>
          <p:cNvPr id="12" name="Rectangle 11"/>
          <p:cNvSpPr/>
          <p:nvPr/>
        </p:nvSpPr>
        <p:spPr>
          <a:xfrm>
            <a:off x="4236933" y="3534007"/>
            <a:ext cx="2535382" cy="11419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Score vectors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99972" y="1911462"/>
            <a:ext cx="2535382" cy="116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Exploit category</a:t>
            </a:r>
            <a:endParaRPr lang="en-CA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3"/>
            <a:endCxn id="13" idx="1"/>
          </p:cNvCxnSpPr>
          <p:nvPr/>
        </p:nvCxnSpPr>
        <p:spPr>
          <a:xfrm flipV="1">
            <a:off x="6771411" y="2493354"/>
            <a:ext cx="1428561" cy="4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6302" y="1966177"/>
            <a:ext cx="134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Extract</a:t>
            </a:r>
            <a:endParaRPr lang="en-CA" sz="2400" dirty="0"/>
          </a:p>
        </p:txBody>
      </p:sp>
      <p:cxnSp>
        <p:nvCxnSpPr>
          <p:cNvPr id="21" name="Straight Arrow Connector 20"/>
          <p:cNvCxnSpPr>
            <a:stCxn id="5" idx="2"/>
            <a:endCxn id="12" idx="0"/>
          </p:cNvCxnSpPr>
          <p:nvPr/>
        </p:nvCxnSpPr>
        <p:spPr>
          <a:xfrm>
            <a:off x="5503720" y="3075711"/>
            <a:ext cx="904" cy="4582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2631" y="3056773"/>
            <a:ext cx="134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Extract</a:t>
            </a:r>
            <a:endParaRPr lang="en-CA" sz="2400" dirty="0"/>
          </a:p>
        </p:txBody>
      </p:sp>
      <p:sp>
        <p:nvSpPr>
          <p:cNvPr id="25" name="Rectangle 24"/>
          <p:cNvSpPr/>
          <p:nvPr/>
        </p:nvSpPr>
        <p:spPr>
          <a:xfrm>
            <a:off x="877259" y="3405577"/>
            <a:ext cx="2318518" cy="1154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Base score equation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77258" y="5219576"/>
            <a:ext cx="2318519" cy="1154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Equation parameters</a:t>
            </a:r>
            <a:endParaRPr lang="en-CA" sz="3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>
            <a:off x="2036518" y="4560123"/>
            <a:ext cx="0" cy="6594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98627" y="4651247"/>
            <a:ext cx="17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</a:t>
            </a:r>
            <a:endParaRPr lang="en-CA" sz="2400" dirty="0"/>
          </a:p>
        </p:txBody>
      </p:sp>
      <p:cxnSp>
        <p:nvCxnSpPr>
          <p:cNvPr id="36" name="Straight Arrow Connector 35"/>
          <p:cNvCxnSpPr>
            <a:stCxn id="26" idx="3"/>
            <a:endCxn id="44" idx="1"/>
          </p:cNvCxnSpPr>
          <p:nvPr/>
        </p:nvCxnSpPr>
        <p:spPr>
          <a:xfrm>
            <a:off x="3195777" y="5796849"/>
            <a:ext cx="10411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236933" y="5214957"/>
            <a:ext cx="2535382" cy="116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Recast equation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39783" y="4873335"/>
            <a:ext cx="1787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Iterate search</a:t>
            </a:r>
            <a:endParaRPr lang="en-CA" sz="2400" dirty="0"/>
          </a:p>
        </p:txBody>
      </p:sp>
      <p:sp>
        <p:nvSpPr>
          <p:cNvPr id="57" name="Rectangle 56"/>
          <p:cNvSpPr/>
          <p:nvPr/>
        </p:nvSpPr>
        <p:spPr>
          <a:xfrm>
            <a:off x="8199972" y="5221636"/>
            <a:ext cx="2535382" cy="116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New scores</a:t>
            </a:r>
            <a:endParaRPr lang="en-CA" sz="3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12" idx="2"/>
            <a:endCxn id="44" idx="0"/>
          </p:cNvCxnSpPr>
          <p:nvPr/>
        </p:nvCxnSpPr>
        <p:spPr>
          <a:xfrm>
            <a:off x="5504624" y="4675948"/>
            <a:ext cx="0" cy="5390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612630" y="4691517"/>
            <a:ext cx="2081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metrics</a:t>
            </a:r>
            <a:endParaRPr lang="en-CA" sz="2400" dirty="0"/>
          </a:p>
        </p:txBody>
      </p:sp>
      <p:cxnSp>
        <p:nvCxnSpPr>
          <p:cNvPr id="74" name="Straight Arrow Connector 73"/>
          <p:cNvCxnSpPr>
            <a:stCxn id="44" idx="3"/>
            <a:endCxn id="57" idx="1"/>
          </p:cNvCxnSpPr>
          <p:nvPr/>
        </p:nvCxnSpPr>
        <p:spPr>
          <a:xfrm>
            <a:off x="6772315" y="5796849"/>
            <a:ext cx="1427657" cy="66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72840" y="5252933"/>
            <a:ext cx="2081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</a:t>
            </a:r>
            <a:endParaRPr lang="en-CA" sz="2400" dirty="0"/>
          </a:p>
        </p:txBody>
      </p:sp>
      <p:sp>
        <p:nvSpPr>
          <p:cNvPr id="78" name="Rectangle 77"/>
          <p:cNvSpPr/>
          <p:nvPr/>
        </p:nvSpPr>
        <p:spPr>
          <a:xfrm>
            <a:off x="8199972" y="3548143"/>
            <a:ext cx="2535382" cy="116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Prediction metrics</a:t>
            </a:r>
            <a:endParaRPr lang="en-CA" sz="32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13" idx="2"/>
            <a:endCxn id="78" idx="0"/>
          </p:cNvCxnSpPr>
          <p:nvPr/>
        </p:nvCxnSpPr>
        <p:spPr>
          <a:xfrm>
            <a:off x="9467663" y="3075245"/>
            <a:ext cx="0" cy="472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0"/>
            <a:endCxn id="78" idx="2"/>
          </p:cNvCxnSpPr>
          <p:nvPr/>
        </p:nvCxnSpPr>
        <p:spPr>
          <a:xfrm flipV="1">
            <a:off x="9467663" y="4711926"/>
            <a:ext cx="0" cy="5097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Proposal – Implications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1" y="1366980"/>
            <a:ext cx="9251759" cy="4322619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Positive results may suggest:</a:t>
            </a:r>
          </a:p>
          <a:p>
            <a:pPr lvl="1">
              <a:buClr>
                <a:schemeClr val="tx1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Aspects of base score equation to improve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Negative results may suggest:</a:t>
            </a:r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Limitations inherent in equation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803" y="2605849"/>
            <a:ext cx="4460394" cy="1646302"/>
          </a:xfrm>
        </p:spPr>
        <p:txBody>
          <a:bodyPr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Thank you!</a:t>
            </a:r>
            <a:br>
              <a:rPr lang="en-US" sz="6600" dirty="0" smtClean="0">
                <a:solidFill>
                  <a:schemeClr val="tx1"/>
                </a:solidFill>
              </a:rPr>
            </a:br>
            <a:r>
              <a:rPr lang="en-US" sz="6600" dirty="0" smtClean="0">
                <a:solidFill>
                  <a:schemeClr val="tx1"/>
                </a:solidFill>
              </a:rPr>
              <a:t>Questions?</a:t>
            </a:r>
            <a:endParaRPr lang="en-CA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21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References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66982"/>
            <a:ext cx="9929707" cy="4363258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CA" dirty="0" err="1" smtClean="0">
                <a:solidFill>
                  <a:schemeClr val="tx1"/>
                </a:solidFill>
              </a:rPr>
              <a:t>Allodi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chemeClr val="tx1"/>
                </a:solidFill>
              </a:rPr>
              <a:t>L, and </a:t>
            </a:r>
            <a:r>
              <a:rPr lang="en-CA" dirty="0" err="1">
                <a:solidFill>
                  <a:schemeClr val="tx1"/>
                </a:solidFill>
              </a:rPr>
              <a:t>Massacci</a:t>
            </a:r>
            <a:r>
              <a:rPr lang="en-CA" dirty="0">
                <a:solidFill>
                  <a:schemeClr val="tx1"/>
                </a:solidFill>
              </a:rPr>
              <a:t> F. “Comparing Vulnerability Severity and Exploits Using </a:t>
            </a:r>
            <a:r>
              <a:rPr lang="en-CA" dirty="0" smtClean="0">
                <a:solidFill>
                  <a:schemeClr val="tx1"/>
                </a:solidFill>
              </a:rPr>
              <a:t>Case Control </a:t>
            </a:r>
            <a:r>
              <a:rPr lang="en-CA" dirty="0">
                <a:solidFill>
                  <a:schemeClr val="tx1"/>
                </a:solidFill>
              </a:rPr>
              <a:t>Studies” ACM Transactions on Information and System Security. 2014; </a:t>
            </a:r>
            <a:r>
              <a:rPr lang="en-CA" dirty="0" smtClean="0">
                <a:solidFill>
                  <a:schemeClr val="tx1"/>
                </a:solidFill>
              </a:rPr>
              <a:t/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>
                <a:solidFill>
                  <a:schemeClr val="tx1"/>
                </a:solidFill>
              </a:rPr>
              <a:t>17(1</a:t>
            </a:r>
            <a:r>
              <a:rPr lang="en-CA" dirty="0">
                <a:solidFill>
                  <a:schemeClr val="tx1"/>
                </a:solidFill>
              </a:rPr>
              <a:t>):</a:t>
            </a:r>
            <a:r>
              <a:rPr lang="en-CA" dirty="0" smtClean="0">
                <a:solidFill>
                  <a:schemeClr val="tx1"/>
                </a:solidFill>
              </a:rPr>
              <a:t>1-20.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CA" dirty="0" err="1">
                <a:solidFill>
                  <a:schemeClr val="tx1"/>
                </a:solidFill>
              </a:rPr>
              <a:t>Younis</a:t>
            </a:r>
            <a:r>
              <a:rPr lang="en-CA" dirty="0">
                <a:solidFill>
                  <a:schemeClr val="tx1"/>
                </a:solidFill>
              </a:rPr>
              <a:t> AA, </a:t>
            </a:r>
            <a:r>
              <a:rPr lang="en-CA" dirty="0" err="1">
                <a:solidFill>
                  <a:schemeClr val="tx1"/>
                </a:solidFill>
              </a:rPr>
              <a:t>Malaiya</a:t>
            </a:r>
            <a:r>
              <a:rPr lang="en-CA" dirty="0">
                <a:solidFill>
                  <a:schemeClr val="tx1"/>
                </a:solidFill>
              </a:rPr>
              <a:t> YK, and Ray I. “Evaluating CVSS Base Score Using </a:t>
            </a:r>
            <a:r>
              <a:rPr lang="en-CA" dirty="0" smtClean="0">
                <a:solidFill>
                  <a:schemeClr val="tx1"/>
                </a:solidFill>
              </a:rPr>
              <a:t>Vulnerability Rewards </a:t>
            </a:r>
            <a:r>
              <a:rPr lang="en-CA" dirty="0">
                <a:solidFill>
                  <a:schemeClr val="tx1"/>
                </a:solidFill>
              </a:rPr>
              <a:t>Programs” International Federation for Information Processing. </a:t>
            </a:r>
            <a:r>
              <a:rPr lang="en-CA" dirty="0" smtClean="0">
                <a:solidFill>
                  <a:schemeClr val="tx1"/>
                </a:solidFill>
              </a:rPr>
              <a:t>2016;</a:t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>
                <a:solidFill>
                  <a:schemeClr val="tx1"/>
                </a:solidFill>
              </a:rPr>
              <a:t>471:62 -75</a:t>
            </a:r>
            <a:r>
              <a:rPr lang="en-CA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CA" dirty="0" err="1">
                <a:solidFill>
                  <a:schemeClr val="tx1"/>
                </a:solidFill>
              </a:rPr>
              <a:t>Khazeai</a:t>
            </a:r>
            <a:r>
              <a:rPr lang="en-CA" dirty="0">
                <a:solidFill>
                  <a:schemeClr val="tx1"/>
                </a:solidFill>
              </a:rPr>
              <a:t> A, </a:t>
            </a:r>
            <a:r>
              <a:rPr lang="en-CA" dirty="0" err="1">
                <a:solidFill>
                  <a:schemeClr val="tx1"/>
                </a:solidFill>
              </a:rPr>
              <a:t>Ghasemzadeh</a:t>
            </a:r>
            <a:r>
              <a:rPr lang="en-CA" dirty="0">
                <a:solidFill>
                  <a:schemeClr val="tx1"/>
                </a:solidFill>
              </a:rPr>
              <a:t> M, and </a:t>
            </a:r>
            <a:r>
              <a:rPr lang="en-CA" dirty="0" err="1">
                <a:solidFill>
                  <a:schemeClr val="tx1"/>
                </a:solidFill>
              </a:rPr>
              <a:t>Derhami</a:t>
            </a:r>
            <a:r>
              <a:rPr lang="en-CA" dirty="0">
                <a:solidFill>
                  <a:schemeClr val="tx1"/>
                </a:solidFill>
              </a:rPr>
              <a:t> V. “An automatic method for CVSS score </a:t>
            </a:r>
            <a:r>
              <a:rPr lang="en-CA" dirty="0" smtClean="0">
                <a:solidFill>
                  <a:schemeClr val="tx1"/>
                </a:solidFill>
              </a:rPr>
              <a:t>prediction </a:t>
            </a:r>
            <a:r>
              <a:rPr lang="en-CA" dirty="0">
                <a:solidFill>
                  <a:schemeClr val="tx1"/>
                </a:solidFill>
              </a:rPr>
              <a:t>using vulnerabilities description” Journal of Intelligent &amp; Fuzzy Systems. </a:t>
            </a:r>
            <a:r>
              <a:rPr lang="en-CA" dirty="0" smtClean="0">
                <a:solidFill>
                  <a:schemeClr val="tx1"/>
                </a:solidFill>
              </a:rPr>
              <a:t>2016</a:t>
            </a:r>
            <a:r>
              <a:rPr lang="en-CA" dirty="0">
                <a:solidFill>
                  <a:schemeClr val="tx1"/>
                </a:solidFill>
              </a:rPr>
              <a:t>; 30:89-96.</a:t>
            </a:r>
            <a:endParaRPr lang="en-CA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CA" dirty="0" err="1">
                <a:solidFill>
                  <a:schemeClr val="tx1"/>
                </a:solidFill>
              </a:rPr>
              <a:t>Bozorgi</a:t>
            </a:r>
            <a:r>
              <a:rPr lang="en-CA" dirty="0">
                <a:solidFill>
                  <a:schemeClr val="tx1"/>
                </a:solidFill>
              </a:rPr>
              <a:t> M. Lawrence KS, Savage S, and </a:t>
            </a:r>
            <a:r>
              <a:rPr lang="en-CA" dirty="0" err="1">
                <a:solidFill>
                  <a:schemeClr val="tx1"/>
                </a:solidFill>
              </a:rPr>
              <a:t>Voelker</a:t>
            </a:r>
            <a:r>
              <a:rPr lang="en-CA" dirty="0">
                <a:solidFill>
                  <a:schemeClr val="tx1"/>
                </a:solidFill>
              </a:rPr>
              <a:t> GM. 2010 “Beyond Heuristics: </a:t>
            </a:r>
            <a:r>
              <a:rPr lang="en-CA" dirty="0" smtClean="0">
                <a:solidFill>
                  <a:schemeClr val="tx1"/>
                </a:solidFill>
              </a:rPr>
              <a:t>Learning </a:t>
            </a:r>
            <a:r>
              <a:rPr lang="en-CA" dirty="0">
                <a:solidFill>
                  <a:schemeClr val="tx1"/>
                </a:solidFill>
              </a:rPr>
              <a:t>to Classify Vulnerabilities and Predict Exploits” Proceedings of the 16th ACM </a:t>
            </a:r>
            <a:r>
              <a:rPr lang="en-CA" dirty="0" smtClean="0">
                <a:solidFill>
                  <a:schemeClr val="tx1"/>
                </a:solidFill>
              </a:rPr>
              <a:t>SIGKDD </a:t>
            </a:r>
            <a:r>
              <a:rPr lang="en-CA" dirty="0">
                <a:solidFill>
                  <a:schemeClr val="tx1"/>
                </a:solidFill>
              </a:rPr>
              <a:t>international conference on Knowledge discovery and data mining. 2010; </a:t>
            </a:r>
            <a:r>
              <a:rPr lang="en-CA" dirty="0" smtClean="0">
                <a:solidFill>
                  <a:schemeClr val="tx1"/>
                </a:solidFill>
              </a:rPr>
              <a:t>105-114.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CA" dirty="0" err="1">
                <a:solidFill>
                  <a:schemeClr val="tx1"/>
                </a:solidFill>
              </a:rPr>
              <a:t>Younis</a:t>
            </a:r>
            <a:r>
              <a:rPr lang="en-CA" dirty="0">
                <a:solidFill>
                  <a:schemeClr val="tx1"/>
                </a:solidFill>
              </a:rPr>
              <a:t> AA, and </a:t>
            </a:r>
            <a:r>
              <a:rPr lang="en-CA" dirty="0" err="1">
                <a:solidFill>
                  <a:schemeClr val="tx1"/>
                </a:solidFill>
              </a:rPr>
              <a:t>Malaiya</a:t>
            </a:r>
            <a:r>
              <a:rPr lang="en-CA" dirty="0">
                <a:solidFill>
                  <a:schemeClr val="tx1"/>
                </a:solidFill>
              </a:rPr>
              <a:t> YK. “Comparing and Evaluating CVSS Base Metrics and </a:t>
            </a:r>
            <a:r>
              <a:rPr lang="en-CA" dirty="0" smtClean="0">
                <a:solidFill>
                  <a:schemeClr val="tx1"/>
                </a:solidFill>
              </a:rPr>
              <a:t>Microsoft </a:t>
            </a:r>
            <a:r>
              <a:rPr lang="en-CA" dirty="0">
                <a:solidFill>
                  <a:schemeClr val="tx1"/>
                </a:solidFill>
              </a:rPr>
              <a:t>Rating System” IEEE International Conference on Software Quality, 	Reliability and Security. 2015; 252-261.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Vulnerability management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66981"/>
            <a:ext cx="6647102" cy="467437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Large volume of vulnerabilities reported</a:t>
            </a:r>
          </a:p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Agencies have limited resources</a:t>
            </a:r>
          </a:p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Must prioritize vulnerability </a:t>
            </a:r>
            <a:r>
              <a:rPr lang="en-US" sz="3600" dirty="0" err="1" smtClean="0">
                <a:solidFill>
                  <a:schemeClr val="tx1"/>
                </a:solidFill>
              </a:rPr>
              <a:t>redressment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Vulnerability quantification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8279379" cy="467437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Vulnerabilities prioritized by risk</a:t>
            </a:r>
          </a:p>
          <a:p>
            <a:pPr lvl="1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Risk = Probability(Exploit) × Severity(Consequences)</a:t>
            </a:r>
          </a:p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Common Vulnerability Scoring System (CVSS) quantifies vulnerability risk</a:t>
            </a:r>
          </a:p>
          <a:p>
            <a:pPr marL="0" indent="0">
              <a:buNone/>
            </a:pP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CVSS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7651419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CVSS offers 3 scores to quantify risk:</a:t>
            </a:r>
          </a:p>
          <a:p>
            <a:pPr lvl="1">
              <a:buClr>
                <a:schemeClr val="tx1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Base score</a:t>
            </a:r>
          </a:p>
          <a:p>
            <a:pPr lvl="1">
              <a:buClr>
                <a:schemeClr val="tx1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Temporal score</a:t>
            </a:r>
          </a:p>
          <a:p>
            <a:pPr lvl="1">
              <a:buClr>
                <a:schemeClr val="tx1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Environmental score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Scores range from [0, 10]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Least to most risk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CVSS base score 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66981"/>
            <a:ext cx="5324700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Conveys intrinsic vulnerability risk characteristics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Intrinsic implies time and environment invariance</a:t>
            </a:r>
            <a:endParaRPr lang="en-CA" sz="24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41526" y="1549261"/>
            <a:ext cx="5484722" cy="5067682"/>
            <a:chOff x="5246615" y="1518359"/>
            <a:chExt cx="5484722" cy="5067682"/>
          </a:xfrm>
        </p:grpSpPr>
        <p:grpSp>
          <p:nvGrpSpPr>
            <p:cNvPr id="4" name="Group 3"/>
            <p:cNvGrpSpPr/>
            <p:nvPr/>
          </p:nvGrpSpPr>
          <p:grpSpPr>
            <a:xfrm>
              <a:off x="5321199" y="1518359"/>
              <a:ext cx="4911634" cy="3361509"/>
              <a:chOff x="809897" y="2743200"/>
              <a:chExt cx="4911634" cy="33615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9897" y="2743200"/>
                <a:ext cx="4911634" cy="3361509"/>
                <a:chOff x="809898" y="2743200"/>
                <a:chExt cx="3675017" cy="3361509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809898" y="2743200"/>
                  <a:ext cx="3648892" cy="3361509"/>
                </a:xfrm>
                <a:prstGeom prst="roundRect">
                  <a:avLst/>
                </a:prstGeom>
                <a:solidFill>
                  <a:srgbClr val="00CC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09898" y="2771460"/>
                  <a:ext cx="36750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ysClr val="windowText" lastClr="000000"/>
                      </a:solidFill>
                    </a:rPr>
                    <a:t>Base metrics</a:t>
                  </a:r>
                  <a:endParaRPr lang="en-CA" sz="28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970543" y="3285363"/>
                <a:ext cx="2167128" cy="655783"/>
                <a:chOff x="1119052" y="3289684"/>
                <a:chExt cx="1271451" cy="65578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19052" y="3418654"/>
                  <a:ext cx="1271451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Access vector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374571" y="3273796"/>
                <a:ext cx="2164080" cy="707886"/>
                <a:chOff x="1119052" y="3264766"/>
                <a:chExt cx="1271451" cy="707886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Confidentiality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970543" y="4098088"/>
                <a:ext cx="2167128" cy="707886"/>
                <a:chOff x="1119052" y="3264766"/>
                <a:chExt cx="1271451" cy="70788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119052" y="3264766"/>
                  <a:ext cx="1271451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Access complexity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374571" y="4111439"/>
                <a:ext cx="2164080" cy="707886"/>
                <a:chOff x="1119052" y="3264766"/>
                <a:chExt cx="1271451" cy="707886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Integrity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970543" y="5010485"/>
                <a:ext cx="2167128" cy="655783"/>
                <a:chOff x="1119052" y="3289684"/>
                <a:chExt cx="1271451" cy="655783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171302" y="3418654"/>
                  <a:ext cx="1219201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Authentication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374571" y="4998918"/>
                <a:ext cx="2164080" cy="707886"/>
                <a:chOff x="1119052" y="3264766"/>
                <a:chExt cx="1271451" cy="707886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Availability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6" name="Left Brace 25"/>
            <p:cNvSpPr/>
            <p:nvPr/>
          </p:nvSpPr>
          <p:spPr>
            <a:xfrm rot="16200000">
              <a:off x="6310847" y="4179836"/>
              <a:ext cx="509123" cy="2167127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Left Brace 26"/>
            <p:cNvSpPr/>
            <p:nvPr/>
          </p:nvSpPr>
          <p:spPr>
            <a:xfrm rot="16200000">
              <a:off x="8714875" y="4198008"/>
              <a:ext cx="509123" cy="2167127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46615" y="5452058"/>
              <a:ext cx="2637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Exploitability</a:t>
              </a:r>
              <a:endParaRPr lang="en-CA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93751" y="5481503"/>
              <a:ext cx="2637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Impact</a:t>
              </a:r>
              <a:endParaRPr lang="en-C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30496" y="6001266"/>
              <a:ext cx="4803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Probability × Severity</a:t>
              </a:r>
              <a:endParaRPr lang="en-CA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88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10802242" cy="84051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Intro – CVSS time score</a:t>
            </a:r>
            <a:endParaRPr lang="en-CA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5943803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Vulnerability risk can be reduced with remediation deployment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Time score provides reassessment of risk</a:t>
            </a:r>
            <a:endParaRPr lang="en-CA" sz="24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813134" y="1898116"/>
            <a:ext cx="2237222" cy="3361509"/>
            <a:chOff x="5886761" y="2711066"/>
            <a:chExt cx="2237222" cy="3361509"/>
          </a:xfrm>
        </p:grpSpPr>
        <p:grpSp>
          <p:nvGrpSpPr>
            <p:cNvPr id="33" name="Group 32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09898" y="2771460"/>
                <a:ext cx="3675017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Temporal metrics</a:t>
                </a:r>
                <a:endParaRPr lang="en-CA" sz="28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Remediation level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Report confidence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Exploitability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0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10802242" cy="84051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Intro – CVSS environment score</a:t>
            </a:r>
            <a:endParaRPr lang="en-CA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66981"/>
            <a:ext cx="5238724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Vulnerability risk  subjective to specific requirements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Quantifies application specific risk </a:t>
            </a:r>
            <a:endParaRPr lang="en-CA" sz="2400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916058" y="2064980"/>
            <a:ext cx="3886630" cy="3361509"/>
            <a:chOff x="8027992" y="2757433"/>
            <a:chExt cx="3886630" cy="3361509"/>
          </a:xfrm>
        </p:grpSpPr>
        <p:grpSp>
          <p:nvGrpSpPr>
            <p:cNvPr id="46" name="Group 45"/>
            <p:cNvGrpSpPr/>
            <p:nvPr/>
          </p:nvGrpSpPr>
          <p:grpSpPr>
            <a:xfrm>
              <a:off x="8157557" y="2757433"/>
              <a:ext cx="3757065" cy="3361509"/>
              <a:chOff x="809898" y="2743200"/>
              <a:chExt cx="3648893" cy="3361509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7A0D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09899" y="2771460"/>
                <a:ext cx="3648892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Environmental metrics</a:t>
                </a:r>
                <a:endParaRPr lang="en-CA" sz="28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0100424" y="4543684"/>
              <a:ext cx="1672159" cy="1262450"/>
              <a:chOff x="10100424" y="4543684"/>
              <a:chExt cx="1672159" cy="126245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100424" y="4645656"/>
                <a:ext cx="1663105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Collateral damage potential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Confidentiality requirement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Target distribution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Integrity requirement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Availability requirement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63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EasterColors">
      <a:dk1>
        <a:srgbClr val="000000"/>
      </a:dk1>
      <a:lt1>
        <a:srgbClr val="FFFFFF"/>
      </a:lt1>
      <a:dk2>
        <a:srgbClr val="C8C8C8"/>
      </a:dk2>
      <a:lt2>
        <a:srgbClr val="F2F2F2"/>
      </a:lt2>
      <a:accent1>
        <a:srgbClr val="FFFF00"/>
      </a:accent1>
      <a:accent2>
        <a:srgbClr val="00B0F0"/>
      </a:accent2>
      <a:accent3>
        <a:srgbClr val="C8C8C8"/>
      </a:accent3>
      <a:accent4>
        <a:srgbClr val="000000"/>
      </a:accent4>
      <a:accent5>
        <a:srgbClr val="000000"/>
      </a:accent5>
      <a:accent6>
        <a:srgbClr val="000000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1002</Words>
  <Application>Microsoft Office PowerPoint</Application>
  <PresentationFormat>Widescreen</PresentationFormat>
  <Paragraphs>264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Cambria Math</vt:lpstr>
      <vt:lpstr>Trebuchet MS</vt:lpstr>
      <vt:lpstr>Wingdings 3</vt:lpstr>
      <vt:lpstr>Facet</vt:lpstr>
      <vt:lpstr>Improved vulnerability exploit prediction with CVSS equation optimization</vt:lpstr>
      <vt:lpstr>Presentation content</vt:lpstr>
      <vt:lpstr>Intro – Vulnerability management</vt:lpstr>
      <vt:lpstr>Intro – Vulnerability management</vt:lpstr>
      <vt:lpstr>Intro – Vulnerability quantification</vt:lpstr>
      <vt:lpstr>Intro – CVSS</vt:lpstr>
      <vt:lpstr>Intro – CVSS base score </vt:lpstr>
      <vt:lpstr>Intro – CVSS time score</vt:lpstr>
      <vt:lpstr>Intro – CVSS environment score</vt:lpstr>
      <vt:lpstr>Intro – CVSS standardization</vt:lpstr>
      <vt:lpstr>Intro – Base score for risk</vt:lpstr>
      <vt:lpstr>Intro – Exploitability metrics</vt:lpstr>
      <vt:lpstr>Intro – Impact metrics</vt:lpstr>
      <vt:lpstr>Intro – CVSS Pros</vt:lpstr>
      <vt:lpstr>Problem – CVSS Cons</vt:lpstr>
      <vt:lpstr>Problem – Allodi and Massacci</vt:lpstr>
      <vt:lpstr>Problem – Allodi and Massacci</vt:lpstr>
      <vt:lpstr>Problem – Alternative scoring</vt:lpstr>
      <vt:lpstr>Problem – Younis et al.</vt:lpstr>
      <vt:lpstr>Problem – Standardization</vt:lpstr>
      <vt:lpstr>Proposal – Improved standardization</vt:lpstr>
      <vt:lpstr>Problem – Base score analysis</vt:lpstr>
      <vt:lpstr>Proposal – Equation recasting</vt:lpstr>
      <vt:lpstr>Proposal – Equation recasting</vt:lpstr>
      <vt:lpstr>Proposal – Exploit quantification</vt:lpstr>
      <vt:lpstr>Proposal – Exploit quantification</vt:lpstr>
      <vt:lpstr>Proposal – Exploit quantification</vt:lpstr>
      <vt:lpstr>Proposal – Exploit quantification</vt:lpstr>
      <vt:lpstr>Proposal – Exploit quantification</vt:lpstr>
      <vt:lpstr>Proposal – Exploit quantification</vt:lpstr>
      <vt:lpstr>Proposal – Workflow</vt:lpstr>
      <vt:lpstr>Proposal – Implications</vt:lpstr>
      <vt:lpstr>Thank you! 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vulnerability exploit prediction with CVSS equation optimization</dc:title>
  <dc:creator>Ben Church</dc:creator>
  <cp:lastModifiedBy>Ben Church</cp:lastModifiedBy>
  <cp:revision>40</cp:revision>
  <dcterms:created xsi:type="dcterms:W3CDTF">2017-02-28T18:54:45Z</dcterms:created>
  <dcterms:modified xsi:type="dcterms:W3CDTF">2017-03-01T02:24:44Z</dcterms:modified>
</cp:coreProperties>
</file>