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56" r:id="rId2"/>
    <p:sldId id="257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4" r:id="rId14"/>
    <p:sldId id="282" r:id="rId15"/>
    <p:sldId id="266" r:id="rId16"/>
    <p:sldId id="260" r:id="rId17"/>
    <p:sldId id="263" r:id="rId18"/>
    <p:sldId id="26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0D"/>
    <a:srgbClr val="FF7605"/>
    <a:srgbClr val="FC9812"/>
    <a:srgbClr val="FF7F0E"/>
    <a:srgbClr val="1F77B4"/>
    <a:srgbClr val="2CA02C"/>
    <a:srgbClr val="F6F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3574"/>
  </p:normalViewPr>
  <p:slideViewPr>
    <p:cSldViewPr snapToGrid="0">
      <p:cViewPr varScale="1">
        <p:scale>
          <a:sx n="81" d="100"/>
          <a:sy n="81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A2E77-5955-EC45-8CA9-48AA04BC8BCC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1EF5A-4040-0F43-94BF-236D47BD6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 I am </a:t>
            </a:r>
            <a:r>
              <a:rPr lang="en-US" baseline="0" dirty="0" err="1" smtClean="0"/>
              <a:t>mohammed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alghamdi</a:t>
            </a:r>
            <a:r>
              <a:rPr lang="en-US" baseline="0" dirty="0" smtClean="0"/>
              <a:t> and my partner Ben </a:t>
            </a:r>
          </a:p>
          <a:p>
            <a:r>
              <a:rPr lang="en-US" baseline="0" dirty="0" smtClean="0"/>
              <a:t>WE will present the proposal of the  our project that is going to be about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1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Measures the impact on Integrity of a successful exploit of the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vulnerability on the target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Measures the impact on Availability of a successful exploit of the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vulnerability on the target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a score to convey greater weighting to one of three impact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metrics over the other two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40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threat posed by a vulnerability may change over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7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temporal metrics are optional they each include a metric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that has no effect on the score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CVSS environmental metric group captures the characteristics of a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vulnerability that are associated with a user’s IT environment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CVSS is composed of three metric groups: Base, Temporal, and Environmental, each consisting of a set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metrics, as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to take</a:t>
            </a:r>
            <a:r>
              <a:rPr lang="en-US" baseline="0" dirty="0" smtClean="0"/>
              <a:t> top view </a:t>
            </a:r>
            <a:r>
              <a:rPr lang="en-US" baseline="0" dirty="0" err="1" smtClean="0"/>
              <a:t>look</a:t>
            </a:r>
            <a:r>
              <a:rPr lang="en-US" baseline="0" dirty="0" err="1" smtClean="0"/>
              <a:t>on</a:t>
            </a:r>
            <a:r>
              <a:rPr lang="en-US" baseline="0" dirty="0" smtClean="0"/>
              <a:t> the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metric groups: Base, Temporal, and Environmental, each consisting of a set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metrics</a:t>
            </a:r>
            <a:endParaRPr lang="en-US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Access Vector, Access Complexity, and Authentication metrics that describe how the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vulnerability is accessed and whether or not extra conditions are required to exploit it. The three impact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metrics measure how a vulnerability, if exploited. We will take about them in details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We will start</a:t>
            </a:r>
            <a:r>
              <a:rPr lang="en-US" b="1" baseline="0" dirty="0" smtClean="0">
                <a:solidFill>
                  <a:schemeClr val="tx1"/>
                </a:solidFill>
              </a:rPr>
              <a:t> with base metric group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fundamental qualities of a vulnerability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• Measures whether a vulnerability is exploitable locally or remotely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b="1" dirty="0" smtClean="0"/>
              <a:t>Measures the complexity of attack required to exploit the</a:t>
            </a:r>
          </a:p>
          <a:p>
            <a:pPr marL="0" indent="0">
              <a:buNone/>
            </a:pPr>
            <a:r>
              <a:rPr lang="en-US" b="1" dirty="0" smtClean="0"/>
              <a:t>vulnerability once an attacker has access to the target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 smtClean="0"/>
              <a:t>Measures whether or not an attacker needs to be authenticated to</a:t>
            </a:r>
          </a:p>
          <a:p>
            <a:pPr marL="0" indent="0">
              <a:buNone/>
            </a:pPr>
            <a:r>
              <a:rPr lang="en-US" b="1" dirty="0" smtClean="0"/>
              <a:t>the target system in order to exploit the vulnerability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Measures the impact on confidentiality of a successful exploit of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 vulnerability on the target system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1EF5A-4040-0F43-94BF-236D47BD62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6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30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75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21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514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9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25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0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4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2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72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1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52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4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8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15C2-A0F7-4D63-85C2-3336AA27CD11}" type="datetimeFigureOut">
              <a:rPr lang="en-CA" smtClean="0"/>
              <a:t>2017-02-28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41276A-E0EB-4434-96F5-410252F4B5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533" y="2404531"/>
            <a:ext cx="9274003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Improved vulnerability exploit prediction with CVSS equation optimization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Church – 10006197</a:t>
            </a:r>
          </a:p>
          <a:p>
            <a:r>
              <a:rPr lang="en-US" dirty="0" smtClean="0"/>
              <a:t>Mohammed </a:t>
            </a:r>
            <a:r>
              <a:rPr lang="en-US" dirty="0" err="1" smtClean="0"/>
              <a:t>Alghamdi</a:t>
            </a:r>
            <a:r>
              <a:rPr lang="en-US" dirty="0" smtClean="0"/>
              <a:t> </a:t>
            </a:r>
            <a:r>
              <a:rPr lang="en-US" dirty="0" smtClean="0"/>
              <a:t>-10163250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47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Authentication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966" y="1576552"/>
            <a:ext cx="8801036" cy="4464809"/>
          </a:xfrm>
        </p:spPr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Required: Authentication is required to access and exploit the</a:t>
            </a:r>
          </a:p>
          <a:p>
            <a:pPr marL="0" indent="0">
              <a:buNone/>
            </a:pPr>
            <a:r>
              <a:rPr lang="en-US" dirty="0"/>
              <a:t>vulnerability</a:t>
            </a:r>
          </a:p>
          <a:p>
            <a:r>
              <a:rPr lang="en-US" dirty="0"/>
              <a:t>• Not Required: Authentication is not required to access or exploit</a:t>
            </a:r>
          </a:p>
          <a:p>
            <a:pPr marL="0" indent="0">
              <a:buNone/>
            </a:pPr>
            <a:r>
              <a:rPr lang="en-US" dirty="0"/>
              <a:t>the 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Confidentiality Impact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5379"/>
            <a:ext cx="8596668" cy="438598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/>
              <a:t>• </a:t>
            </a:r>
            <a:r>
              <a:rPr lang="en-US" b="1" u="sng" dirty="0"/>
              <a:t>None</a:t>
            </a:r>
            <a:r>
              <a:rPr lang="en-US" dirty="0"/>
              <a:t>: No impact on confidentiality</a:t>
            </a:r>
          </a:p>
          <a:p>
            <a:r>
              <a:rPr lang="en-US" b="1" u="sng" dirty="0"/>
              <a:t>• Partial</a:t>
            </a:r>
            <a:r>
              <a:rPr lang="en-US" dirty="0"/>
              <a:t>: There is considerable informational disclosure</a:t>
            </a:r>
          </a:p>
          <a:p>
            <a:r>
              <a:rPr lang="en-US" b="1" u="sng" dirty="0"/>
              <a:t>• Complete</a:t>
            </a:r>
            <a:r>
              <a:rPr lang="en-US" dirty="0"/>
              <a:t>: A total compromise of critical system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Integrity Impact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387838" cy="388077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>
                <a:solidFill>
                  <a:schemeClr val="tx1"/>
                </a:solidFill>
              </a:rPr>
              <a:t>None</a:t>
            </a:r>
            <a:r>
              <a:rPr lang="en-US" dirty="0"/>
              <a:t>: No impact on integrity</a:t>
            </a:r>
          </a:p>
          <a:p>
            <a:r>
              <a:rPr lang="en-US" dirty="0">
                <a:solidFill>
                  <a:schemeClr val="tx1"/>
                </a:solidFill>
              </a:rPr>
              <a:t>• Partial</a:t>
            </a:r>
            <a:r>
              <a:rPr lang="en-US" dirty="0"/>
              <a:t>: Considerable breach in integrity</a:t>
            </a:r>
          </a:p>
          <a:p>
            <a:r>
              <a:rPr lang="en-US" dirty="0">
                <a:solidFill>
                  <a:schemeClr val="tx1"/>
                </a:solidFill>
              </a:rPr>
              <a:t>• Complete</a:t>
            </a:r>
            <a:r>
              <a:rPr lang="en-US" dirty="0"/>
              <a:t>: A total compromise of system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Base Metrics: Availability Impact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403604" cy="3880772"/>
          </a:xfrm>
        </p:spPr>
        <p:txBody>
          <a:bodyPr/>
          <a:lstStyle/>
          <a:p>
            <a:r>
              <a:rPr lang="en-US" b="1" dirty="0"/>
              <a:t>None</a:t>
            </a:r>
            <a:r>
              <a:rPr lang="en-US" dirty="0"/>
              <a:t>: No impact on availability</a:t>
            </a:r>
          </a:p>
          <a:p>
            <a:r>
              <a:rPr lang="en-US" b="1" dirty="0"/>
              <a:t>• Partial</a:t>
            </a:r>
            <a:r>
              <a:rPr lang="en-US" dirty="0"/>
              <a:t>: Considerable lag in or interruptions in resource availability</a:t>
            </a:r>
          </a:p>
          <a:p>
            <a:r>
              <a:rPr lang="en-US" b="1" dirty="0"/>
              <a:t>• Complete</a:t>
            </a:r>
            <a:r>
              <a:rPr lang="en-US" dirty="0"/>
              <a:t>: Total shutdown of the affected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Base Metrics: Impact Bias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>
            <a:normAutofit/>
          </a:bodyPr>
          <a:lstStyle/>
          <a:p>
            <a:r>
              <a:rPr lang="en-US" b="1" dirty="0"/>
              <a:t>Normal</a:t>
            </a:r>
            <a:r>
              <a:rPr lang="en-US" dirty="0"/>
              <a:t>: Confidentiality Impact, Integrity Impact, and Availability</a:t>
            </a:r>
          </a:p>
          <a:p>
            <a:pPr marL="0" indent="0">
              <a:buNone/>
            </a:pPr>
            <a:r>
              <a:rPr lang="en-US" dirty="0"/>
              <a:t>Impact are all assigned the same weight</a:t>
            </a:r>
          </a:p>
          <a:p>
            <a:r>
              <a:rPr lang="en-US" dirty="0"/>
              <a:t>• </a:t>
            </a:r>
            <a:r>
              <a:rPr lang="en-US" b="1" dirty="0"/>
              <a:t>Confidentiality</a:t>
            </a:r>
            <a:r>
              <a:rPr lang="en-US" dirty="0"/>
              <a:t>: Confidentiality impact is assigned greater weight</a:t>
            </a:r>
          </a:p>
          <a:p>
            <a:pPr marL="0" indent="0">
              <a:buNone/>
            </a:pPr>
            <a:r>
              <a:rPr lang="en-US" dirty="0"/>
              <a:t>than Integrity Impact or Availability Impact</a:t>
            </a:r>
          </a:p>
          <a:p>
            <a:r>
              <a:rPr lang="en-US" dirty="0"/>
              <a:t>• I</a:t>
            </a:r>
            <a:r>
              <a:rPr lang="en-US" b="1" dirty="0"/>
              <a:t>ntegrity</a:t>
            </a:r>
            <a:r>
              <a:rPr lang="en-US" dirty="0"/>
              <a:t>: Integrity Impact is assigned greater weight than</a:t>
            </a:r>
          </a:p>
          <a:p>
            <a:pPr marL="0" indent="0">
              <a:buNone/>
            </a:pPr>
            <a:r>
              <a:rPr lang="en-US" dirty="0"/>
              <a:t>Confidentiality Impact or Availability Impact</a:t>
            </a:r>
          </a:p>
          <a:p>
            <a:r>
              <a:rPr lang="en-US" b="1" dirty="0"/>
              <a:t>• Availability</a:t>
            </a:r>
            <a:r>
              <a:rPr lang="en-US" dirty="0"/>
              <a:t>: Availability Impact is assigned greater weight than</a:t>
            </a:r>
          </a:p>
          <a:p>
            <a:pPr marL="0" indent="0">
              <a:buNone/>
            </a:pPr>
            <a:r>
              <a:rPr lang="en-US" dirty="0"/>
              <a:t>Confidentiality Impact or Integrity Impact.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Intro – </a:t>
            </a:r>
            <a:r>
              <a:rPr lang="en-US" sz="4800" dirty="0">
                <a:solidFill>
                  <a:schemeClr val="tx1"/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ase score for risk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546401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metrics reflect vulnerability risk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Standardization requires consistency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Metrics are mostly objective and quantitative</a:t>
            </a:r>
            <a:endParaRPr lang="en-CA" sz="28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223734" y="1626379"/>
            <a:ext cx="5484722" cy="5067682"/>
            <a:chOff x="5246615" y="1518359"/>
            <a:chExt cx="5484722" cy="5067682"/>
          </a:xfrm>
        </p:grpSpPr>
        <p:grpSp>
          <p:nvGrpSpPr>
            <p:cNvPr id="4" name="Group 3"/>
            <p:cNvGrpSpPr/>
            <p:nvPr/>
          </p:nvGrpSpPr>
          <p:grpSpPr>
            <a:xfrm>
              <a:off x="5321199" y="1518359"/>
              <a:ext cx="4911634" cy="3361509"/>
              <a:chOff x="809897" y="2743200"/>
              <a:chExt cx="4911634" cy="33615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09897" y="2743200"/>
                <a:ext cx="4911634" cy="3361509"/>
                <a:chOff x="809898" y="2743200"/>
                <a:chExt cx="3675017" cy="3361509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809898" y="2743200"/>
                  <a:ext cx="3648892" cy="3361509"/>
                </a:xfrm>
                <a:prstGeom prst="roundRect">
                  <a:avLst/>
                </a:prstGeom>
                <a:solidFill>
                  <a:srgbClr val="00CC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9898" y="2771460"/>
                  <a:ext cx="36750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ysClr val="windowText" lastClr="000000"/>
                      </a:solidFill>
                    </a:rPr>
                    <a:t>Base metrics</a:t>
                  </a:r>
                  <a:endParaRPr lang="en-CA" sz="28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970543" y="3285363"/>
                <a:ext cx="2167128" cy="655783"/>
                <a:chOff x="1119052" y="3289684"/>
                <a:chExt cx="1271451" cy="65578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19052" y="3418654"/>
                  <a:ext cx="127145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vector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374571" y="3273796"/>
                <a:ext cx="2164080" cy="707886"/>
                <a:chOff x="1119052" y="3264766"/>
                <a:chExt cx="1271451" cy="707886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Confidentiality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970543" y="4098088"/>
                <a:ext cx="2167128" cy="707886"/>
                <a:chOff x="1119052" y="3264766"/>
                <a:chExt cx="1271451" cy="70788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119052" y="3264766"/>
                  <a:ext cx="1271451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Access complexity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74571" y="4111439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Integrity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970543" y="5010485"/>
                <a:ext cx="2167128" cy="655783"/>
                <a:chOff x="1119052" y="3289684"/>
                <a:chExt cx="1271451" cy="655783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71302" y="3418654"/>
                  <a:ext cx="1219201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Authentication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374571" y="4998918"/>
                <a:ext cx="2164080" cy="707886"/>
                <a:chOff x="1119052" y="3264766"/>
                <a:chExt cx="1271451" cy="707886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1119052" y="3289684"/>
                  <a:ext cx="1271451" cy="655783"/>
                </a:xfrm>
                <a:prstGeom prst="round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71302" y="3264766"/>
                  <a:ext cx="1166949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ysClr val="windowText" lastClr="000000"/>
                      </a:solidFill>
                    </a:rPr>
                    <a:t>Availability impact</a:t>
                  </a:r>
                  <a:endParaRPr lang="en-CA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6" name="Left Brace 25"/>
            <p:cNvSpPr/>
            <p:nvPr/>
          </p:nvSpPr>
          <p:spPr>
            <a:xfrm rot="16200000">
              <a:off x="6310847" y="4179836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8714875" y="4198008"/>
              <a:ext cx="509123" cy="216712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46615" y="5452058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Exploitability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93751" y="5481503"/>
              <a:ext cx="26375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Impact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30496" y="6001266"/>
              <a:ext cx="4803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Probability × Severity</a:t>
              </a:r>
              <a:endParaRPr lang="en-CA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37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Vulnerability quantification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8279379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Vulnerabilities prioritized by risk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Risk = Probability(Exploit) × Severity(Consequences)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Common Vulnerability Scoring System (CVSS) quantifies vulnerability risk</a:t>
            </a: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CVSS time score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1"/>
            <a:ext cx="5943803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Vulnerability risk can be reduced with remediation deployment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Time score provides reassessment of risk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13134" y="1898116"/>
            <a:ext cx="2237222" cy="3361509"/>
            <a:chOff x="5886761" y="2711066"/>
            <a:chExt cx="2237222" cy="3361509"/>
          </a:xfrm>
        </p:grpSpPr>
        <p:grpSp>
          <p:nvGrpSpPr>
            <p:cNvPr id="33" name="Group 32"/>
            <p:cNvGrpSpPr/>
            <p:nvPr/>
          </p:nvGrpSpPr>
          <p:grpSpPr>
            <a:xfrm>
              <a:off x="5886761" y="2711066"/>
              <a:ext cx="2237222" cy="3361509"/>
              <a:chOff x="809898" y="2743200"/>
              <a:chExt cx="3675017" cy="3361509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9900FF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9898" y="2771460"/>
                <a:ext cx="3675017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Temporal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982045" y="4393747"/>
              <a:ext cx="1995588" cy="707886"/>
              <a:chOff x="5982045" y="4393747"/>
              <a:chExt cx="1995588" cy="707886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19912" y="4425896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982045" y="4393747"/>
                <a:ext cx="195772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Remediation level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026511" y="5138422"/>
              <a:ext cx="2004354" cy="707886"/>
              <a:chOff x="6026511" y="5138422"/>
              <a:chExt cx="2004354" cy="707886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6026511" y="518148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73144" y="5138422"/>
                <a:ext cx="195772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Report confidence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990429" y="3681221"/>
              <a:ext cx="1963771" cy="621768"/>
              <a:chOff x="5990429" y="3681221"/>
              <a:chExt cx="1963771" cy="621768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5996479" y="3681221"/>
                <a:ext cx="1957721" cy="621768"/>
              </a:xfrm>
              <a:prstGeom prst="round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90429" y="3761229"/>
                <a:ext cx="195772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ysClr val="windowText" lastClr="000000"/>
                    </a:solidFill>
                  </a:rPr>
                  <a:t>Exploitability</a:t>
                </a:r>
                <a:endParaRPr lang="en-CA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07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10802242" cy="84051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CVSS environment score</a:t>
            </a:r>
            <a:endParaRPr lang="en-CA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5238724" cy="46743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Vulnerability risk  subjective to specific requirements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Quantifies application specific risk </a:t>
            </a:r>
            <a:endParaRPr lang="en-CA" sz="2400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916058" y="2064980"/>
            <a:ext cx="3886630" cy="3361509"/>
            <a:chOff x="8027992" y="2757433"/>
            <a:chExt cx="3886630" cy="3361509"/>
          </a:xfrm>
        </p:grpSpPr>
        <p:grpSp>
          <p:nvGrpSpPr>
            <p:cNvPr id="46" name="Group 45"/>
            <p:cNvGrpSpPr/>
            <p:nvPr/>
          </p:nvGrpSpPr>
          <p:grpSpPr>
            <a:xfrm>
              <a:off x="8157557" y="2757433"/>
              <a:ext cx="3757065" cy="3361509"/>
              <a:chOff x="809898" y="2743200"/>
              <a:chExt cx="3648893" cy="336150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809898" y="2743200"/>
                <a:ext cx="3648892" cy="3361509"/>
              </a:xfrm>
              <a:prstGeom prst="roundRect">
                <a:avLst/>
              </a:prstGeom>
              <a:solidFill>
                <a:srgbClr val="FF7A0D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09899" y="2771460"/>
                <a:ext cx="3648892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Environmental metrics</a:t>
                </a:r>
                <a:endParaRPr lang="en-CA" sz="2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0100424" y="4543684"/>
              <a:ext cx="1672159" cy="1262450"/>
              <a:chOff x="10100424" y="4543684"/>
              <a:chExt cx="1672159" cy="126245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0100425" y="4543684"/>
                <a:ext cx="1672158" cy="1262450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100424" y="4645656"/>
                <a:ext cx="166310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Collateral damage potential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27992" y="3673171"/>
              <a:ext cx="2188631" cy="655469"/>
              <a:chOff x="8027992" y="3673171"/>
              <a:chExt cx="2188631" cy="655469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8286229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027992" y="3673171"/>
                <a:ext cx="21886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Confidentiality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896769" y="3671599"/>
              <a:ext cx="2017852" cy="657041"/>
              <a:chOff x="9896769" y="3671599"/>
              <a:chExt cx="2017852" cy="657041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091371" y="3706872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896769" y="3671599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Target distribution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113381" y="4447472"/>
              <a:ext cx="2017852" cy="651743"/>
              <a:chOff x="8113381" y="4447472"/>
              <a:chExt cx="2017852" cy="651743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8286229" y="4477447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113381" y="4447472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Integrity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8113381" y="5202246"/>
              <a:ext cx="2017852" cy="646331"/>
              <a:chOff x="8113381" y="5202246"/>
              <a:chExt cx="2017852" cy="64633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8286229" y="5221774"/>
                <a:ext cx="1672158" cy="621768"/>
              </a:xfrm>
              <a:prstGeom prst="round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113381" y="5202246"/>
                <a:ext cx="201785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</a:rPr>
                  <a:t>Availability requirement</a:t>
                </a:r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6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685866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– </a:t>
            </a:r>
            <a:r>
              <a:rPr lang="en-US" sz="4800" dirty="0" smtClean="0">
                <a:solidFill>
                  <a:schemeClr val="tx1"/>
                </a:solidFill>
              </a:rPr>
              <a:t>CVSS Pros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677333" y="1366982"/>
            <a:ext cx="6990407" cy="29626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mostly objective and quantitatively based</a:t>
            </a:r>
          </a:p>
          <a:p>
            <a:pPr>
              <a:buClr>
                <a:schemeClr val="tx1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Base score reported with metric vector, conveying additional information</a:t>
            </a:r>
            <a:endParaRPr lang="en-CA" sz="3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7857" y="4677169"/>
            <a:ext cx="759065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 base vector to base score: </a:t>
            </a:r>
            <a:br>
              <a:rPr lang="en-US" sz="3200" dirty="0" smtClean="0"/>
            </a:br>
            <a:r>
              <a:rPr lang="en-US" sz="3200" dirty="0" smtClean="0"/>
              <a:t>AV:N/AC:L/</a:t>
            </a:r>
            <a:r>
              <a:rPr lang="en-US" sz="3200" dirty="0" err="1" smtClean="0"/>
              <a:t>Au:N</a:t>
            </a:r>
            <a:r>
              <a:rPr lang="en-US" sz="3200" dirty="0" smtClean="0"/>
              <a:t>/C:C/I:C/A:C = 10.0</a:t>
            </a:r>
            <a:endParaRPr lang="en-CA" sz="32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19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4051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Presentation content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6981"/>
            <a:ext cx="6647102" cy="467437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3600" dirty="0"/>
              <a:t>Introduction and Overview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endParaRPr lang="en-US" sz="3600" dirty="0" smtClean="0">
              <a:solidFill>
                <a:schemeClr val="tx1"/>
              </a:solidFill>
            </a:endParaRP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CVSS background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Problem description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Exploit prediction</a:t>
            </a:r>
          </a:p>
          <a:p>
            <a:pPr>
              <a:buClrTx/>
            </a:pPr>
            <a:r>
              <a:rPr lang="en-US" sz="3600" dirty="0" smtClean="0">
                <a:solidFill>
                  <a:schemeClr val="tx1"/>
                </a:solidFill>
              </a:rPr>
              <a:t>Proposed contribution</a:t>
            </a:r>
          </a:p>
          <a:p>
            <a:pPr lvl="1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Improved prediction with base score equation optimization</a:t>
            </a:r>
          </a:p>
          <a:p>
            <a:pPr marL="0" indent="0">
              <a:buNone/>
            </a:pPr>
            <a:endParaRPr lang="en-CA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 and Overview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334" y="2286139"/>
            <a:ext cx="84824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b="1" dirty="0">
                <a:latin typeface=""/>
              </a:rPr>
              <a:t>Common Vulnerability Scoring System (CVSS</a:t>
            </a:r>
            <a:r>
              <a:rPr lang="en-US" sz="2000" b="1" dirty="0" smtClean="0">
                <a:latin typeface="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"/>
            </a:endParaRPr>
          </a:p>
          <a:p>
            <a:r>
              <a:rPr lang="en-US" sz="2000" dirty="0">
                <a:solidFill>
                  <a:srgbClr val="605D04"/>
                </a:solidFill>
                <a:latin typeface=""/>
              </a:rPr>
              <a:t>• </a:t>
            </a:r>
            <a:r>
              <a:rPr lang="en-US" dirty="0">
                <a:solidFill>
                  <a:srgbClr val="000000"/>
                </a:solidFill>
                <a:latin typeface=""/>
              </a:rPr>
              <a:t>National Infrastructure Advisory Council (NIAC) tasked in support</a:t>
            </a:r>
          </a:p>
          <a:p>
            <a:r>
              <a:rPr lang="en-US" dirty="0">
                <a:solidFill>
                  <a:srgbClr val="000000"/>
                </a:solidFill>
                <a:latin typeface=""/>
              </a:rPr>
              <a:t>of the global Vulnerability Disclosure </a:t>
            </a:r>
            <a:r>
              <a:rPr lang="en-US" dirty="0" smtClean="0">
                <a:solidFill>
                  <a:srgbClr val="000000"/>
                </a:solidFill>
                <a:latin typeface=""/>
              </a:rPr>
              <a:t>Framework</a:t>
            </a:r>
            <a:endParaRPr lang="en-US" dirty="0">
              <a:solidFill>
                <a:srgbClr val="000000"/>
              </a:solidFill>
              <a:latin typeface=""/>
            </a:endParaRPr>
          </a:p>
          <a:p>
            <a:r>
              <a:rPr lang="en-US" dirty="0">
                <a:solidFill>
                  <a:srgbClr val="605D04"/>
                </a:solidFill>
                <a:latin typeface=""/>
              </a:rPr>
              <a:t>– </a:t>
            </a:r>
            <a:r>
              <a:rPr lang="en-US" dirty="0">
                <a:solidFill>
                  <a:srgbClr val="000000"/>
                </a:solidFill>
                <a:latin typeface=""/>
              </a:rPr>
              <a:t>Solves problem of multiple, incompatible scoring systems in use </a:t>
            </a:r>
            <a:r>
              <a:rPr lang="en-US" dirty="0" smtClean="0">
                <a:solidFill>
                  <a:srgbClr val="000000"/>
                </a:solidFill>
                <a:latin typeface=""/>
              </a:rPr>
              <a:t>today</a:t>
            </a:r>
          </a:p>
          <a:p>
            <a:endParaRPr lang="en-US" dirty="0">
              <a:solidFill>
                <a:srgbClr val="000000"/>
              </a:solidFill>
              <a:latin typeface=""/>
            </a:endParaRPr>
          </a:p>
          <a:p>
            <a:r>
              <a:rPr lang="en-US" sz="2400" dirty="0">
                <a:solidFill>
                  <a:srgbClr val="605D04"/>
                </a:solidFill>
                <a:latin typeface="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A universal </a:t>
            </a:r>
            <a:r>
              <a:rPr lang="en-US" sz="2000" dirty="0">
                <a:solidFill>
                  <a:srgbClr val="FF0000"/>
                </a:solidFill>
                <a:latin typeface=""/>
              </a:rPr>
              <a:t>language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to convey vulnerability </a:t>
            </a:r>
            <a:r>
              <a:rPr lang="en-US" sz="2000" dirty="0">
                <a:solidFill>
                  <a:srgbClr val="FF0000"/>
                </a:solidFill>
                <a:latin typeface=""/>
              </a:rPr>
              <a:t>severity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and help</a:t>
            </a:r>
          </a:p>
          <a:p>
            <a:r>
              <a:rPr lang="en-US" sz="2000" dirty="0">
                <a:solidFill>
                  <a:srgbClr val="000000"/>
                </a:solidFill>
                <a:latin typeface=""/>
              </a:rPr>
              <a:t>determine </a:t>
            </a:r>
            <a:r>
              <a:rPr lang="en-US" sz="2000" dirty="0">
                <a:solidFill>
                  <a:srgbClr val="FF0000"/>
                </a:solidFill>
                <a:latin typeface=""/>
              </a:rPr>
              <a:t>urgency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"/>
              </a:rPr>
              <a:t>priority of </a:t>
            </a:r>
            <a:r>
              <a:rPr lang="en-US" sz="2000" dirty="0" smtClean="0">
                <a:solidFill>
                  <a:srgbClr val="FF0000"/>
                </a:solidFill>
                <a:latin typeface=""/>
              </a:rPr>
              <a:t>response</a:t>
            </a:r>
          </a:p>
          <a:p>
            <a:endParaRPr lang="en-US" sz="2000" dirty="0">
              <a:solidFill>
                <a:srgbClr val="FF0000"/>
              </a:solidFill>
              <a:latin typeface=""/>
            </a:endParaRPr>
          </a:p>
          <a:p>
            <a:r>
              <a:rPr lang="en-US" sz="2400" dirty="0" smtClean="0">
                <a:solidFill>
                  <a:srgbClr val="605D04"/>
                </a:solidFill>
                <a:latin typeface=""/>
              </a:rPr>
              <a:t>• </a:t>
            </a:r>
            <a:r>
              <a:rPr lang="en-US" sz="2000" dirty="0">
                <a:solidFill>
                  <a:srgbClr val="000000"/>
                </a:solidFill>
                <a:latin typeface=""/>
              </a:rPr>
              <a:t>Usable and understandable by anyone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1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What’s under the hood?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334" y="4162097"/>
            <a:ext cx="8863210" cy="187926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405" y="2129058"/>
            <a:ext cx="4184034" cy="2033039"/>
          </a:xfrm>
        </p:spPr>
        <p:txBody>
          <a:bodyPr/>
          <a:lstStyle/>
          <a:p>
            <a:r>
              <a:rPr lang="en-US"/>
              <a:t>Metrics and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</a:t>
            </a:r>
            <a:r>
              <a:rPr lang="en-US" dirty="0" smtClean="0">
                <a:solidFill>
                  <a:schemeClr val="tx1"/>
                </a:solidFill>
              </a:rPr>
              <a:t>does CVSS consist?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Three distinct groups</a:t>
            </a:r>
          </a:p>
          <a:p>
            <a:r>
              <a:rPr lang="en-US" dirty="0"/>
              <a:t>– Base Metrics</a:t>
            </a:r>
          </a:p>
          <a:p>
            <a:r>
              <a:rPr lang="en-US" dirty="0"/>
              <a:t>– Temporal Metrics</a:t>
            </a:r>
          </a:p>
          <a:p>
            <a:r>
              <a:rPr lang="en-US" dirty="0"/>
              <a:t>– Environmental </a:t>
            </a:r>
            <a:r>
              <a:rPr lang="en-US" dirty="0" smtClean="0"/>
              <a:t>Metrics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Scores range from [0, 10]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Least to most risk</a:t>
            </a:r>
            <a:endParaRPr lang="en-CA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7334" y="126125"/>
            <a:ext cx="8908100" cy="62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7 Base metrics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Access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772983" cy="388077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000" b="1" dirty="0" smtClean="0"/>
              <a:t>• </a:t>
            </a:r>
            <a:r>
              <a:rPr lang="en-US" sz="2000" b="1" dirty="0"/>
              <a:t>Local: The vulnerability is only exploitable locally</a:t>
            </a:r>
          </a:p>
          <a:p>
            <a:r>
              <a:rPr lang="en-US" sz="2000" b="1" dirty="0"/>
              <a:t>• Remote: The vulnerability is exploitable remotely (and </a:t>
            </a:r>
            <a:r>
              <a:rPr lang="en-US" sz="2000" b="1" dirty="0" smtClean="0"/>
              <a:t>possibly locally </a:t>
            </a:r>
            <a:r>
              <a:rPr lang="en-US" sz="2000" b="1" dirty="0"/>
              <a:t>as well)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95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 Metrics: Access Complexity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482432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>
                <a:solidFill>
                  <a:srgbClr val="FF0000"/>
                </a:solidFill>
              </a:rPr>
              <a:t>High:</a:t>
            </a:r>
            <a:r>
              <a:rPr lang="en-US" b="1" dirty="0"/>
              <a:t> Specialized access conditions exist</a:t>
            </a:r>
          </a:p>
          <a:p>
            <a:pPr marL="0" indent="0">
              <a:buNone/>
            </a:pPr>
            <a:r>
              <a:rPr lang="en-US" dirty="0"/>
              <a:t>– specific windows of time (a race condition)</a:t>
            </a:r>
          </a:p>
          <a:p>
            <a:pPr marL="0" indent="0">
              <a:buNone/>
            </a:pPr>
            <a:r>
              <a:rPr lang="en-US" dirty="0"/>
              <a:t>– specific circumstances (non-default configurations)</a:t>
            </a:r>
          </a:p>
          <a:p>
            <a:pPr marL="0" indent="0">
              <a:buNone/>
            </a:pPr>
            <a:r>
              <a:rPr lang="en-US" dirty="0"/>
              <a:t>– victim interaction (tainted e-mail attachment)</a:t>
            </a:r>
          </a:p>
          <a:p>
            <a:pPr marL="0" indent="0">
              <a:buNone/>
            </a:pPr>
            <a:r>
              <a:rPr lang="en-US" b="1" dirty="0"/>
              <a:t>• </a:t>
            </a:r>
            <a:r>
              <a:rPr lang="en-US" b="1" dirty="0">
                <a:solidFill>
                  <a:srgbClr val="FF0000"/>
                </a:solidFill>
              </a:rPr>
              <a:t>Low</a:t>
            </a:r>
            <a:r>
              <a:rPr lang="en-US" b="1" dirty="0"/>
              <a:t>: Specialized access conditions or extenuating circumstances</a:t>
            </a:r>
          </a:p>
          <a:p>
            <a:pPr marL="0" indent="0">
              <a:buNone/>
            </a:pPr>
            <a:r>
              <a:rPr lang="en-US" dirty="0"/>
              <a:t>do not exist</a:t>
            </a:r>
          </a:p>
          <a:p>
            <a:pPr marL="0" indent="0">
              <a:buNone/>
            </a:pPr>
            <a:r>
              <a:rPr lang="en-US" dirty="0"/>
              <a:t>– always exploitable (most common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EasterColors">
      <a:dk1>
        <a:srgbClr val="000000"/>
      </a:dk1>
      <a:lt1>
        <a:srgbClr val="FFFFFF"/>
      </a:lt1>
      <a:dk2>
        <a:srgbClr val="C8C8C8"/>
      </a:dk2>
      <a:lt2>
        <a:srgbClr val="F2F2F2"/>
      </a:lt2>
      <a:accent1>
        <a:srgbClr val="FFFF00"/>
      </a:accent1>
      <a:accent2>
        <a:srgbClr val="00B0F0"/>
      </a:accent2>
      <a:accent3>
        <a:srgbClr val="C8C8C8"/>
      </a:accent3>
      <a:accent4>
        <a:srgbClr val="000000"/>
      </a:accent4>
      <a:accent5>
        <a:srgbClr val="000000"/>
      </a:accent5>
      <a:accent6>
        <a:srgbClr val="000000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867</Words>
  <Application>Microsoft Macintosh PowerPoint</Application>
  <PresentationFormat>Widescreen</PresentationFormat>
  <Paragraphs>152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Trebuchet MS</vt:lpstr>
      <vt:lpstr>Wingdings</vt:lpstr>
      <vt:lpstr>Wingdings 3</vt:lpstr>
      <vt:lpstr>Arial</vt:lpstr>
      <vt:lpstr>Facet</vt:lpstr>
      <vt:lpstr>Improved vulnerability exploit prediction with CVSS equation optimization</vt:lpstr>
      <vt:lpstr>Presentation content</vt:lpstr>
      <vt:lpstr>Introduction and Overview</vt:lpstr>
      <vt:lpstr>What’s under the hood?</vt:lpstr>
      <vt:lpstr>What does CVSS consist?</vt:lpstr>
      <vt:lpstr>PowerPoint Presentation</vt:lpstr>
      <vt:lpstr>Base Metric Group</vt:lpstr>
      <vt:lpstr>Base Metrics: Access Vector</vt:lpstr>
      <vt:lpstr>Base Metrics: Access Complexity</vt:lpstr>
      <vt:lpstr>Base Metrics: Authentication</vt:lpstr>
      <vt:lpstr>Base Metrics: Confidentiality Impact</vt:lpstr>
      <vt:lpstr>Base Metrics: Integrity Impact</vt:lpstr>
      <vt:lpstr>Base Metrics: Availability Impact</vt:lpstr>
      <vt:lpstr>Base Metrics: Impact Bias</vt:lpstr>
      <vt:lpstr>Intro – Base score for risk</vt:lpstr>
      <vt:lpstr> Vulnerability quantification</vt:lpstr>
      <vt:lpstr> CVSS time score</vt:lpstr>
      <vt:lpstr> CVSS environment score</vt:lpstr>
      <vt:lpstr>– CVSS Pros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vulnerability exploit prediction with CVSS equation optimization</dc:title>
  <dc:creator>Ben Church</dc:creator>
  <cp:lastModifiedBy>Mohammed Alhlli</cp:lastModifiedBy>
  <cp:revision>19</cp:revision>
  <dcterms:created xsi:type="dcterms:W3CDTF">2017-02-28T18:54:45Z</dcterms:created>
  <dcterms:modified xsi:type="dcterms:W3CDTF">2017-03-01T11:39:49Z</dcterms:modified>
</cp:coreProperties>
</file>