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1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70" r:id="rId21"/>
    <p:sldId id="272" r:id="rId22"/>
    <p:sldId id="273" r:id="rId23"/>
    <p:sldId id="274" r:id="rId24"/>
    <p:sldId id="275" r:id="rId25"/>
    <p:sldId id="276" r:id="rId26"/>
    <p:sldId id="287" r:id="rId27"/>
    <p:sldId id="277" r:id="rId28"/>
    <p:sldId id="278" r:id="rId29"/>
    <p:sldId id="279" r:id="rId30"/>
    <p:sldId id="280" r:id="rId31"/>
    <p:sldId id="283" r:id="rId32"/>
    <p:sldId id="282" r:id="rId33"/>
    <p:sldId id="284" r:id="rId34"/>
    <p:sldId id="285" r:id="rId35"/>
    <p:sldId id="286" r:id="rId36"/>
    <p:sldId id="288" r:id="rId37"/>
    <p:sldId id="290" r:id="rId38"/>
    <p:sldId id="291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FF7A0D"/>
    <a:srgbClr val="FF7605"/>
    <a:srgbClr val="FC9812"/>
    <a:srgbClr val="FF7F0E"/>
    <a:srgbClr val="1F77B4"/>
    <a:srgbClr val="2CA02C"/>
    <a:srgbClr val="F6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B63A5-9718-4E49-8EEF-AB6B45F23EF0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EA847-B34E-4FE9-BAE2-7F1632B1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0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 I am </a:t>
            </a:r>
            <a:r>
              <a:rPr lang="en-US" baseline="0" dirty="0" err="1" smtClean="0"/>
              <a:t>mohammed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alghamdi</a:t>
            </a:r>
            <a:r>
              <a:rPr lang="en-US" baseline="0" dirty="0" smtClean="0"/>
              <a:t> and my partner Ben </a:t>
            </a:r>
          </a:p>
          <a:p>
            <a:r>
              <a:rPr lang="en-US" baseline="0" dirty="0" smtClean="0"/>
              <a:t>WE will present the proposal of the  our project that is going to be about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7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Measures the impact on Integrity of a successful exploit of the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vulnerability on the target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 the impact on Availability of a successful exploit of the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vulnerability on the target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4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a score to convey greater weighting to one of three impact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metrics over the other two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threat posed by a vulnerability may change over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temporal metrics are optional they each include a metric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that has no effect on the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9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CVSS environmental metric group captures the characteristics of a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vulnerability that are associated with a user’s IT environment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CVSS is composed of three metric groups: Base, Temporal, and Environmental, each consisting of a set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metrics, as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to take</a:t>
            </a:r>
            <a:r>
              <a:rPr lang="en-US" baseline="0" dirty="0" smtClean="0"/>
              <a:t> top view </a:t>
            </a:r>
            <a:r>
              <a:rPr lang="en-US" baseline="0" dirty="0" err="1" smtClean="0"/>
              <a:t>lookon</a:t>
            </a:r>
            <a:r>
              <a:rPr lang="en-US" baseline="0" dirty="0" smtClean="0"/>
              <a:t> the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metric groups: Base, Temporal, and Environmental, each consisting of a set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metrics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Access Vector, Access Complexity, and Authentication metrics that describe how the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vulnerability is accessed and whether or not extra conditions are required to exploit it. The three impact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metrics measure how a vulnerability, if exploited. We will take about them in details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We will start</a:t>
            </a:r>
            <a:r>
              <a:rPr lang="en-US" b="1" baseline="0" dirty="0" smtClean="0">
                <a:solidFill>
                  <a:schemeClr val="tx1"/>
                </a:solidFill>
              </a:rPr>
              <a:t> with base metric group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fundamental qualities of a vulnerability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Measures whether a vulnerability is exploitable locally or remotely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3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b="1" dirty="0" smtClean="0"/>
              <a:t>Measures the complexity of attack required to exploit the</a:t>
            </a:r>
          </a:p>
          <a:p>
            <a:pPr marL="0" indent="0">
              <a:buNone/>
            </a:pPr>
            <a:r>
              <a:rPr lang="en-US" b="1" dirty="0" smtClean="0"/>
              <a:t>vulnerability once an attacker has access to the target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1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 smtClean="0"/>
              <a:t>Measures whether or not an attacker needs to be authenticated to</a:t>
            </a:r>
          </a:p>
          <a:p>
            <a:pPr marL="0" indent="0">
              <a:buNone/>
            </a:pPr>
            <a:r>
              <a:rPr lang="en-US" b="1" dirty="0" smtClean="0"/>
              <a:t>the target system in order to exploit the vulnerability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Measures the impact on confidentiality of a successful exploit of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 vulnerability on the target system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6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30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75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21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514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9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25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0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4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2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72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52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4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8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15C2-A0F7-4D63-85C2-3336AA27CD11}" type="datetimeFigureOut">
              <a:rPr lang="en-CA" smtClean="0"/>
              <a:t>2017-03-01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" TargetMode="External"/><Relationship Id="rId2" Type="http://schemas.openxmlformats.org/officeDocument/2006/relationships/hyperlink" Target="https://nvd.nist.gov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svdb.org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533" y="2404531"/>
            <a:ext cx="9274003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Improved vulnerability exploit prediction with CVSS equation optimization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Ben Church – 10006197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Mohammed </a:t>
            </a:r>
            <a:r>
              <a:rPr lang="en-US" sz="2400" dirty="0" err="1" smtClean="0">
                <a:solidFill>
                  <a:schemeClr val="tx1"/>
                </a:solidFill>
              </a:rPr>
              <a:t>Alghamdi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- </a:t>
            </a:r>
            <a:r>
              <a:rPr lang="en-US" sz="2400" dirty="0" smtClean="0">
                <a:solidFill>
                  <a:schemeClr val="tx1"/>
                </a:solidFill>
              </a:rPr>
              <a:t>10163250 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966" y="1576552"/>
            <a:ext cx="8801036" cy="4464809"/>
          </a:xfrm>
        </p:spPr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Required: Authentication is required to access and exploit the</a:t>
            </a:r>
          </a:p>
          <a:p>
            <a:pPr marL="0" indent="0">
              <a:buNone/>
            </a:pPr>
            <a:r>
              <a:rPr lang="en-US" dirty="0"/>
              <a:t>vulnerability</a:t>
            </a:r>
          </a:p>
          <a:p>
            <a:r>
              <a:rPr lang="en-US" dirty="0"/>
              <a:t>• Not Required: Authentication is not required to access or exploit</a:t>
            </a:r>
          </a:p>
          <a:p>
            <a:pPr marL="0" indent="0">
              <a:buNone/>
            </a:pPr>
            <a:r>
              <a:rPr lang="en-US" dirty="0"/>
              <a:t>the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9388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Confidentiality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5379"/>
            <a:ext cx="8596668" cy="438598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/>
              <a:t>• </a:t>
            </a:r>
            <a:r>
              <a:rPr lang="en-US" b="1" u="sng" dirty="0"/>
              <a:t>None</a:t>
            </a:r>
            <a:r>
              <a:rPr lang="en-US" dirty="0"/>
              <a:t>: No impact on confidentiality</a:t>
            </a:r>
          </a:p>
          <a:p>
            <a:r>
              <a:rPr lang="en-US" b="1" u="sng" dirty="0"/>
              <a:t>• Partial</a:t>
            </a:r>
            <a:r>
              <a:rPr lang="en-US" dirty="0"/>
              <a:t>: There is considerable informational disclosure</a:t>
            </a:r>
          </a:p>
          <a:p>
            <a:r>
              <a:rPr lang="en-US" b="1" u="sng" dirty="0"/>
              <a:t>• Complete</a:t>
            </a:r>
            <a:r>
              <a:rPr lang="en-US" dirty="0"/>
              <a:t>: A total compromise of critical system information</a:t>
            </a:r>
          </a:p>
        </p:txBody>
      </p:sp>
    </p:spTree>
    <p:extLst>
      <p:ext uri="{BB962C8B-B14F-4D97-AF65-F5344CB8AC3E}">
        <p14:creationId xmlns:p14="http://schemas.microsoft.com/office/powerpoint/2010/main" val="2221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Integrity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387838" cy="38807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>
                <a:solidFill>
                  <a:schemeClr val="tx1"/>
                </a:solidFill>
              </a:rPr>
              <a:t>None</a:t>
            </a:r>
            <a:r>
              <a:rPr lang="en-US" dirty="0"/>
              <a:t>: No impact on integrity</a:t>
            </a:r>
          </a:p>
          <a:p>
            <a:r>
              <a:rPr lang="en-US" dirty="0">
                <a:solidFill>
                  <a:schemeClr val="tx1"/>
                </a:solidFill>
              </a:rPr>
              <a:t>• Partial</a:t>
            </a:r>
            <a:r>
              <a:rPr lang="en-US" dirty="0"/>
              <a:t>: Considerable breach in integrity</a:t>
            </a:r>
          </a:p>
          <a:p>
            <a:r>
              <a:rPr lang="en-US" dirty="0">
                <a:solidFill>
                  <a:schemeClr val="tx1"/>
                </a:solidFill>
              </a:rPr>
              <a:t>• Complete</a:t>
            </a:r>
            <a:r>
              <a:rPr lang="en-US" dirty="0"/>
              <a:t>: A total compromise of system integrity</a:t>
            </a:r>
          </a:p>
        </p:txBody>
      </p:sp>
    </p:spTree>
    <p:extLst>
      <p:ext uri="{BB962C8B-B14F-4D97-AF65-F5344CB8AC3E}">
        <p14:creationId xmlns:p14="http://schemas.microsoft.com/office/powerpoint/2010/main" val="9814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Base Metrics: Availability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403604" cy="3880772"/>
          </a:xfrm>
        </p:spPr>
        <p:txBody>
          <a:bodyPr/>
          <a:lstStyle/>
          <a:p>
            <a:r>
              <a:rPr lang="en-US" b="1" dirty="0"/>
              <a:t>None</a:t>
            </a:r>
            <a:r>
              <a:rPr lang="en-US" dirty="0"/>
              <a:t>: No impact on availability</a:t>
            </a:r>
          </a:p>
          <a:p>
            <a:r>
              <a:rPr lang="en-US" b="1" dirty="0"/>
              <a:t>• Partial</a:t>
            </a:r>
            <a:r>
              <a:rPr lang="en-US" dirty="0"/>
              <a:t>: Considerable lag in or interruptions in resource availability</a:t>
            </a:r>
          </a:p>
          <a:p>
            <a:r>
              <a:rPr lang="en-US" b="1" dirty="0"/>
              <a:t>• Complete</a:t>
            </a:r>
            <a:r>
              <a:rPr lang="en-US" dirty="0"/>
              <a:t>: Total shutdown of the affected resource</a:t>
            </a:r>
          </a:p>
        </p:txBody>
      </p:sp>
    </p:spTree>
    <p:extLst>
      <p:ext uri="{BB962C8B-B14F-4D97-AF65-F5344CB8AC3E}">
        <p14:creationId xmlns:p14="http://schemas.microsoft.com/office/powerpoint/2010/main" val="33470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Base Metrics: Impact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>
            <a:normAutofit/>
          </a:bodyPr>
          <a:lstStyle/>
          <a:p>
            <a:r>
              <a:rPr lang="en-US" b="1" dirty="0"/>
              <a:t>Normal</a:t>
            </a:r>
            <a:r>
              <a:rPr lang="en-US" dirty="0"/>
              <a:t>: Confidentiality Impact, Integrity Impact, and Availability</a:t>
            </a:r>
          </a:p>
          <a:p>
            <a:pPr marL="0" indent="0">
              <a:buNone/>
            </a:pPr>
            <a:r>
              <a:rPr lang="en-US" dirty="0"/>
              <a:t>Impact are all assigned the same weight</a:t>
            </a:r>
          </a:p>
          <a:p>
            <a:r>
              <a:rPr lang="en-US" dirty="0"/>
              <a:t>• </a:t>
            </a:r>
            <a:r>
              <a:rPr lang="en-US" b="1" dirty="0"/>
              <a:t>Confidentiality</a:t>
            </a:r>
            <a:r>
              <a:rPr lang="en-US" dirty="0"/>
              <a:t>: Confidentiality impact is assigned greater weight</a:t>
            </a:r>
          </a:p>
          <a:p>
            <a:pPr marL="0" indent="0">
              <a:buNone/>
            </a:pPr>
            <a:r>
              <a:rPr lang="en-US" dirty="0"/>
              <a:t>than Integrity Impact or Availability Impact</a:t>
            </a:r>
          </a:p>
          <a:p>
            <a:r>
              <a:rPr lang="en-US" dirty="0"/>
              <a:t>• I</a:t>
            </a:r>
            <a:r>
              <a:rPr lang="en-US" b="1" dirty="0"/>
              <a:t>ntegrity</a:t>
            </a:r>
            <a:r>
              <a:rPr lang="en-US" dirty="0"/>
              <a:t>: Integrity Impact is assigned greater weight than</a:t>
            </a:r>
          </a:p>
          <a:p>
            <a:pPr marL="0" indent="0">
              <a:buNone/>
            </a:pPr>
            <a:r>
              <a:rPr lang="en-US" dirty="0"/>
              <a:t>Confidentiality Impact or Availability Impact</a:t>
            </a:r>
          </a:p>
          <a:p>
            <a:r>
              <a:rPr lang="en-US" b="1" dirty="0"/>
              <a:t>• Availability</a:t>
            </a:r>
            <a:r>
              <a:rPr lang="en-US" dirty="0"/>
              <a:t>: Availability Impact is assigned greater weight than</a:t>
            </a:r>
          </a:p>
          <a:p>
            <a:pPr marL="0" indent="0">
              <a:buNone/>
            </a:pPr>
            <a:r>
              <a:rPr lang="en-US" dirty="0"/>
              <a:t>Confidentiality Impact or Integrity Impact.</a:t>
            </a:r>
          </a:p>
        </p:txBody>
      </p:sp>
    </p:spTree>
    <p:extLst>
      <p:ext uri="{BB962C8B-B14F-4D97-AF65-F5344CB8AC3E}">
        <p14:creationId xmlns:p14="http://schemas.microsoft.com/office/powerpoint/2010/main" val="16585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</a:t>
            </a:r>
            <a:r>
              <a:rPr lang="en-US" sz="4800" dirty="0">
                <a:solidFill>
                  <a:schemeClr val="tx1"/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ase score for risk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546401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metrics reflect vulnerability risk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Standardization requires consistency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Metrics are mostly objective and quantitative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223734" y="1626379"/>
            <a:ext cx="5484722" cy="5067682"/>
            <a:chOff x="5246615" y="1518359"/>
            <a:chExt cx="5484722" cy="5067682"/>
          </a:xfrm>
        </p:grpSpPr>
        <p:grpSp>
          <p:nvGrpSpPr>
            <p:cNvPr id="4" name="Group 3"/>
            <p:cNvGrpSpPr/>
            <p:nvPr/>
          </p:nvGrpSpPr>
          <p:grpSpPr>
            <a:xfrm>
              <a:off x="5321199" y="1518359"/>
              <a:ext cx="4911634" cy="3361509"/>
              <a:chOff x="809897" y="2743200"/>
              <a:chExt cx="4911634" cy="33615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9897" y="2743200"/>
                <a:ext cx="4911634" cy="3361509"/>
                <a:chOff x="809898" y="2743200"/>
                <a:chExt cx="3675017" cy="3361509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809898" y="2743200"/>
                  <a:ext cx="3648892" cy="3361509"/>
                </a:xfrm>
                <a:prstGeom prst="roundRect">
                  <a:avLst/>
                </a:prstGeom>
                <a:solidFill>
                  <a:srgbClr val="00CC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9898" y="2771460"/>
                  <a:ext cx="36750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ysClr val="windowText" lastClr="000000"/>
                      </a:solidFill>
                    </a:rPr>
                    <a:t>Base metrics</a:t>
                  </a:r>
                  <a:endParaRPr lang="en-CA" sz="28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970543" y="3285363"/>
                <a:ext cx="2167128" cy="655783"/>
                <a:chOff x="1119052" y="3289684"/>
                <a:chExt cx="1271451" cy="65578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19052" y="3418654"/>
                  <a:ext cx="127145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vector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374571" y="3273796"/>
                <a:ext cx="2164080" cy="707886"/>
                <a:chOff x="1119052" y="3264766"/>
                <a:chExt cx="1271451" cy="707886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Confidentiality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970543" y="4098088"/>
                <a:ext cx="2167128" cy="707886"/>
                <a:chOff x="1119052" y="3264766"/>
                <a:chExt cx="1271451" cy="70788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19052" y="3264766"/>
                  <a:ext cx="1271451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complexity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74571" y="4111439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Integrity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70543" y="5010485"/>
                <a:ext cx="2167128" cy="655783"/>
                <a:chOff x="1119052" y="3289684"/>
                <a:chExt cx="1271451" cy="655783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71302" y="3418654"/>
                  <a:ext cx="121920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Authentication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4571" y="4998918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Availability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6" name="Left Brace 25"/>
            <p:cNvSpPr/>
            <p:nvPr/>
          </p:nvSpPr>
          <p:spPr>
            <a:xfrm rot="16200000">
              <a:off x="6310847" y="4179836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8714875" y="4198008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6615" y="5452058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Exploitability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93751" y="5481503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Impact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30496" y="6001266"/>
              <a:ext cx="480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Probability × Severity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2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 Vulnerability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8279379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Vulnerabilities prioritized by risk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Risk = Probability(Exploit) × Severity(Consequences)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Common Vulnerability Scoring System (CVSS) quantifies vulnerability risk</a:t>
            </a: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 CVSS time score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943803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Vulnerability risk can be reduced with remediation deployment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Time score provides reassessment of risk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13134" y="1898116"/>
            <a:ext cx="2237222" cy="3361509"/>
            <a:chOff x="5886761" y="2711066"/>
            <a:chExt cx="2237222" cy="3361509"/>
          </a:xfrm>
        </p:grpSpPr>
        <p:grpSp>
          <p:nvGrpSpPr>
            <p:cNvPr id="33" name="Group 32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9898" y="2771460"/>
                <a:ext cx="3675017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Temporal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Remediation level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Report confidence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Exploitability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35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 CVSS environment score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5238724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Vulnerability risk  subjective to specific requirements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Quantifies application specific risk 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916058" y="2064980"/>
            <a:ext cx="3886630" cy="3361509"/>
            <a:chOff x="8027992" y="2757433"/>
            <a:chExt cx="3886630" cy="3361509"/>
          </a:xfrm>
        </p:grpSpPr>
        <p:grpSp>
          <p:nvGrpSpPr>
            <p:cNvPr id="46" name="Group 45"/>
            <p:cNvGrpSpPr/>
            <p:nvPr/>
          </p:nvGrpSpPr>
          <p:grpSpPr>
            <a:xfrm>
              <a:off x="8157557" y="2757433"/>
              <a:ext cx="3757065" cy="3361509"/>
              <a:chOff x="809898" y="2743200"/>
              <a:chExt cx="3648893" cy="336150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7A0D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09899" y="2771460"/>
                <a:ext cx="3648892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Environmental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0100424" y="4543684"/>
              <a:ext cx="1672159" cy="1262450"/>
              <a:chOff x="10100424" y="4543684"/>
              <a:chExt cx="1672159" cy="126245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100424" y="4645656"/>
                <a:ext cx="166310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Collateral damage potential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Confidentiality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Target distribution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Integrity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Availability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75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– CVSS Pros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2"/>
            <a:ext cx="6990407" cy="29626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mostly objective and quantitatively based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reported with metric vector, conveying additional information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7857" y="4677169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72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Presentation content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6647102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>
                <a:solidFill>
                  <a:schemeClr val="tx1"/>
                </a:solidFill>
              </a:rPr>
              <a:t>Introduction and Overview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CVSS background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Problem description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Exploit prediction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Proposed contribution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Improved prediction with base score equation optimization</a:t>
            </a: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CVSS Cons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2"/>
            <a:ext cx="6990407" cy="4520012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not correlated with exploits in wild</a:t>
            </a:r>
          </a:p>
          <a:p>
            <a:pPr>
              <a:buClr>
                <a:schemeClr val="tx1"/>
              </a:buClr>
            </a:pPr>
            <a:r>
              <a:rPr lang="en-US" sz="3600" dirty="0" err="1">
                <a:solidFill>
                  <a:schemeClr val="tx1"/>
                </a:solidFill>
              </a:rPr>
              <a:t>Allodi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dirty="0" err="1" smtClean="0">
                <a:solidFill>
                  <a:schemeClr val="tx1"/>
                </a:solidFill>
              </a:rPr>
              <a:t>Massacci</a:t>
            </a:r>
            <a:r>
              <a:rPr lang="en-US" sz="3600" i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[1] showed CVSS as good as random guessing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err="1">
                <a:solidFill>
                  <a:schemeClr val="tx1"/>
                </a:solidFill>
              </a:rPr>
              <a:t>Allodi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 err="1">
                <a:solidFill>
                  <a:schemeClr val="tx1"/>
                </a:solidFill>
              </a:rPr>
              <a:t>Massacci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Retroactively compared CVSS base scores to exploits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scores from National Vulnerability Database (NVD)  </a:t>
            </a:r>
            <a:r>
              <a:rPr lang="en-CA" sz="3600" u="sng" dirty="0">
                <a:hlinkClick r:id="rId2"/>
              </a:rPr>
              <a:t>https://</a:t>
            </a:r>
            <a:r>
              <a:rPr lang="en-CA" sz="3600" u="sng" dirty="0" smtClean="0">
                <a:hlinkClick r:id="rId2"/>
              </a:rPr>
              <a:t>nvd.nist.gov/</a:t>
            </a:r>
            <a:endParaRPr lang="en-CA" sz="3600" u="sng" dirty="0" smtClean="0"/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Exploits from various databases including Exploit Database (EDB) </a:t>
            </a:r>
            <a:r>
              <a:rPr lang="en-CA" sz="3600" u="sng" dirty="0">
                <a:hlinkClick r:id="rId3"/>
              </a:rPr>
              <a:t>https://www.exploit-db.com/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err="1">
                <a:solidFill>
                  <a:schemeClr val="tx1"/>
                </a:solidFill>
              </a:rPr>
              <a:t>Allodi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 err="1">
                <a:solidFill>
                  <a:schemeClr val="tx1"/>
                </a:solidFill>
              </a:rPr>
              <a:t>Massacci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Retroactively fixed random groups of vulnerabilities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Prioritizing based on CVSS base score as good as guessing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Alternative scoring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CVSS does not accurately convey vulnerability risk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Companies resort to their own systems</a:t>
            </a:r>
          </a:p>
          <a:p>
            <a:pPr>
              <a:buClr>
                <a:schemeClr val="tx1"/>
              </a:buClr>
            </a:pPr>
            <a:r>
              <a:rPr lang="en-US" sz="3600" dirty="0" err="1" smtClean="0">
                <a:solidFill>
                  <a:schemeClr val="tx1"/>
                </a:solidFill>
              </a:rPr>
              <a:t>Younis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et al. </a:t>
            </a:r>
            <a:r>
              <a:rPr lang="en-US" sz="3600" dirty="0" smtClean="0">
                <a:solidFill>
                  <a:schemeClr val="tx1"/>
                </a:solidFill>
              </a:rPr>
              <a:t>[2] examined two such Vulnerability Reward Programs (VRPs)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err="1">
                <a:solidFill>
                  <a:schemeClr val="tx1"/>
                </a:solidFill>
              </a:rPr>
              <a:t>Younis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i="1" dirty="0">
                <a:solidFill>
                  <a:schemeClr val="tx1"/>
                </a:solidFill>
              </a:rPr>
              <a:t>et </a:t>
            </a:r>
            <a:r>
              <a:rPr lang="en-US" sz="4800" i="1" dirty="0" smtClean="0">
                <a:solidFill>
                  <a:schemeClr val="tx1"/>
                </a:solidFill>
              </a:rPr>
              <a:t>al.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Economic necessity ensures effectiveness of corporate VRPs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Compared CVSS base scores to Google and Mozilla VRP ratings</a:t>
            </a:r>
          </a:p>
          <a:p>
            <a:pPr>
              <a:buClr>
                <a:schemeClr val="tx1"/>
              </a:buClr>
            </a:pP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Standardization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9058850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Corporation-specific rating systems impede cooperation and specialization in </a:t>
            </a:r>
            <a:r>
              <a:rPr lang="en-US" sz="3600" dirty="0">
                <a:solidFill>
                  <a:schemeClr val="tx1"/>
                </a:solidFill>
              </a:rPr>
              <a:t>vulnerability </a:t>
            </a:r>
            <a:r>
              <a:rPr lang="en-US" sz="3600" dirty="0" err="1">
                <a:solidFill>
                  <a:schemeClr val="tx1"/>
                </a:solidFill>
              </a:rPr>
              <a:t>redressment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Standardization required for third-party cooperation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10683393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Improved standardization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1" y="1366981"/>
            <a:ext cx="9251759" cy="4406802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Authors such as </a:t>
            </a:r>
            <a:r>
              <a:rPr lang="en-US" sz="3600" dirty="0" err="1" smtClean="0">
                <a:solidFill>
                  <a:schemeClr val="tx1"/>
                </a:solidFill>
              </a:rPr>
              <a:t>Khazaei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et al. </a:t>
            </a:r>
            <a:r>
              <a:rPr lang="en-US" sz="3600" dirty="0" smtClean="0">
                <a:solidFill>
                  <a:schemeClr val="tx1"/>
                </a:solidFill>
              </a:rPr>
              <a:t>[3] investigate automated CVSS prediction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Automated methods have not gained widespread acceptance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Defeat standardization process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Base score analysis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244496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Choices for metric values minimize human subjectivity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Score equation contains 26 scalars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Particular scalar values arbitrary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7063" y="1450109"/>
            <a:ext cx="50161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BaseScore</a:t>
            </a:r>
            <a:r>
              <a:rPr lang="en-CA" sz="1400" dirty="0"/>
              <a:t> = </a:t>
            </a:r>
            <a:r>
              <a:rPr lang="en-CA" sz="1400" dirty="0" smtClean="0"/>
              <a:t>round_to_1_decimal</a:t>
            </a:r>
            <a:r>
              <a:rPr lang="en-CA" sz="1400" dirty="0"/>
              <a:t>(((</a:t>
            </a:r>
            <a:r>
              <a:rPr lang="en-CA" sz="1400" dirty="0">
                <a:solidFill>
                  <a:srgbClr val="FF0000"/>
                </a:solidFill>
              </a:rPr>
              <a:t>0.6</a:t>
            </a:r>
            <a:r>
              <a:rPr lang="en-CA" sz="1400" dirty="0"/>
              <a:t>*Impact)+(</a:t>
            </a:r>
            <a:r>
              <a:rPr lang="en-CA" sz="1400" dirty="0">
                <a:solidFill>
                  <a:srgbClr val="FF0000"/>
                </a:solidFill>
              </a:rPr>
              <a:t>0.4</a:t>
            </a:r>
            <a:r>
              <a:rPr lang="en-CA" sz="1400" dirty="0"/>
              <a:t>*Exploitability)–</a:t>
            </a:r>
            <a:r>
              <a:rPr lang="en-CA" sz="1400" dirty="0">
                <a:solidFill>
                  <a:srgbClr val="FF0000"/>
                </a:solidFill>
              </a:rPr>
              <a:t>1.5</a:t>
            </a:r>
            <a:r>
              <a:rPr lang="en-CA" sz="1400" dirty="0"/>
              <a:t>)*f(Impact))</a:t>
            </a:r>
          </a:p>
          <a:p>
            <a:r>
              <a:rPr lang="en-CA" sz="1400" dirty="0"/>
              <a:t>Impact = </a:t>
            </a:r>
            <a:r>
              <a:rPr lang="en-CA" sz="1400" dirty="0">
                <a:solidFill>
                  <a:srgbClr val="FF0000"/>
                </a:solidFill>
              </a:rPr>
              <a:t>10.41</a:t>
            </a:r>
            <a:r>
              <a:rPr lang="en-CA" sz="1400" dirty="0"/>
              <a:t>*(1-(1-ConfImpact)*(1-IntegImpact)*(1-AvailImpact))</a:t>
            </a:r>
          </a:p>
          <a:p>
            <a:r>
              <a:rPr lang="en-CA" sz="1400" dirty="0"/>
              <a:t>Exploitability = </a:t>
            </a:r>
            <a:r>
              <a:rPr lang="en-CA" sz="1400" dirty="0">
                <a:solidFill>
                  <a:srgbClr val="FF0000"/>
                </a:solidFill>
              </a:rPr>
              <a:t>20</a:t>
            </a:r>
            <a:r>
              <a:rPr lang="en-CA" sz="1400" dirty="0"/>
              <a:t>* </a:t>
            </a:r>
            <a:r>
              <a:rPr lang="en-CA" sz="1400" dirty="0" err="1"/>
              <a:t>AccessVector</a:t>
            </a:r>
            <a:r>
              <a:rPr lang="en-CA" sz="1400" dirty="0"/>
              <a:t>*</a:t>
            </a:r>
            <a:r>
              <a:rPr lang="en-CA" sz="1400" dirty="0" err="1"/>
              <a:t>AccessComplexity</a:t>
            </a:r>
            <a:r>
              <a:rPr lang="en-CA" sz="1400" dirty="0"/>
              <a:t>*Authentication</a:t>
            </a:r>
          </a:p>
          <a:p>
            <a:r>
              <a:rPr lang="en-CA" sz="1400" dirty="0"/>
              <a:t>f(impact)= </a:t>
            </a:r>
            <a:r>
              <a:rPr lang="en-CA" sz="1400" dirty="0">
                <a:solidFill>
                  <a:srgbClr val="FF0000"/>
                </a:solidFill>
              </a:rPr>
              <a:t>0</a:t>
            </a:r>
            <a:r>
              <a:rPr lang="en-CA" sz="1400" dirty="0"/>
              <a:t> if Impact=</a:t>
            </a:r>
            <a:r>
              <a:rPr lang="en-CA" sz="1400" dirty="0">
                <a:solidFill>
                  <a:srgbClr val="FF0000"/>
                </a:solidFill>
              </a:rPr>
              <a:t>0</a:t>
            </a:r>
            <a:r>
              <a:rPr lang="en-CA" sz="1400" dirty="0"/>
              <a:t>, </a:t>
            </a:r>
            <a:r>
              <a:rPr lang="en-CA" sz="1400" dirty="0">
                <a:solidFill>
                  <a:srgbClr val="FF0000"/>
                </a:solidFill>
              </a:rPr>
              <a:t>1.176</a:t>
            </a:r>
            <a:r>
              <a:rPr lang="en-CA" sz="1400" dirty="0"/>
              <a:t> otherwise</a:t>
            </a:r>
          </a:p>
          <a:p>
            <a:r>
              <a:rPr lang="en-CA" sz="1400" dirty="0" err="1"/>
              <a:t>AccessVector</a:t>
            </a:r>
            <a:r>
              <a:rPr lang="en-CA" sz="1400" dirty="0"/>
              <a:t> = case </a:t>
            </a:r>
            <a:r>
              <a:rPr lang="en-CA" sz="1400" dirty="0" err="1"/>
              <a:t>AccessVector</a:t>
            </a:r>
            <a:r>
              <a:rPr lang="en-CA" sz="1400" dirty="0"/>
              <a:t> of</a:t>
            </a:r>
          </a:p>
          <a:p>
            <a:r>
              <a:rPr lang="en-CA" sz="1400" dirty="0"/>
              <a:t> requires local access: </a:t>
            </a:r>
            <a:r>
              <a:rPr lang="en-CA" sz="1400" dirty="0">
                <a:solidFill>
                  <a:srgbClr val="FF0000"/>
                </a:solidFill>
              </a:rPr>
              <a:t>0.395</a:t>
            </a:r>
          </a:p>
          <a:p>
            <a:r>
              <a:rPr lang="en-CA" sz="1400" dirty="0"/>
              <a:t> adjacent network accessible: </a:t>
            </a:r>
            <a:r>
              <a:rPr lang="en-CA" sz="1400" dirty="0">
                <a:solidFill>
                  <a:srgbClr val="FF0000"/>
                </a:solidFill>
              </a:rPr>
              <a:t>0.646</a:t>
            </a:r>
          </a:p>
          <a:p>
            <a:r>
              <a:rPr lang="en-CA" sz="1400" dirty="0"/>
              <a:t> network accessible: </a:t>
            </a:r>
            <a:r>
              <a:rPr lang="en-CA" sz="1400" dirty="0">
                <a:solidFill>
                  <a:srgbClr val="FF0000"/>
                </a:solidFill>
              </a:rPr>
              <a:t>1.0</a:t>
            </a:r>
          </a:p>
          <a:p>
            <a:r>
              <a:rPr lang="en-CA" sz="1400" dirty="0" err="1"/>
              <a:t>AccessComplexity</a:t>
            </a:r>
            <a:r>
              <a:rPr lang="en-CA" sz="1400" dirty="0"/>
              <a:t> = case </a:t>
            </a:r>
            <a:r>
              <a:rPr lang="en-CA" sz="1400" dirty="0" err="1"/>
              <a:t>AccessComplexity</a:t>
            </a:r>
            <a:r>
              <a:rPr lang="en-CA" sz="1400" dirty="0"/>
              <a:t> of</a:t>
            </a:r>
          </a:p>
          <a:p>
            <a:r>
              <a:rPr lang="en-CA" sz="1400" dirty="0"/>
              <a:t> high: </a:t>
            </a:r>
            <a:r>
              <a:rPr lang="en-CA" sz="1400" dirty="0">
                <a:solidFill>
                  <a:srgbClr val="FF0000"/>
                </a:solidFill>
              </a:rPr>
              <a:t>0.35</a:t>
            </a:r>
          </a:p>
          <a:p>
            <a:r>
              <a:rPr lang="en-CA" sz="1400" dirty="0"/>
              <a:t> medium: </a:t>
            </a:r>
            <a:r>
              <a:rPr lang="en-CA" sz="1400" dirty="0" smtClean="0">
                <a:solidFill>
                  <a:srgbClr val="FF0000"/>
                </a:solidFill>
              </a:rPr>
              <a:t>0.61</a:t>
            </a:r>
            <a:endParaRPr lang="en-CA" sz="1400" dirty="0">
              <a:solidFill>
                <a:srgbClr val="FF0000"/>
              </a:solidFill>
            </a:endParaRPr>
          </a:p>
          <a:p>
            <a:r>
              <a:rPr lang="en-CA" sz="1400" dirty="0"/>
              <a:t> low: </a:t>
            </a:r>
            <a:r>
              <a:rPr lang="en-CA" sz="1400" dirty="0">
                <a:solidFill>
                  <a:srgbClr val="FF0000"/>
                </a:solidFill>
              </a:rPr>
              <a:t>0.71</a:t>
            </a:r>
          </a:p>
          <a:p>
            <a:r>
              <a:rPr lang="en-CA" sz="1400" dirty="0"/>
              <a:t>Authentication = case Authentication of</a:t>
            </a:r>
          </a:p>
          <a:p>
            <a:r>
              <a:rPr lang="en-CA" sz="1400" dirty="0"/>
              <a:t> requires multiple instances of authentication: </a:t>
            </a:r>
            <a:r>
              <a:rPr lang="en-CA" sz="1400" dirty="0">
                <a:solidFill>
                  <a:srgbClr val="FF0000"/>
                </a:solidFill>
              </a:rPr>
              <a:t>0.45</a:t>
            </a:r>
          </a:p>
          <a:p>
            <a:r>
              <a:rPr lang="en-CA" sz="1400" dirty="0"/>
              <a:t> requires single instance of authentication: </a:t>
            </a:r>
            <a:r>
              <a:rPr lang="en-CA" sz="1400" dirty="0">
                <a:solidFill>
                  <a:srgbClr val="FF0000"/>
                </a:solidFill>
              </a:rPr>
              <a:t>0.56</a:t>
            </a:r>
          </a:p>
          <a:p>
            <a:r>
              <a:rPr lang="en-CA" sz="1400" dirty="0"/>
              <a:t> 	requires no authentication:  </a:t>
            </a:r>
            <a:r>
              <a:rPr lang="en-CA" sz="1400" dirty="0">
                <a:solidFill>
                  <a:srgbClr val="FF0000"/>
                </a:solidFill>
              </a:rPr>
              <a:t>0.704</a:t>
            </a:r>
          </a:p>
          <a:p>
            <a:r>
              <a:rPr lang="en-CA" sz="1400" dirty="0" err="1"/>
              <a:t>ConfImpact</a:t>
            </a:r>
            <a:r>
              <a:rPr lang="en-CA" sz="1400" dirty="0"/>
              <a:t> = case </a:t>
            </a:r>
            <a:r>
              <a:rPr lang="en-CA" sz="1400" dirty="0" err="1"/>
              <a:t>ConfidentialityImpact</a:t>
            </a:r>
            <a:r>
              <a:rPr lang="en-CA" sz="1400" dirty="0"/>
              <a:t> of</a:t>
            </a:r>
          </a:p>
          <a:p>
            <a:r>
              <a:rPr lang="en-CA" sz="1400" dirty="0"/>
              <a:t> 	none: </a:t>
            </a:r>
            <a:r>
              <a:rPr lang="en-CA" sz="1400" dirty="0">
                <a:solidFill>
                  <a:srgbClr val="FF0000"/>
                </a:solidFill>
              </a:rPr>
              <a:t>0.0</a:t>
            </a:r>
          </a:p>
          <a:p>
            <a:r>
              <a:rPr lang="en-CA" sz="1400" dirty="0"/>
              <a:t> 	partial: </a:t>
            </a:r>
            <a:r>
              <a:rPr lang="en-CA" sz="1400" dirty="0">
                <a:solidFill>
                  <a:srgbClr val="FF0000"/>
                </a:solidFill>
              </a:rPr>
              <a:t>0.275</a:t>
            </a:r>
          </a:p>
          <a:p>
            <a:r>
              <a:rPr lang="en-CA" sz="1400" dirty="0"/>
              <a:t> 	complete: </a:t>
            </a:r>
            <a:r>
              <a:rPr lang="en-CA" sz="1400" dirty="0">
                <a:solidFill>
                  <a:srgbClr val="FF0000"/>
                </a:solidFill>
              </a:rPr>
              <a:t>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9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Equation recasting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1"/>
            <a:ext cx="7125548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Equation contains 26 scalars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Several natural constraints</a:t>
            </a:r>
          </a:p>
        </p:txBody>
      </p:sp>
    </p:spTree>
    <p:extLst>
      <p:ext uri="{BB962C8B-B14F-4D97-AF65-F5344CB8AC3E}">
        <p14:creationId xmlns:p14="http://schemas.microsoft.com/office/powerpoint/2010/main" val="20778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Equation recasting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7125548" cy="428567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Search m dimensional subspace of 26 possible dimensions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Optimize exploit prediction</a:t>
            </a:r>
          </a:p>
        </p:txBody>
      </p:sp>
    </p:spTree>
    <p:extLst>
      <p:ext uri="{BB962C8B-B14F-4D97-AF65-F5344CB8AC3E}">
        <p14:creationId xmlns:p14="http://schemas.microsoft.com/office/powerpoint/2010/main" val="19089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 and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2286139"/>
            <a:ext cx="84824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b="1" dirty="0">
                <a:latin typeface=""/>
              </a:rPr>
              <a:t>Common Vulnerability Scoring System (CVSS</a:t>
            </a:r>
            <a:r>
              <a:rPr lang="en-US" sz="2000" b="1" dirty="0" smtClean="0">
                <a:latin typeface="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"/>
            </a:endParaRPr>
          </a:p>
          <a:p>
            <a:r>
              <a:rPr lang="en-US" sz="2000" dirty="0">
                <a:solidFill>
                  <a:srgbClr val="605D04"/>
                </a:solidFill>
                <a:latin typeface=""/>
              </a:rPr>
              <a:t>• </a:t>
            </a:r>
            <a:r>
              <a:rPr lang="en-US" dirty="0">
                <a:solidFill>
                  <a:srgbClr val="000000"/>
                </a:solidFill>
                <a:latin typeface=""/>
              </a:rPr>
              <a:t>National Infrastructure Advisory Council (NIAC) tasked in support</a:t>
            </a:r>
          </a:p>
          <a:p>
            <a:r>
              <a:rPr lang="en-US" dirty="0">
                <a:solidFill>
                  <a:srgbClr val="000000"/>
                </a:solidFill>
                <a:latin typeface=""/>
              </a:rPr>
              <a:t>of the global Vulnerability Disclosure </a:t>
            </a:r>
            <a:r>
              <a:rPr lang="en-US" dirty="0" smtClean="0">
                <a:solidFill>
                  <a:srgbClr val="000000"/>
                </a:solidFill>
                <a:latin typeface=""/>
              </a:rPr>
              <a:t>Framework</a:t>
            </a:r>
            <a:endParaRPr lang="en-US" dirty="0">
              <a:solidFill>
                <a:srgbClr val="000000"/>
              </a:solidFill>
              <a:latin typeface=""/>
            </a:endParaRPr>
          </a:p>
          <a:p>
            <a:r>
              <a:rPr lang="en-US" dirty="0">
                <a:solidFill>
                  <a:srgbClr val="605D04"/>
                </a:solidFill>
                <a:latin typeface=""/>
              </a:rPr>
              <a:t>– </a:t>
            </a:r>
            <a:r>
              <a:rPr lang="en-US" dirty="0">
                <a:solidFill>
                  <a:srgbClr val="000000"/>
                </a:solidFill>
                <a:latin typeface=""/>
              </a:rPr>
              <a:t>Solves problem of multiple, incompatible scoring systems in use </a:t>
            </a:r>
            <a:r>
              <a:rPr lang="en-US" dirty="0" smtClean="0">
                <a:solidFill>
                  <a:srgbClr val="000000"/>
                </a:solidFill>
                <a:latin typeface=""/>
              </a:rPr>
              <a:t>today</a:t>
            </a:r>
          </a:p>
          <a:p>
            <a:endParaRPr lang="en-US" dirty="0">
              <a:solidFill>
                <a:srgbClr val="000000"/>
              </a:solidFill>
              <a:latin typeface=""/>
            </a:endParaRPr>
          </a:p>
          <a:p>
            <a:r>
              <a:rPr lang="en-US" sz="2400" dirty="0">
                <a:solidFill>
                  <a:srgbClr val="605D04"/>
                </a:solidFill>
                <a:latin typeface="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A universal </a:t>
            </a:r>
            <a:r>
              <a:rPr lang="en-US" sz="2000" dirty="0">
                <a:solidFill>
                  <a:srgbClr val="FF0000"/>
                </a:solidFill>
                <a:latin typeface=""/>
              </a:rPr>
              <a:t>language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to convey vulnerability </a:t>
            </a:r>
            <a:r>
              <a:rPr lang="en-US" sz="2000" dirty="0">
                <a:solidFill>
                  <a:srgbClr val="FF0000"/>
                </a:solidFill>
                <a:latin typeface=""/>
              </a:rPr>
              <a:t>severity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and help</a:t>
            </a:r>
          </a:p>
          <a:p>
            <a:r>
              <a:rPr lang="en-US" sz="2000" dirty="0">
                <a:solidFill>
                  <a:srgbClr val="000000"/>
                </a:solidFill>
                <a:latin typeface=""/>
              </a:rPr>
              <a:t>determine </a:t>
            </a:r>
            <a:r>
              <a:rPr lang="en-US" sz="2000" dirty="0">
                <a:solidFill>
                  <a:srgbClr val="FF0000"/>
                </a:solidFill>
                <a:latin typeface=""/>
              </a:rPr>
              <a:t>urgency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"/>
              </a:rPr>
              <a:t>priority of </a:t>
            </a:r>
            <a:r>
              <a:rPr lang="en-US" sz="2000" dirty="0" smtClean="0">
                <a:solidFill>
                  <a:srgbClr val="FF0000"/>
                </a:solidFill>
                <a:latin typeface=""/>
              </a:rPr>
              <a:t>response</a:t>
            </a:r>
          </a:p>
          <a:p>
            <a:endParaRPr lang="en-US" sz="2000" dirty="0">
              <a:solidFill>
                <a:srgbClr val="FF0000"/>
              </a:solidFill>
              <a:latin typeface=""/>
            </a:endParaRPr>
          </a:p>
          <a:p>
            <a:r>
              <a:rPr lang="en-US" sz="2400" dirty="0" smtClean="0">
                <a:solidFill>
                  <a:srgbClr val="605D04"/>
                </a:solidFill>
                <a:latin typeface="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Usable and understandable by anyone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29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8013822" cy="20032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err="1" smtClean="0">
                <a:solidFill>
                  <a:schemeClr val="tx1"/>
                </a:solidFill>
              </a:rPr>
              <a:t>Bozorgi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et al. </a:t>
            </a:r>
            <a:r>
              <a:rPr lang="en-US" sz="3600" dirty="0" smtClean="0">
                <a:solidFill>
                  <a:schemeClr val="tx1"/>
                </a:solidFill>
              </a:rPr>
              <a:t>[4] examined Open Source </a:t>
            </a:r>
            <a:r>
              <a:rPr lang="en-US" sz="3600" dirty="0">
                <a:solidFill>
                  <a:schemeClr val="tx1"/>
                </a:solidFill>
              </a:rPr>
              <a:t>Vulnerability Database (OSVDB - </a:t>
            </a:r>
            <a:r>
              <a:rPr lang="en-US" sz="3600" dirty="0">
                <a:solidFill>
                  <a:schemeClr val="tx1"/>
                </a:solidFill>
                <a:hlinkClick r:id="rId2"/>
              </a:rPr>
              <a:t>https://blog.osvdb.org</a:t>
            </a:r>
            <a:r>
              <a:rPr lang="en-US" sz="36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tx1"/>
              </a:buClr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69321"/>
              </p:ext>
            </p:extLst>
          </p:nvPr>
        </p:nvGraphicFramePr>
        <p:xfrm>
          <a:off x="677332" y="3471575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Category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available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rumored / private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unavailable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unknown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category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used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4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1"/>
            <a:ext cx="8013822" cy="2475346"/>
          </a:xfrm>
        </p:spPr>
        <p:txBody>
          <a:bodyPr anchor="b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solidFill>
                  <a:schemeClr val="tx1"/>
                </a:solidFill>
              </a:rPr>
              <a:t>This classification could allow optimization of </a:t>
            </a:r>
            <a:r>
              <a:rPr lang="en-US" sz="3600" dirty="0" err="1">
                <a:solidFill>
                  <a:schemeClr val="tx1"/>
                </a:solidFill>
              </a:rPr>
              <a:t>intraclass</a:t>
            </a:r>
            <a:r>
              <a:rPr lang="en-US" sz="3600" dirty="0">
                <a:solidFill>
                  <a:schemeClr val="tx1"/>
                </a:solidFill>
              </a:rPr>
              <a:t> correlation coefficient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7332" y="3471575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Category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available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rumored / private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unavailable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unknown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category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used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>
                <a:solidFill>
                  <a:schemeClr val="tx1"/>
                </a:solidFill>
              </a:rPr>
              <a:t>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1"/>
            <a:ext cx="8013822" cy="4414983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err="1" smtClean="0">
                <a:solidFill>
                  <a:schemeClr val="tx1"/>
                </a:solidFill>
              </a:rPr>
              <a:t>Younis</a:t>
            </a:r>
            <a:r>
              <a:rPr lang="en-US" sz="3600" dirty="0" smtClean="0">
                <a:solidFill>
                  <a:schemeClr val="tx1"/>
                </a:solidFill>
              </a:rPr>
              <a:t> and </a:t>
            </a:r>
            <a:r>
              <a:rPr lang="en-US" sz="3600" dirty="0" err="1" smtClean="0">
                <a:solidFill>
                  <a:schemeClr val="tx1"/>
                </a:solidFill>
              </a:rPr>
              <a:t>Malaiya</a:t>
            </a:r>
            <a:r>
              <a:rPr lang="en-US" sz="3600" dirty="0" smtClean="0">
                <a:solidFill>
                  <a:schemeClr val="tx1"/>
                </a:solidFill>
              </a:rPr>
              <a:t> [5] compared CVSS to Microsoft rating system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Looked for Windows 7 and Internet Explorer exploits in EDB</a:t>
            </a:r>
          </a:p>
          <a:p>
            <a:pPr>
              <a:buClr>
                <a:schemeClr val="tx1"/>
              </a:buClr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>
                <a:solidFill>
                  <a:schemeClr val="tx1"/>
                </a:solidFill>
              </a:rPr>
              <a:t>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8013822" cy="2623128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Divided rating systems into positive and negative prediction ranges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Generated both systems’ confusion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32725"/>
              </p:ext>
            </p:extLst>
          </p:nvPr>
        </p:nvGraphicFramePr>
        <p:xfrm>
          <a:off x="963660" y="399011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positive (TP)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positive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>
                <a:solidFill>
                  <a:schemeClr val="tx1"/>
                </a:solidFill>
              </a:rPr>
              <a:t>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8013822" cy="812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Computed sensitivity and precision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63660" y="399011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positive (TP)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positive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6691" y="1948366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1948366"/>
                <a:ext cx="3704219" cy="813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6691" y="2937165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2937165"/>
                <a:ext cx="343170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9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1" y="1366981"/>
            <a:ext cx="9251759" cy="3943928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Sensitivity and precision naturally intuitive measures of exploit prediction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Can optimize equation for these metrics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Workflow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2109" y="1911927"/>
            <a:ext cx="1874982" cy="1154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NVD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6029" y="1911928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Vulnerability entries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817091" y="2489200"/>
            <a:ext cx="1418938" cy="46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6707" y="1939637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</a:t>
            </a:r>
            <a:endParaRPr lang="en-CA" sz="2400" dirty="0"/>
          </a:p>
        </p:txBody>
      </p:sp>
      <p:sp>
        <p:nvSpPr>
          <p:cNvPr id="12" name="Rectangle 11"/>
          <p:cNvSpPr/>
          <p:nvPr/>
        </p:nvSpPr>
        <p:spPr>
          <a:xfrm>
            <a:off x="4236933" y="3534007"/>
            <a:ext cx="2535382" cy="1141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Score vectors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99972" y="1911462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Exploit category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13" idx="1"/>
          </p:cNvCxnSpPr>
          <p:nvPr/>
        </p:nvCxnSpPr>
        <p:spPr>
          <a:xfrm flipV="1">
            <a:off x="6771411" y="2493354"/>
            <a:ext cx="1428561" cy="4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6302" y="1966177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</a:t>
            </a:r>
            <a:endParaRPr lang="en-CA" sz="2400" dirty="0"/>
          </a:p>
        </p:txBody>
      </p:sp>
      <p:cxnSp>
        <p:nvCxnSpPr>
          <p:cNvPr id="21" name="Straight Arrow Connector 20"/>
          <p:cNvCxnSpPr>
            <a:stCxn id="5" idx="2"/>
            <a:endCxn id="12" idx="0"/>
          </p:cNvCxnSpPr>
          <p:nvPr/>
        </p:nvCxnSpPr>
        <p:spPr>
          <a:xfrm>
            <a:off x="5503720" y="3075711"/>
            <a:ext cx="904" cy="4582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2631" y="3056773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</a:t>
            </a:r>
            <a:endParaRPr lang="en-CA" sz="2400" dirty="0"/>
          </a:p>
        </p:txBody>
      </p:sp>
      <p:sp>
        <p:nvSpPr>
          <p:cNvPr id="25" name="Rectangle 24"/>
          <p:cNvSpPr/>
          <p:nvPr/>
        </p:nvSpPr>
        <p:spPr>
          <a:xfrm>
            <a:off x="877259" y="3405577"/>
            <a:ext cx="2318518" cy="1154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Base score equation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7258" y="5219576"/>
            <a:ext cx="2318519" cy="1154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Equation parameters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>
            <a:off x="2036518" y="4560123"/>
            <a:ext cx="0" cy="659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98627" y="4651247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</a:t>
            </a:r>
            <a:endParaRPr lang="en-CA" sz="2400" dirty="0"/>
          </a:p>
        </p:txBody>
      </p:sp>
      <p:cxnSp>
        <p:nvCxnSpPr>
          <p:cNvPr id="36" name="Straight Arrow Connector 35"/>
          <p:cNvCxnSpPr>
            <a:stCxn id="26" idx="3"/>
            <a:endCxn id="44" idx="1"/>
          </p:cNvCxnSpPr>
          <p:nvPr/>
        </p:nvCxnSpPr>
        <p:spPr>
          <a:xfrm>
            <a:off x="3195777" y="5796849"/>
            <a:ext cx="10411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36933" y="5214957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Recast equation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39783" y="4873335"/>
            <a:ext cx="178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Iterate search</a:t>
            </a:r>
            <a:endParaRPr lang="en-CA" sz="2400" dirty="0"/>
          </a:p>
        </p:txBody>
      </p:sp>
      <p:sp>
        <p:nvSpPr>
          <p:cNvPr id="57" name="Rectangle 56"/>
          <p:cNvSpPr/>
          <p:nvPr/>
        </p:nvSpPr>
        <p:spPr>
          <a:xfrm>
            <a:off x="8199972" y="5221636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 scores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12" idx="2"/>
            <a:endCxn id="44" idx="0"/>
          </p:cNvCxnSpPr>
          <p:nvPr/>
        </p:nvCxnSpPr>
        <p:spPr>
          <a:xfrm>
            <a:off x="5504624" y="4675948"/>
            <a:ext cx="0" cy="5390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12630" y="4691517"/>
            <a:ext cx="208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metrics</a:t>
            </a:r>
            <a:endParaRPr lang="en-CA" sz="2400" dirty="0"/>
          </a:p>
        </p:txBody>
      </p:sp>
      <p:cxnSp>
        <p:nvCxnSpPr>
          <p:cNvPr id="74" name="Straight Arrow Connector 73"/>
          <p:cNvCxnSpPr>
            <a:stCxn id="44" idx="3"/>
            <a:endCxn id="57" idx="1"/>
          </p:cNvCxnSpPr>
          <p:nvPr/>
        </p:nvCxnSpPr>
        <p:spPr>
          <a:xfrm>
            <a:off x="6772315" y="5796849"/>
            <a:ext cx="1427657" cy="66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72840" y="5252933"/>
            <a:ext cx="208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</a:t>
            </a:r>
            <a:endParaRPr lang="en-CA" sz="2400" dirty="0"/>
          </a:p>
        </p:txBody>
      </p:sp>
      <p:sp>
        <p:nvSpPr>
          <p:cNvPr id="78" name="Rectangle 77"/>
          <p:cNvSpPr/>
          <p:nvPr/>
        </p:nvSpPr>
        <p:spPr>
          <a:xfrm>
            <a:off x="8199972" y="3548143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Prediction metrics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13" idx="2"/>
            <a:endCxn id="78" idx="0"/>
          </p:cNvCxnSpPr>
          <p:nvPr/>
        </p:nvCxnSpPr>
        <p:spPr>
          <a:xfrm>
            <a:off x="9467663" y="3075245"/>
            <a:ext cx="0" cy="472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0"/>
            <a:endCxn id="78" idx="2"/>
          </p:cNvCxnSpPr>
          <p:nvPr/>
        </p:nvCxnSpPr>
        <p:spPr>
          <a:xfrm flipV="1">
            <a:off x="9467663" y="4711926"/>
            <a:ext cx="0" cy="509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Proposal – Implications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1" y="1366980"/>
            <a:ext cx="9251759" cy="4322619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Positive results may suggest: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Aspects of base score equation to improve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Negative results may suggest: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Limitations inherent in equation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803" y="2605849"/>
            <a:ext cx="4460394" cy="1646302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Thank you!</a:t>
            </a:r>
            <a:br>
              <a:rPr lang="en-US" sz="6600" dirty="0" smtClean="0">
                <a:solidFill>
                  <a:schemeClr val="tx1"/>
                </a:solidFill>
              </a:rPr>
            </a:br>
            <a:r>
              <a:rPr lang="en-US" sz="6600" dirty="0" smtClean="0">
                <a:solidFill>
                  <a:schemeClr val="tx1"/>
                </a:solidFill>
              </a:rPr>
              <a:t>Questions?</a:t>
            </a:r>
            <a:endParaRPr lang="en-CA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References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9929707" cy="4363258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 smtClean="0">
                <a:solidFill>
                  <a:schemeClr val="tx1"/>
                </a:solidFill>
              </a:rPr>
              <a:t>Allodi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L, and </a:t>
            </a:r>
            <a:r>
              <a:rPr lang="en-CA" dirty="0" err="1">
                <a:solidFill>
                  <a:schemeClr val="tx1"/>
                </a:solidFill>
              </a:rPr>
              <a:t>Massacci</a:t>
            </a:r>
            <a:r>
              <a:rPr lang="en-CA" dirty="0">
                <a:solidFill>
                  <a:schemeClr val="tx1"/>
                </a:solidFill>
              </a:rPr>
              <a:t> F. “Comparing Vulnerability Severity and Exploits Using </a:t>
            </a:r>
            <a:r>
              <a:rPr lang="en-CA" dirty="0" smtClean="0">
                <a:solidFill>
                  <a:schemeClr val="tx1"/>
                </a:solidFill>
              </a:rPr>
              <a:t>Case Control </a:t>
            </a:r>
            <a:r>
              <a:rPr lang="en-CA" dirty="0">
                <a:solidFill>
                  <a:schemeClr val="tx1"/>
                </a:solidFill>
              </a:rPr>
              <a:t>Studies” ACM Transactions on Information and System Security. 2014; </a:t>
            </a: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17(1</a:t>
            </a:r>
            <a:r>
              <a:rPr lang="en-CA" dirty="0">
                <a:solidFill>
                  <a:schemeClr val="tx1"/>
                </a:solidFill>
              </a:rPr>
              <a:t>):</a:t>
            </a:r>
            <a:r>
              <a:rPr lang="en-CA" dirty="0" smtClean="0">
                <a:solidFill>
                  <a:schemeClr val="tx1"/>
                </a:solidFill>
              </a:rPr>
              <a:t>1-20.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Younis</a:t>
            </a:r>
            <a:r>
              <a:rPr lang="en-CA" dirty="0">
                <a:solidFill>
                  <a:schemeClr val="tx1"/>
                </a:solidFill>
              </a:rPr>
              <a:t> AA, </a:t>
            </a:r>
            <a:r>
              <a:rPr lang="en-CA" dirty="0" err="1">
                <a:solidFill>
                  <a:schemeClr val="tx1"/>
                </a:solidFill>
              </a:rPr>
              <a:t>Malaiya</a:t>
            </a:r>
            <a:r>
              <a:rPr lang="en-CA" dirty="0">
                <a:solidFill>
                  <a:schemeClr val="tx1"/>
                </a:solidFill>
              </a:rPr>
              <a:t> YK, and Ray I. “Evaluating CVSS Base Score Using </a:t>
            </a:r>
            <a:r>
              <a:rPr lang="en-CA" dirty="0" smtClean="0">
                <a:solidFill>
                  <a:schemeClr val="tx1"/>
                </a:solidFill>
              </a:rPr>
              <a:t>Vulnerability Rewards </a:t>
            </a:r>
            <a:r>
              <a:rPr lang="en-CA" dirty="0">
                <a:solidFill>
                  <a:schemeClr val="tx1"/>
                </a:solidFill>
              </a:rPr>
              <a:t>Programs” International Federation for Information Processing. </a:t>
            </a:r>
            <a:r>
              <a:rPr lang="en-CA" dirty="0" smtClean="0">
                <a:solidFill>
                  <a:schemeClr val="tx1"/>
                </a:solidFill>
              </a:rPr>
              <a:t>2016;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471:62 -75.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Khazeai</a:t>
            </a:r>
            <a:r>
              <a:rPr lang="en-CA" dirty="0">
                <a:solidFill>
                  <a:schemeClr val="tx1"/>
                </a:solidFill>
              </a:rPr>
              <a:t> A, </a:t>
            </a:r>
            <a:r>
              <a:rPr lang="en-CA" dirty="0" err="1">
                <a:solidFill>
                  <a:schemeClr val="tx1"/>
                </a:solidFill>
              </a:rPr>
              <a:t>Ghasemzadeh</a:t>
            </a:r>
            <a:r>
              <a:rPr lang="en-CA" dirty="0">
                <a:solidFill>
                  <a:schemeClr val="tx1"/>
                </a:solidFill>
              </a:rPr>
              <a:t> M, and </a:t>
            </a:r>
            <a:r>
              <a:rPr lang="en-CA" dirty="0" err="1">
                <a:solidFill>
                  <a:schemeClr val="tx1"/>
                </a:solidFill>
              </a:rPr>
              <a:t>Derhami</a:t>
            </a:r>
            <a:r>
              <a:rPr lang="en-CA" dirty="0">
                <a:solidFill>
                  <a:schemeClr val="tx1"/>
                </a:solidFill>
              </a:rPr>
              <a:t> V. “An automatic method for CVSS score </a:t>
            </a:r>
            <a:r>
              <a:rPr lang="en-CA" dirty="0" smtClean="0">
                <a:solidFill>
                  <a:schemeClr val="tx1"/>
                </a:solidFill>
              </a:rPr>
              <a:t>prediction </a:t>
            </a:r>
            <a:r>
              <a:rPr lang="en-CA" dirty="0">
                <a:solidFill>
                  <a:schemeClr val="tx1"/>
                </a:solidFill>
              </a:rPr>
              <a:t>using vulnerabilities description” Journal of Intelligent &amp; Fuzzy Systems. </a:t>
            </a:r>
            <a:r>
              <a:rPr lang="en-CA" dirty="0" smtClean="0">
                <a:solidFill>
                  <a:schemeClr val="tx1"/>
                </a:solidFill>
              </a:rPr>
              <a:t>2016</a:t>
            </a:r>
            <a:r>
              <a:rPr lang="en-CA" dirty="0">
                <a:solidFill>
                  <a:schemeClr val="tx1"/>
                </a:solidFill>
              </a:rPr>
              <a:t>; 30:89-96.</a:t>
            </a:r>
            <a:endParaRPr lang="en-CA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Bozorgi</a:t>
            </a:r>
            <a:r>
              <a:rPr lang="en-CA" dirty="0">
                <a:solidFill>
                  <a:schemeClr val="tx1"/>
                </a:solidFill>
              </a:rPr>
              <a:t> M. Lawrence KS, Savage S, and </a:t>
            </a:r>
            <a:r>
              <a:rPr lang="en-CA" dirty="0" err="1">
                <a:solidFill>
                  <a:schemeClr val="tx1"/>
                </a:solidFill>
              </a:rPr>
              <a:t>Voelker</a:t>
            </a:r>
            <a:r>
              <a:rPr lang="en-CA" dirty="0">
                <a:solidFill>
                  <a:schemeClr val="tx1"/>
                </a:solidFill>
              </a:rPr>
              <a:t> GM. 2010 “Beyond Heuristics: </a:t>
            </a:r>
            <a:r>
              <a:rPr lang="en-CA" dirty="0" smtClean="0">
                <a:solidFill>
                  <a:schemeClr val="tx1"/>
                </a:solidFill>
              </a:rPr>
              <a:t>Learning </a:t>
            </a:r>
            <a:r>
              <a:rPr lang="en-CA" dirty="0">
                <a:solidFill>
                  <a:schemeClr val="tx1"/>
                </a:solidFill>
              </a:rPr>
              <a:t>to Classify Vulnerabilities and Predict Exploits” Proceedings of the 16th ACM </a:t>
            </a:r>
            <a:r>
              <a:rPr lang="en-CA" dirty="0" smtClean="0">
                <a:solidFill>
                  <a:schemeClr val="tx1"/>
                </a:solidFill>
              </a:rPr>
              <a:t>SIGKDD </a:t>
            </a:r>
            <a:r>
              <a:rPr lang="en-CA" dirty="0">
                <a:solidFill>
                  <a:schemeClr val="tx1"/>
                </a:solidFill>
              </a:rPr>
              <a:t>international conference on Knowledge discovery and data mining. 2010; </a:t>
            </a:r>
            <a:r>
              <a:rPr lang="en-CA" dirty="0" smtClean="0">
                <a:solidFill>
                  <a:schemeClr val="tx1"/>
                </a:solidFill>
              </a:rPr>
              <a:t>105-114.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Younis</a:t>
            </a:r>
            <a:r>
              <a:rPr lang="en-CA" dirty="0">
                <a:solidFill>
                  <a:schemeClr val="tx1"/>
                </a:solidFill>
              </a:rPr>
              <a:t> AA, and </a:t>
            </a:r>
            <a:r>
              <a:rPr lang="en-CA" dirty="0" err="1">
                <a:solidFill>
                  <a:schemeClr val="tx1"/>
                </a:solidFill>
              </a:rPr>
              <a:t>Malaiya</a:t>
            </a:r>
            <a:r>
              <a:rPr lang="en-CA" dirty="0">
                <a:solidFill>
                  <a:schemeClr val="tx1"/>
                </a:solidFill>
              </a:rPr>
              <a:t> YK. “Comparing and Evaluating CVSS Base Metrics and </a:t>
            </a:r>
            <a:r>
              <a:rPr lang="en-CA" dirty="0" smtClean="0">
                <a:solidFill>
                  <a:schemeClr val="tx1"/>
                </a:solidFill>
              </a:rPr>
              <a:t>Microsoft </a:t>
            </a:r>
            <a:r>
              <a:rPr lang="en-CA" dirty="0">
                <a:solidFill>
                  <a:schemeClr val="tx1"/>
                </a:solidFill>
              </a:rPr>
              <a:t>Rating System” IEEE International Conference on Software Quality, 	Reliability and Security. 2015; 252-261.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What’s under the hood?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334" y="4162097"/>
            <a:ext cx="8863210" cy="187926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405" y="2129058"/>
            <a:ext cx="4184034" cy="2033039"/>
          </a:xfrm>
        </p:spPr>
        <p:txBody>
          <a:bodyPr/>
          <a:lstStyle/>
          <a:p>
            <a:r>
              <a:rPr lang="en-US"/>
              <a:t>Metrics and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</a:t>
            </a:r>
            <a:r>
              <a:rPr lang="en-US" dirty="0" smtClean="0">
                <a:solidFill>
                  <a:schemeClr val="tx1"/>
                </a:solidFill>
              </a:rPr>
              <a:t>does CVSS consist?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Three distinct groups</a:t>
            </a:r>
          </a:p>
          <a:p>
            <a:r>
              <a:rPr lang="en-US" dirty="0"/>
              <a:t>– Base Metrics</a:t>
            </a:r>
          </a:p>
          <a:p>
            <a:r>
              <a:rPr lang="en-US" dirty="0"/>
              <a:t>– Temporal Metrics</a:t>
            </a:r>
          </a:p>
          <a:p>
            <a:r>
              <a:rPr lang="en-US" dirty="0"/>
              <a:t>– Environmental </a:t>
            </a:r>
            <a:r>
              <a:rPr lang="en-US" dirty="0" smtClean="0"/>
              <a:t>Metrics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Scores range from [0, 10]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Least to most risk</a:t>
            </a:r>
            <a:endParaRPr lang="en-CA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334" y="126125"/>
            <a:ext cx="8908100" cy="62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7 Base metrics</a:t>
            </a:r>
          </a:p>
        </p:txBody>
      </p:sp>
    </p:spTree>
    <p:extLst>
      <p:ext uri="{BB962C8B-B14F-4D97-AF65-F5344CB8AC3E}">
        <p14:creationId xmlns:p14="http://schemas.microsoft.com/office/powerpoint/2010/main" val="26456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Access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772983" cy="388077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000" b="1" dirty="0" smtClean="0"/>
              <a:t>• </a:t>
            </a:r>
            <a:r>
              <a:rPr lang="en-US" sz="2000" b="1" dirty="0"/>
              <a:t>Local: The vulnerability is only exploitable locally</a:t>
            </a:r>
          </a:p>
          <a:p>
            <a:r>
              <a:rPr lang="en-US" sz="2000" b="1" dirty="0"/>
              <a:t>• Remote: The vulnerability is exploitable remotely (and </a:t>
            </a:r>
            <a:r>
              <a:rPr lang="en-US" sz="2000" b="1" dirty="0" smtClean="0"/>
              <a:t>possibly locally </a:t>
            </a:r>
            <a:r>
              <a:rPr lang="en-US" sz="2000" b="1" dirty="0"/>
              <a:t>as well)</a:t>
            </a:r>
          </a:p>
        </p:txBody>
      </p:sp>
    </p:spTree>
    <p:extLst>
      <p:ext uri="{BB962C8B-B14F-4D97-AF65-F5344CB8AC3E}">
        <p14:creationId xmlns:p14="http://schemas.microsoft.com/office/powerpoint/2010/main" val="28022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Access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482432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>
                <a:solidFill>
                  <a:srgbClr val="FF0000"/>
                </a:solidFill>
              </a:rPr>
              <a:t>High:</a:t>
            </a:r>
            <a:r>
              <a:rPr lang="en-US" b="1" dirty="0"/>
              <a:t> Specialized access conditions exist</a:t>
            </a:r>
          </a:p>
          <a:p>
            <a:pPr marL="0" indent="0">
              <a:buNone/>
            </a:pPr>
            <a:r>
              <a:rPr lang="en-US" dirty="0"/>
              <a:t>– specific windows of time (a race condition)</a:t>
            </a:r>
          </a:p>
          <a:p>
            <a:pPr marL="0" indent="0">
              <a:buNone/>
            </a:pPr>
            <a:r>
              <a:rPr lang="en-US" dirty="0"/>
              <a:t>– specific circumstances (non-default configurations)</a:t>
            </a:r>
          </a:p>
          <a:p>
            <a:pPr marL="0" indent="0">
              <a:buNone/>
            </a:pPr>
            <a:r>
              <a:rPr lang="en-US" dirty="0"/>
              <a:t>– victim interaction (tainted e-mail attachment)</a:t>
            </a:r>
          </a:p>
          <a:p>
            <a:pPr marL="0" indent="0">
              <a:buNone/>
            </a:pPr>
            <a:r>
              <a:rPr lang="en-US" b="1" dirty="0"/>
              <a:t>• </a:t>
            </a:r>
            <a:r>
              <a:rPr lang="en-US" b="1" dirty="0">
                <a:solidFill>
                  <a:srgbClr val="FF0000"/>
                </a:solidFill>
              </a:rPr>
              <a:t>Low</a:t>
            </a:r>
            <a:r>
              <a:rPr lang="en-US" b="1" dirty="0"/>
              <a:t>: Specialized access conditions or extenuating circumstances</a:t>
            </a:r>
          </a:p>
          <a:p>
            <a:pPr marL="0" indent="0">
              <a:buNone/>
            </a:pPr>
            <a:r>
              <a:rPr lang="en-US" dirty="0"/>
              <a:t>do not exist</a:t>
            </a:r>
          </a:p>
          <a:p>
            <a:pPr marL="0" indent="0">
              <a:buNone/>
            </a:pPr>
            <a:r>
              <a:rPr lang="en-US" dirty="0"/>
              <a:t>– always exploitable (most common case)</a:t>
            </a:r>
          </a:p>
        </p:txBody>
      </p:sp>
    </p:spTree>
    <p:extLst>
      <p:ext uri="{BB962C8B-B14F-4D97-AF65-F5344CB8AC3E}">
        <p14:creationId xmlns:p14="http://schemas.microsoft.com/office/powerpoint/2010/main" val="2691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EasterColors">
      <a:dk1>
        <a:srgbClr val="000000"/>
      </a:dk1>
      <a:lt1>
        <a:srgbClr val="FFFFFF"/>
      </a:lt1>
      <a:dk2>
        <a:srgbClr val="C8C8C8"/>
      </a:dk2>
      <a:lt2>
        <a:srgbClr val="F2F2F2"/>
      </a:lt2>
      <a:accent1>
        <a:srgbClr val="FFFF00"/>
      </a:accent1>
      <a:accent2>
        <a:srgbClr val="00B0F0"/>
      </a:accent2>
      <a:accent3>
        <a:srgbClr val="C8C8C8"/>
      </a:accent3>
      <a:accent4>
        <a:srgbClr val="000000"/>
      </a:accent4>
      <a:accent5>
        <a:srgbClr val="000000"/>
      </a:accent5>
      <a:accent6>
        <a:srgbClr val="000000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1503</Words>
  <Application>Microsoft Office PowerPoint</Application>
  <PresentationFormat>Widescreen</PresentationFormat>
  <Paragraphs>296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Improved vulnerability exploit prediction with CVSS equation optimization</vt:lpstr>
      <vt:lpstr>Presentation content</vt:lpstr>
      <vt:lpstr>Introduction and Overview</vt:lpstr>
      <vt:lpstr>What’s under the hood?</vt:lpstr>
      <vt:lpstr>What does CVSS consist?</vt:lpstr>
      <vt:lpstr>PowerPoint Presentation</vt:lpstr>
      <vt:lpstr>Base Metric Group</vt:lpstr>
      <vt:lpstr>Base Metrics: Access Vector</vt:lpstr>
      <vt:lpstr>Base Metrics: Access Complexity</vt:lpstr>
      <vt:lpstr>Base Metrics: Authentication</vt:lpstr>
      <vt:lpstr>Base Metrics: Confidentiality Impact</vt:lpstr>
      <vt:lpstr>Base Metrics: Integrity Impact</vt:lpstr>
      <vt:lpstr>Base Metrics: Availability Impact</vt:lpstr>
      <vt:lpstr>Base Metrics: Impact Bias</vt:lpstr>
      <vt:lpstr>Intro – Base score for risk</vt:lpstr>
      <vt:lpstr> Vulnerability quantification</vt:lpstr>
      <vt:lpstr> CVSS time score</vt:lpstr>
      <vt:lpstr> CVSS environment score</vt:lpstr>
      <vt:lpstr>– CVSS Pros</vt:lpstr>
      <vt:lpstr>Problem – CVSS Cons</vt:lpstr>
      <vt:lpstr>Problem – Allodi and Massacci</vt:lpstr>
      <vt:lpstr>Problem – Allodi and Massacci</vt:lpstr>
      <vt:lpstr>Problem – Alternative scoring</vt:lpstr>
      <vt:lpstr>Problem – Younis et al.</vt:lpstr>
      <vt:lpstr>Problem – Standardization</vt:lpstr>
      <vt:lpstr>Proposal – Improved standardization</vt:lpstr>
      <vt:lpstr>Problem – Base score analysis</vt:lpstr>
      <vt:lpstr>Proposal – Equation recasting</vt:lpstr>
      <vt:lpstr>Proposal – Equation recasting</vt:lpstr>
      <vt:lpstr>Proposal – Exploit quantification</vt:lpstr>
      <vt:lpstr>Proposal – Exploit quantification</vt:lpstr>
      <vt:lpstr>Proposal – Exploit quantification</vt:lpstr>
      <vt:lpstr>Proposal – Exploit quantification</vt:lpstr>
      <vt:lpstr>Proposal – Exploit quantification</vt:lpstr>
      <vt:lpstr>Proposal – Exploit quantification</vt:lpstr>
      <vt:lpstr>Proposal – Workflow</vt:lpstr>
      <vt:lpstr>Proposal – Implications</vt:lpstr>
      <vt:lpstr>Thank you!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vulnerability exploit prediction with CVSS equation optimization</dc:title>
  <dc:creator>Ben Church</dc:creator>
  <cp:lastModifiedBy>Ben Church</cp:lastModifiedBy>
  <cp:revision>43</cp:revision>
  <dcterms:created xsi:type="dcterms:W3CDTF">2017-02-28T18:54:45Z</dcterms:created>
  <dcterms:modified xsi:type="dcterms:W3CDTF">2017-03-01T14:07:22Z</dcterms:modified>
</cp:coreProperties>
</file>