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2C"/>
    <a:srgbClr val="F8DBA6"/>
    <a:srgbClr val="800000"/>
    <a:srgbClr val="B91137"/>
    <a:srgbClr val="FBF5CD"/>
    <a:srgbClr val="FFFFC8"/>
    <a:srgbClr val="E0D6AE"/>
    <a:srgbClr val="FFE9BB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25" d="100"/>
          <a:sy n="25" d="100"/>
        </p:scale>
        <p:origin x="2826" y="132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45" y="37450815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6" y="37450815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4" name="Picture 66" descr="S:\data\lab.logos\Ocairo\OCAIRO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800" y="37714751"/>
            <a:ext cx="6708468" cy="1625180"/>
          </a:xfrm>
          <a:prstGeom prst="rect">
            <a:avLst/>
          </a:prstGeom>
          <a:noFill/>
        </p:spPr>
      </p:pic>
      <p:pic>
        <p:nvPicPr>
          <p:cNvPr id="2115" name="Picture 67" descr="S:\data\lab.logos\SparKit\LogoSparKit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354" y="37344714"/>
            <a:ext cx="3708635" cy="2365255"/>
          </a:xfrm>
          <a:prstGeom prst="rect">
            <a:avLst/>
          </a:prstGeom>
          <a:noFill/>
        </p:spPr>
      </p:pic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245077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94620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Scoliosis visualization using transverse process landmarks</a:t>
            </a:r>
            <a:endParaRPr lang="en-US" sz="8800" b="1" dirty="0" smtClean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7857066"/>
            <a:ext cx="15928521" cy="1922361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8844243"/>
            <a:ext cx="15589732" cy="1823044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7" y="19000676"/>
            <a:ext cx="8635700" cy="17191910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located in patient and healthy-shaped model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Anchor points added to transverse process locations to constrain subsequent thin-plate spline registration in anterior-posterior direction and convey vertebral twist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Thin-plate spline displacement field applied to healthy-shaped model, warping to patient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3156526"/>
            <a:ext cx="15928521" cy="2142013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258041"/>
            <a:ext cx="15600147" cy="2031862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873231"/>
            <a:ext cx="15928521" cy="4424589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7542" y="26200567"/>
            <a:ext cx="15566394" cy="309725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 smtClean="0"/>
              <a:t>Method produces registrations depicting scoliotic deformation as familiar surface visualizations. Not validated for clinical intervention, but informative to clinicians assessing patient anatomy. Adaptable to methods using other symmetric landmarks.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29565600"/>
            <a:ext cx="15928521" cy="434917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6982504" y="30670500"/>
            <a:ext cx="15614022" cy="324427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600" dirty="0" smtClean="0"/>
              <a:t>This work was made possible by funding from: Province of Ontario; Cancer Care Ontario with </a:t>
            </a:r>
            <a:r>
              <a:rPr lang="en-US" sz="3600" dirty="0"/>
              <a:t>funds </a:t>
            </a:r>
            <a:r>
              <a:rPr lang="en-US" sz="3600" dirty="0" smtClean="0"/>
              <a:t>from the </a:t>
            </a:r>
            <a:r>
              <a:rPr lang="en-US" sz="3600" dirty="0"/>
              <a:t>Ministry of </a:t>
            </a:r>
            <a:r>
              <a:rPr lang="en-US" sz="3600" dirty="0" smtClean="0"/>
              <a:t>Health; Long-Term Care for an Applied </a:t>
            </a:r>
            <a:r>
              <a:rPr lang="en-US" sz="3600" dirty="0"/>
              <a:t>Cancer Research </a:t>
            </a:r>
            <a:r>
              <a:rPr lang="en-US" sz="3600" dirty="0" smtClean="0"/>
              <a:t>Unit; Research Chair in Cancer Imaging; Natural Sciences and Engineering Research Council of Canada under the Discovery Grants program and Canadian Graduate Scholarship.</a:t>
            </a:r>
            <a:endParaRPr lang="en-CA" sz="3600" dirty="0"/>
          </a:p>
        </p:txBody>
      </p:sp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636" y="37415084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5236374"/>
            <a:ext cx="15928521" cy="2250562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Objective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6015485"/>
            <a:ext cx="15589732" cy="1471449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produce visualizations of scoliotic spines using ultrasound-accessible skeletal landmarks, the transverse process locations, as input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951437" y="1886797"/>
            <a:ext cx="31433136" cy="244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120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</a:t>
            </a:r>
            <a:r>
              <a:rPr lang="en-GB" sz="4000" b="1" u="sng" dirty="0" smtClean="0">
                <a:solidFill>
                  <a:srgbClr val="F8DBA6"/>
                </a:solidFill>
              </a:rPr>
              <a:t>Church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Lasso, </a:t>
            </a:r>
            <a:r>
              <a:rPr lang="en-GB" sz="4000" b="1" dirty="0">
                <a:solidFill>
                  <a:srgbClr val="F8DBA6"/>
                </a:solidFill>
              </a:rPr>
              <a:t>Christopher </a:t>
            </a:r>
            <a:r>
              <a:rPr lang="en-GB" sz="4000" b="1" dirty="0" err="1" smtClean="0">
                <a:solidFill>
                  <a:srgbClr val="F8DBA6"/>
                </a:solidFill>
              </a:rPr>
              <a:t>Schlenger</a:t>
            </a:r>
            <a:r>
              <a:rPr lang="en-GB" sz="4000" b="1" dirty="0" smtClean="0">
                <a:solidFill>
                  <a:srgbClr val="F8DBA6"/>
                </a:solidFill>
              </a:rPr>
              <a:t>, Daniel </a:t>
            </a:r>
            <a:r>
              <a:rPr lang="en-GB" sz="4000" b="1" dirty="0">
                <a:solidFill>
                  <a:srgbClr val="F8DBA6"/>
                </a:solidFill>
              </a:rPr>
              <a:t>P. </a:t>
            </a:r>
            <a:r>
              <a:rPr lang="en-GB" sz="4000" b="1" dirty="0" err="1" smtClean="0">
                <a:solidFill>
                  <a:srgbClr val="F8DBA6"/>
                </a:solidFill>
              </a:rPr>
              <a:t>Borschneck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Mousavi, </a:t>
            </a:r>
            <a:r>
              <a:rPr lang="en-GB" sz="4000" b="1" dirty="0">
                <a:solidFill>
                  <a:srgbClr val="F8DBA6"/>
                </a:solidFill>
              </a:rPr>
              <a:t>Gabor </a:t>
            </a:r>
            <a:r>
              <a:rPr lang="en-GB" sz="4000" b="1" dirty="0" err="1" smtClean="0">
                <a:solidFill>
                  <a:srgbClr val="F8DBA6"/>
                </a:solidFill>
              </a:rPr>
              <a:t>Fichtinger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 smtClean="0">
                <a:solidFill>
                  <a:srgbClr val="F8DBA6"/>
                </a:solidFill>
              </a:rPr>
              <a:t>Ungi</a:t>
            </a:r>
            <a:endParaRPr lang="en-GB" sz="4000" b="1" baseline="30000" dirty="0" smtClean="0">
              <a:solidFill>
                <a:srgbClr val="F8DBA6"/>
              </a:solidFill>
            </a:endParaRPr>
          </a:p>
          <a:p>
            <a:pPr algn="ctr">
              <a:spcBef>
                <a:spcPts val="0"/>
              </a:spcBef>
            </a:pPr>
            <a:endParaRPr lang="en-US" sz="4000" dirty="0" smtClean="0">
              <a:solidFill>
                <a:srgbClr val="F8DBA6"/>
              </a:solidFill>
            </a:endParaRPr>
          </a:p>
          <a:p>
            <a:pPr lvl="0" algn="ctr">
              <a:spcBef>
                <a:spcPts val="0"/>
              </a:spcBef>
            </a:pPr>
            <a:r>
              <a:rPr lang="en-GB" sz="4000" b="1" baseline="30000" dirty="0" smtClean="0">
                <a:solidFill>
                  <a:srgbClr val="F8DBA6"/>
                </a:solidFill>
              </a:rPr>
              <a:t/>
            </a:r>
            <a:br>
              <a:rPr lang="en-GB" sz="4000" b="1" baseline="30000" dirty="0" smtClean="0">
                <a:solidFill>
                  <a:srgbClr val="F8DBA6"/>
                </a:solidFill>
              </a:rPr>
            </a:br>
            <a:endParaRPr lang="en-US" sz="3600" dirty="0">
              <a:solidFill>
                <a:srgbClr val="F8DBA6"/>
              </a:solidFill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248369"/>
            <a:ext cx="15928521" cy="282631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Reference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5" y="4422187"/>
            <a:ext cx="7277100" cy="1820158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Registrations were generated for 5 patients and compared to prior CT segmentations as ground-truth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310488"/>
            <a:ext cx="15578302" cy="176419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Ungi T et al. </a:t>
            </a:r>
            <a:r>
              <a:rPr lang="en-US" sz="3200" dirty="0" smtClean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7598" y="3156526"/>
            <a:ext cx="16402307" cy="11747573"/>
            <a:chOff x="357598" y="3156526"/>
            <a:chExt cx="16402307" cy="11747573"/>
          </a:xfrm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3156526"/>
              <a:ext cx="15928521" cy="11747573"/>
            </a:xfrm>
            <a:prstGeom prst="rect">
              <a:avLst/>
            </a:prstGeom>
            <a:solidFill>
              <a:srgbClr val="9A0E2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314174"/>
              <a:ext cx="15589732" cy="10584126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689451" y="4314173"/>
              <a:ext cx="9670431" cy="9757086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Scoliosis must be monitored regularly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Repeated exposure to standard X-ray imaging presents health risks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Spatially tracked ultrasound can be used to assess scoliosis quantitatively</a:t>
              </a:r>
              <a:r>
                <a:rPr lang="en-US" sz="3600" dirty="0"/>
                <a:t> </a:t>
              </a:r>
              <a:r>
                <a:rPr lang="en-US" sz="3600" dirty="0" smtClean="0"/>
                <a:t>(</a:t>
              </a:r>
              <a:r>
                <a:rPr lang="en-US" sz="3600" dirty="0" err="1" smtClean="0"/>
                <a:t>Ungi</a:t>
              </a:r>
              <a:r>
                <a:rPr lang="en-US" sz="3600" dirty="0" smtClean="0"/>
                <a:t> </a:t>
              </a:r>
              <a:r>
                <a:rPr lang="en-US" sz="3600" i="1" dirty="0" smtClean="0"/>
                <a:t>et al</a:t>
              </a:r>
              <a:r>
                <a:rPr lang="en-US" sz="3600" dirty="0" smtClean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Assessment methods use landmark locations rather than familiar, macroscopic visualizations such as X-ray or CT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Angle of curvature measured as greatest angle between landmarks of any two vertebrae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Clinicians must relate ultrasound images and landmark locations to familiar patient anatomy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99802" y="12959307"/>
              <a:ext cx="63601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 smtClean="0"/>
                <a:t>Fig </a:t>
              </a:r>
              <a:r>
                <a:rPr lang="en-CA" sz="3000" b="1" dirty="0"/>
                <a:t>1.</a:t>
              </a:r>
              <a:r>
                <a:rPr lang="en-CA" sz="3000" dirty="0"/>
                <a:t> </a:t>
              </a:r>
              <a:r>
                <a:rPr lang="en-CA" sz="3000" dirty="0" smtClean="0"/>
                <a:t>Series of ultrasound snapshots for locating transverse processes, with of curvature illustrated in red</a:t>
              </a:r>
              <a:endParaRPr lang="en-CA" sz="30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2" b="2952"/>
            <a:stretch/>
          </p:blipFill>
          <p:spPr>
            <a:xfrm>
              <a:off x="10453074" y="4513857"/>
              <a:ext cx="5569729" cy="8436238"/>
            </a:xfrm>
            <a:prstGeom prst="rect">
              <a:avLst/>
            </a:prstGeom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09754"/>
              </p:ext>
            </p:extLst>
          </p:nvPr>
        </p:nvGraphicFramePr>
        <p:xfrm>
          <a:off x="24265045" y="4554608"/>
          <a:ext cx="8218448" cy="591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1684"/>
                <a:gridCol w="2902964"/>
                <a:gridCol w="2953800"/>
              </a:tblGrid>
              <a:tr h="1306126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4400" baseline="0" dirty="0" smtClean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17.7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2.9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18.1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/>
          <a:stretch/>
        </p:blipFill>
        <p:spPr>
          <a:xfrm>
            <a:off x="17388753" y="10853454"/>
            <a:ext cx="14936827" cy="12455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8594" r="1514" b="7150"/>
          <a:stretch/>
        </p:blipFill>
        <p:spPr>
          <a:xfrm>
            <a:off x="9556045" y="19151757"/>
            <a:ext cx="6346053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7840"/>
          <a:stretch/>
        </p:blipFill>
        <p:spPr>
          <a:xfrm>
            <a:off x="1810098" y="26862853"/>
            <a:ext cx="6545046" cy="826129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556515" y="25204225"/>
            <a:ext cx="6726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2.</a:t>
            </a:r>
            <a:r>
              <a:rPr lang="en-CA" sz="3000" dirty="0" smtClean="0"/>
              <a:t> Transverse process landmarks (red), and vector geometry used to add anchor points (green)</a:t>
            </a:r>
            <a:endParaRPr lang="en-CA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2967" r="23173" b="2967"/>
          <a:stretch/>
        </p:blipFill>
        <p:spPr>
          <a:xfrm>
            <a:off x="9791029" y="26862852"/>
            <a:ext cx="5873682" cy="82638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10098" y="35188469"/>
            <a:ext cx="620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3.</a:t>
            </a:r>
            <a:r>
              <a:rPr lang="en-CA" sz="3000" dirty="0" smtClean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447745" y="23263838"/>
            <a:ext cx="14936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5</a:t>
            </a:r>
            <a:r>
              <a:rPr lang="en-CA" sz="3000" b="1" dirty="0" smtClean="0"/>
              <a:t>.</a:t>
            </a:r>
            <a:r>
              <a:rPr lang="en-CA" sz="3000" dirty="0" smtClean="0"/>
              <a:t> Registrations compared to CT-derived patient ground-truth. Error map shows distance between surfaces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17413" y="35188469"/>
            <a:ext cx="5936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4</a:t>
            </a:r>
            <a:r>
              <a:rPr lang="en-CA" sz="3000" b="1" dirty="0" smtClean="0"/>
              <a:t>.</a:t>
            </a:r>
            <a:r>
              <a:rPr lang="en-CA" sz="3000" dirty="0" smtClean="0"/>
              <a:t> </a:t>
            </a:r>
            <a:r>
              <a:rPr lang="en-US" sz="3000" dirty="0"/>
              <a:t>Transforms interpolated as thin-plate spline, warping healthy model to patient </a:t>
            </a:r>
            <a:r>
              <a:rPr lang="en-US" sz="3000" dirty="0" smtClean="0"/>
              <a:t>anatomy</a:t>
            </a:r>
            <a:endParaRPr lang="en-CA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14314</TotalTime>
  <Words>423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445</cp:revision>
  <dcterms:created xsi:type="dcterms:W3CDTF">2004-06-15T16:27:29Z</dcterms:created>
  <dcterms:modified xsi:type="dcterms:W3CDTF">2017-03-02T21:31:02Z</dcterms:modified>
</cp:coreProperties>
</file>