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>
        <p:scale>
          <a:sx n="50" d="100"/>
          <a:sy n="50" d="100"/>
        </p:scale>
        <p:origin x="234" y="108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22612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Scoliosis visualization using transverse process landmarks</a:t>
            </a:r>
            <a:endParaRPr lang="en-US" sz="8800" b="1" dirty="0" smtClean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8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9072684"/>
            <a:ext cx="15596671" cy="18002000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7" y="19216102"/>
            <a:ext cx="8635700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Transverse processes located in patient and healthy-shaped model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Anchor points added to transverse process locations to constrain subsequent thin-plate spline registration in anterior-posterior direction and convey vertebral twist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Thin-plate spline displacement field applied to healthy-shaped model, warping to patient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0"/>
            <a:ext cx="15928521" cy="20514743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585565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5078892"/>
            <a:ext cx="15928521" cy="4012061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5" y="26198394"/>
            <a:ext cx="15566394" cy="289038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600" dirty="0" smtClean="0"/>
              <a:t>Method produces registrations depicting scoliotic deformation as familiar surface visualizations. Not validated for clinical intervention, but informative to clinicians assessing patient anatomy. Adaptable to methods using other symmetric landmarks.</a:t>
            </a:r>
            <a:endParaRPr lang="en-CA" sz="3600" dirty="0"/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29565600"/>
            <a:ext cx="15928521" cy="434917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6982504" y="30670500"/>
            <a:ext cx="15614022" cy="324427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600" dirty="0" smtClean="0"/>
              <a:t>This work was made possible by funding from: Province of Ontario; Cancer Care Ontario with </a:t>
            </a:r>
            <a:r>
              <a:rPr lang="en-US" sz="3600" dirty="0"/>
              <a:t>funds </a:t>
            </a:r>
            <a:r>
              <a:rPr lang="en-US" sz="3600" dirty="0" smtClean="0"/>
              <a:t>from the </a:t>
            </a:r>
            <a:r>
              <a:rPr lang="en-US" sz="3600" dirty="0"/>
              <a:t>Ministry of </a:t>
            </a:r>
            <a:r>
              <a:rPr lang="en-US" sz="3600" dirty="0" smtClean="0"/>
              <a:t>Health; Long-Term Care for an Applied </a:t>
            </a:r>
            <a:r>
              <a:rPr lang="en-US" sz="3600" dirty="0"/>
              <a:t>Cancer Research </a:t>
            </a:r>
            <a:r>
              <a:rPr lang="en-US" sz="3600" dirty="0" smtClean="0"/>
              <a:t>Unit; Research Chair in Cancer Imaging; Natural Sciences and Engineering Research Council of Canada under the Discovery Grants program and Canadian Graduate Scholarship.</a:t>
            </a:r>
            <a:endParaRPr lang="en-CA" sz="36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5236374"/>
            <a:ext cx="15928521" cy="240426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Objective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6282219"/>
            <a:ext cx="15605240" cy="1358421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 smtClean="0"/>
              <a:t>To produce visualizations of scoliotic spines using ultrasound-accessible skeletal landmarks, the transverse process locations, as input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</a:t>
            </a:r>
            <a:r>
              <a:rPr lang="en-GB" sz="4000" b="1" u="sng" dirty="0" smtClean="0">
                <a:solidFill>
                  <a:srgbClr val="F8DBA6"/>
                </a:solidFill>
              </a:rPr>
              <a:t>Church</a:t>
            </a:r>
            <a:r>
              <a:rPr lang="en-GB" sz="4000" b="1" dirty="0" smtClean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smtClean="0">
                <a:solidFill>
                  <a:srgbClr val="F8DBA6"/>
                </a:solidFill>
              </a:rPr>
              <a:t>Lasso, </a:t>
            </a:r>
            <a:r>
              <a:rPr lang="en-GB" sz="4000" b="1" dirty="0">
                <a:solidFill>
                  <a:srgbClr val="F8DBA6"/>
                </a:solidFill>
              </a:rPr>
              <a:t>Christopher </a:t>
            </a:r>
            <a:r>
              <a:rPr lang="en-GB" sz="4000" b="1" dirty="0" err="1" smtClean="0">
                <a:solidFill>
                  <a:srgbClr val="F8DBA6"/>
                </a:solidFill>
              </a:rPr>
              <a:t>Schlenger</a:t>
            </a:r>
            <a:r>
              <a:rPr lang="en-GB" sz="4000" b="1" dirty="0" smtClean="0">
                <a:solidFill>
                  <a:srgbClr val="F8DBA6"/>
                </a:solidFill>
              </a:rPr>
              <a:t>, Daniel </a:t>
            </a:r>
            <a:r>
              <a:rPr lang="en-GB" sz="4000" b="1" dirty="0">
                <a:solidFill>
                  <a:srgbClr val="F8DBA6"/>
                </a:solidFill>
              </a:rPr>
              <a:t>P. </a:t>
            </a:r>
            <a:r>
              <a:rPr lang="en-GB" sz="4000" b="1" dirty="0" err="1" smtClean="0">
                <a:solidFill>
                  <a:srgbClr val="F8DBA6"/>
                </a:solidFill>
              </a:rPr>
              <a:t>Borschneck</a:t>
            </a:r>
            <a:r>
              <a:rPr lang="en-GB" sz="4000" b="1" dirty="0" smtClean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smtClean="0">
                <a:solidFill>
                  <a:srgbClr val="F8DBA6"/>
                </a:solidFill>
              </a:rPr>
              <a:t>Mousavi, </a:t>
            </a:r>
            <a:r>
              <a:rPr lang="en-GB" sz="4000" b="1" dirty="0">
                <a:solidFill>
                  <a:srgbClr val="F8DBA6"/>
                </a:solidFill>
              </a:rPr>
              <a:t>Gabor </a:t>
            </a:r>
            <a:r>
              <a:rPr lang="en-GB" sz="4000" b="1" dirty="0" err="1" smtClean="0">
                <a:solidFill>
                  <a:srgbClr val="F8DBA6"/>
                </a:solidFill>
              </a:rPr>
              <a:t>Fichtinger</a:t>
            </a:r>
            <a:r>
              <a:rPr lang="en-GB" sz="4000" b="1" dirty="0" smtClean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 smtClean="0">
                <a:solidFill>
                  <a:srgbClr val="F8DBA6"/>
                </a:solidFill>
              </a:rPr>
              <a:t>Ungi</a:t>
            </a:r>
            <a:endParaRPr lang="en-GB" sz="4000" b="1" dirty="0" smtClean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 smtClean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248369"/>
            <a:ext cx="15928521" cy="282631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Reference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7320399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Registrations were generated for 5 patients and compared to prior CT segmentations as ground-truth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310488"/>
            <a:ext cx="15578302" cy="176419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Ungi T et al. </a:t>
            </a:r>
            <a:r>
              <a:rPr lang="en-US" sz="3200" dirty="0" smtClean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7598" y="4061920"/>
            <a:ext cx="15928521" cy="10842179"/>
            <a:chOff x="357598" y="4061920"/>
            <a:chExt cx="15928521" cy="10842179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852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4991098"/>
              <a:ext cx="15589732" cy="9908011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2" y="5029200"/>
              <a:ext cx="9651960" cy="8958364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Scoliosis must be monitored regularly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Repeated exposure to standard X-ray imaging presents health risks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Spatially tracked ultrasound can be used </a:t>
              </a:r>
              <a:r>
                <a:rPr lang="en-US" sz="3600" dirty="0" smtClean="0"/>
                <a:t>instead to </a:t>
              </a:r>
              <a:r>
                <a:rPr lang="en-US" sz="3600" dirty="0" smtClean="0"/>
                <a:t>assess scoliosis quantitatively</a:t>
              </a:r>
              <a:r>
                <a:rPr lang="en-US" sz="3600" dirty="0"/>
                <a:t> </a:t>
              </a:r>
              <a:r>
                <a:rPr lang="en-US" sz="3600" dirty="0" smtClean="0"/>
                <a:t>(</a:t>
              </a:r>
              <a:r>
                <a:rPr lang="en-US" sz="3600" dirty="0" err="1" smtClean="0"/>
                <a:t>Ungi</a:t>
              </a:r>
              <a:r>
                <a:rPr lang="en-US" sz="3600" dirty="0" smtClean="0"/>
                <a:t> </a:t>
              </a:r>
              <a:r>
                <a:rPr lang="en-US" sz="3600" i="1" dirty="0" smtClean="0"/>
                <a:t>et al</a:t>
              </a:r>
              <a:r>
                <a:rPr lang="en-US" sz="3600" dirty="0" smtClean="0"/>
                <a:t>. 2014)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Assessment methods use landmark locations rather than familiar, macroscopic visualizations such as X-ray or CT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Angle of curvature measured as greatest angle between landmarks of any two vertebrae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Clinicians must relate ultrasound images and landmark locations to familiar patient anatomy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40435" y="12879996"/>
              <a:ext cx="54361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 smtClean="0"/>
                <a:t>Fig </a:t>
              </a:r>
              <a:r>
                <a:rPr lang="en-CA" sz="3000" b="1" dirty="0"/>
                <a:t>1.</a:t>
              </a:r>
              <a:r>
                <a:rPr lang="en-CA" sz="3000" dirty="0"/>
                <a:t> </a:t>
              </a:r>
              <a:r>
                <a:rPr lang="en-CA" sz="3000" dirty="0" smtClean="0"/>
                <a:t>Series of ultrasound snapshots for locating transverse processes, with of curvature illustrated in red</a:t>
              </a:r>
              <a:endParaRPr lang="en-CA" sz="30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2" b="2952"/>
            <a:stretch/>
          </p:blipFill>
          <p:spPr>
            <a:xfrm>
              <a:off x="10740436" y="5177916"/>
              <a:ext cx="5133441" cy="7775410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33170"/>
              </p:ext>
            </p:extLst>
          </p:nvPr>
        </p:nvGraphicFramePr>
        <p:xfrm>
          <a:off x="24236064" y="5175140"/>
          <a:ext cx="8218448" cy="591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1684"/>
                <a:gridCol w="2902964"/>
                <a:gridCol w="2953800"/>
              </a:tblGrid>
              <a:tr h="2046576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4400" baseline="0" dirty="0" smtClean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2.8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20.0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24.0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2.4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17.7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2.9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18.1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3.3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23.8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033"/>
          <a:stretch/>
        </p:blipFill>
        <p:spPr>
          <a:xfrm>
            <a:off x="17760571" y="11279219"/>
            <a:ext cx="14743689" cy="12293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8594" r="1514" b="7150"/>
          <a:stretch/>
        </p:blipFill>
        <p:spPr>
          <a:xfrm>
            <a:off x="9556045" y="19446727"/>
            <a:ext cx="6346053" cy="599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" b="7840"/>
          <a:stretch/>
        </p:blipFill>
        <p:spPr>
          <a:xfrm>
            <a:off x="1810098" y="27069332"/>
            <a:ext cx="6545046" cy="826129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516281" y="25499195"/>
            <a:ext cx="6660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/>
              <a:t>Fig 2.</a:t>
            </a:r>
            <a:r>
              <a:rPr lang="en-CA" sz="3000" dirty="0" smtClean="0"/>
              <a:t> Transverse process landmarks (red), and vector geometry used to add anchor points (green)</a:t>
            </a:r>
            <a:endParaRPr lang="en-CA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t="2967" r="23173" b="2967"/>
          <a:stretch/>
        </p:blipFill>
        <p:spPr>
          <a:xfrm>
            <a:off x="9791029" y="27069331"/>
            <a:ext cx="5873682" cy="82638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10098" y="35394948"/>
            <a:ext cx="6202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</a:t>
            </a:r>
            <a:r>
              <a:rPr lang="en-CA" sz="3000" b="1" dirty="0" smtClean="0"/>
              <a:t>3.</a:t>
            </a:r>
            <a:r>
              <a:rPr lang="en-CA" sz="3000" dirty="0" smtClean="0"/>
              <a:t> Registration computes transforms displacing model points to patient’s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60570" y="23588584"/>
            <a:ext cx="14622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5</a:t>
            </a:r>
            <a:r>
              <a:rPr lang="en-CA" sz="3000" b="1" dirty="0" smtClean="0"/>
              <a:t>.</a:t>
            </a:r>
            <a:r>
              <a:rPr lang="en-CA" sz="3000" dirty="0" smtClean="0"/>
              <a:t> Registrations compared to CT-derived patient ground-truth. Error map shows distance between surfaces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87053" y="35394948"/>
            <a:ext cx="5995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4</a:t>
            </a:r>
            <a:r>
              <a:rPr lang="en-CA" sz="3000" b="1" dirty="0" smtClean="0"/>
              <a:t>.</a:t>
            </a:r>
            <a:r>
              <a:rPr lang="en-CA" sz="3000" dirty="0" smtClean="0"/>
              <a:t> </a:t>
            </a:r>
            <a:r>
              <a:rPr lang="en-US" sz="3000" dirty="0"/>
              <a:t>Transforms interpolated as thin-plate spline, warping healthy model to patient </a:t>
            </a:r>
            <a:r>
              <a:rPr lang="en-US" sz="3000" dirty="0" smtClean="0"/>
              <a:t>anatomy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14357</TotalTime>
  <Words>430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464</cp:revision>
  <dcterms:created xsi:type="dcterms:W3CDTF">2004-06-15T16:27:29Z</dcterms:created>
  <dcterms:modified xsi:type="dcterms:W3CDTF">2017-03-03T01:53:18Z</dcterms:modified>
</cp:coreProperties>
</file>