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59" r:id="rId5"/>
    <p:sldId id="263" r:id="rId6"/>
    <p:sldId id="264" r:id="rId7"/>
    <p:sldId id="265" r:id="rId8"/>
    <p:sldId id="266" r:id="rId9"/>
    <p:sldId id="272" r:id="rId10"/>
    <p:sldId id="273" r:id="rId11"/>
    <p:sldId id="275" r:id="rId12"/>
    <p:sldId id="276" r:id="rId13"/>
    <p:sldId id="290" r:id="rId14"/>
    <p:sldId id="277" r:id="rId15"/>
    <p:sldId id="285" r:id="rId16"/>
    <p:sldId id="286" r:id="rId17"/>
    <p:sldId id="287" r:id="rId18"/>
    <p:sldId id="278" r:id="rId19"/>
    <p:sldId id="279" r:id="rId20"/>
    <p:sldId id="288" r:id="rId21"/>
    <p:sldId id="274" r:id="rId22"/>
    <p:sldId id="280" r:id="rId23"/>
    <p:sldId id="281" r:id="rId24"/>
    <p:sldId id="291" r:id="rId25"/>
    <p:sldId id="282" r:id="rId26"/>
    <p:sldId id="292" r:id="rId27"/>
    <p:sldId id="293" r:id="rId28"/>
    <p:sldId id="294" r:id="rId29"/>
    <p:sldId id="283" r:id="rId30"/>
    <p:sldId id="284" r:id="rId31"/>
    <p:sldId id="289" r:id="rId32"/>
    <p:sldId id="296" r:id="rId33"/>
    <p:sldId id="262" r:id="rId34"/>
    <p:sldId id="267" r:id="rId35"/>
    <p:sldId id="268" r:id="rId36"/>
    <p:sldId id="270" r:id="rId37"/>
    <p:sldId id="2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A950E"/>
    <a:srgbClr val="F89012"/>
    <a:srgbClr val="FB7815"/>
    <a:srgbClr val="FF9900"/>
    <a:srgbClr val="00FFFF"/>
    <a:srgbClr val="9900FF"/>
    <a:srgbClr val="F6F97F"/>
    <a:srgbClr val="F2F64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7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8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61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2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7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67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87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3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Abov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8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Doub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4728709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437413" y="1782616"/>
            <a:ext cx="5094516" cy="4116341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91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2657360"/>
            <a:ext cx="9207375" cy="1507067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0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2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00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70C0">
                <a:lumMod val="94000"/>
              </a:srgbClr>
            </a:gs>
            <a:gs pos="100000">
              <a:srgbClr val="002060">
                <a:lumMod val="86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50886-215E-474B-A4B7-516F0D324D19}" type="datetimeFigureOut">
              <a:rPr lang="en-CA" smtClean="0"/>
              <a:t>2017-01-24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7FDE91-5D57-4154-932F-EC1C46283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2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  <p:sldLayoutId id="2147483685" r:id="rId19"/>
    <p:sldLayoutId id="2147483686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CVSS Validation </a:t>
            </a:r>
            <a:br>
              <a:rPr lang="en-US" dirty="0" smtClean="0"/>
            </a:br>
            <a:r>
              <a:rPr lang="en-US" dirty="0" smtClean="0"/>
              <a:t>and Prediction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Ben Church</a:t>
            </a:r>
            <a:endParaRPr lang="en-C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CVSS Base Score Using Vulnerability Rewards Program [Younis2016]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prioritize vulnerabilities</a:t>
            </a:r>
          </a:p>
          <a:p>
            <a:r>
              <a:rPr lang="en-US" dirty="0" smtClean="0"/>
              <a:t>CVSS not always correlated with actual exploits and attacks [3]</a:t>
            </a:r>
          </a:p>
          <a:p>
            <a:r>
              <a:rPr lang="en-US" dirty="0" smtClean="0"/>
              <a:t>Alternative CVSS validation methods possible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3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858140" cy="4116341"/>
          </a:xfrm>
        </p:spPr>
        <p:txBody>
          <a:bodyPr/>
          <a:lstStyle/>
          <a:p>
            <a:r>
              <a:rPr lang="en-US" dirty="0" smtClean="0"/>
              <a:t>Seek to validate CVSS base scores using Vulnerability Reward Program (VRP) scales</a:t>
            </a:r>
          </a:p>
          <a:p>
            <a:r>
              <a:rPr lang="en-US" dirty="0" smtClean="0"/>
              <a:t>They hope to explain why high-CVSS vulnerabilities may go unexploited or </a:t>
            </a:r>
            <a:br>
              <a:rPr lang="en-US" dirty="0" smtClean="0"/>
            </a:br>
            <a:r>
              <a:rPr lang="en-US" dirty="0" smtClean="0"/>
              <a:t>vice-versa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National Vulnerability Database (NVD) entries and scores with corresponding vulnerabilities in Firefox and Chrome databases</a:t>
            </a:r>
          </a:p>
          <a:p>
            <a:r>
              <a:rPr lang="en-US" dirty="0" smtClean="0"/>
              <a:t>Decision to reward vulnerability discovery</a:t>
            </a:r>
          </a:p>
          <a:p>
            <a:r>
              <a:rPr lang="en-US" dirty="0" smtClean="0"/>
              <a:t>Chrome reward amounts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3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9452565" cy="4116341"/>
          </a:xfrm>
        </p:spPr>
        <p:txBody>
          <a:bodyPr/>
          <a:lstStyle/>
          <a:p>
            <a:r>
              <a:rPr lang="en-US" dirty="0" smtClean="0"/>
              <a:t>Compared CVSS score severity to VRP severity for Firefox and Chrome vulnerabilities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09329"/>
              </p:ext>
            </p:extLst>
          </p:nvPr>
        </p:nvGraphicFramePr>
        <p:xfrm>
          <a:off x="2679015" y="328968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</a:t>
                      </a:r>
                      <a:r>
                        <a:rPr lang="en-US" baseline="0" dirty="0" smtClean="0"/>
                        <a:t> Scores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CVSS Severity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VRP Severity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– 3.9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 – 6.9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Moderate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r>
                        <a:rPr lang="en-US" baseline="0" dirty="0" smtClean="0"/>
                        <a:t> – 10.0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High/Critical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38778"/>
            <a:ext cx="8534400" cy="673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Examined CVSS confusion as: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3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True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tx1"/>
                    </a:solidFill>
                  </a:rPr>
                  <a:t>True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negative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False positive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𝑉𝑅𝑃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𝐶𝑉𝑆𝑆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𝑉𝑅𝑃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𝐶𝑉𝑆𝑆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211977"/>
                <a:ext cx="8534400" cy="4066903"/>
              </a:xfrm>
              <a:prstGeom prst="rect">
                <a:avLst/>
              </a:prstGeom>
              <a:blipFill rotWithShape="0">
                <a:blip r:embed="rId2"/>
                <a:stretch>
                  <a:fillRect l="-1000" t="-29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Performed k-means clustering on CVSS scores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Sensitivity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</m:den>
                    </m:f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1782617"/>
                <a:ext cx="9478691" cy="4116341"/>
              </a:xfrm>
              <a:blipFill rotWithShape="0">
                <a:blip r:embed="rId2"/>
                <a:stretch>
                  <a:fillRect l="-1608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Younis</a:t>
            </a:r>
            <a:r>
              <a:rPr lang="en-US" dirty="0"/>
              <a:t> 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Also examined FP and FN rates:</a:t>
                </a:r>
              </a:p>
              <a:p>
                <a:pPr marL="457200" lvl="1" indent="0">
                  <a:buNone/>
                </a:pPr>
                <a: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CA" sz="2000" dirty="0" smtClean="0"/>
                  <a:t>	</a:t>
                </a:r>
              </a:p>
              <a:p>
                <a:pPr marL="457200" lvl="1" indent="0">
                  <a:buNone/>
                </a:pPr>
                <a: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3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tx1"/>
                    </a:solidFill>
                  </a:rPr>
                  <a:t>	</a:t>
                </a:r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86" t="-19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8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1 and 2 True Negatives for Firefox and </a:t>
            </a:r>
            <a:r>
              <a:rPr lang="en-US" dirty="0" smtClean="0"/>
              <a:t>Chrome</a:t>
            </a:r>
          </a:p>
          <a:p>
            <a:r>
              <a:rPr lang="en-US" dirty="0" smtClean="0"/>
              <a:t>High sensitivities and FP rates</a:t>
            </a:r>
          </a:p>
          <a:p>
            <a:r>
              <a:rPr lang="en-US" dirty="0" smtClean="0"/>
              <a:t>Modest Spearman correlation</a:t>
            </a:r>
          </a:p>
          <a:p>
            <a:r>
              <a:rPr lang="en-US" dirty="0" smtClean="0"/>
              <a:t>Repeated experiment with vulnerabilities segmented to make better use of CVSS range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8755879" cy="4116341"/>
          </a:xfrm>
        </p:spPr>
        <p:txBody>
          <a:bodyPr/>
          <a:lstStyle/>
          <a:p>
            <a:r>
              <a:rPr lang="en-US" dirty="0" smtClean="0"/>
              <a:t>Attribute high FP rate to large number of True Negatives</a:t>
            </a:r>
          </a:p>
          <a:p>
            <a:r>
              <a:rPr lang="en-US" dirty="0" smtClean="0"/>
              <a:t>Reiterate low True Negative amounts</a:t>
            </a:r>
          </a:p>
          <a:p>
            <a:r>
              <a:rPr lang="en-US" dirty="0" smtClean="0"/>
              <a:t>Conclude from Chrome reward amounts, proving exploitability is more valuable than discovering vulnerabilities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5550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Content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116341"/>
          </a:xfrm>
        </p:spPr>
        <p:txBody>
          <a:bodyPr anchor="t"/>
          <a:lstStyle/>
          <a:p>
            <a:r>
              <a:rPr lang="en-US" sz="3200" dirty="0" smtClean="0">
                <a:solidFill>
                  <a:schemeClr val="tx1"/>
                </a:solidFill>
              </a:rPr>
              <a:t>CVSS Background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Evaluating CVSS Base Score Using Vulnerability Rewards Program [1]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 automatic method for CVSS score prediction using vulnerabilities description [2]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Younis</a:t>
            </a:r>
            <a:r>
              <a:rPr lang="en-US" dirty="0" smtClean="0"/>
              <a:t> 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Reluctant to discuss CVSS validity</a:t>
            </a:r>
          </a:p>
          <a:p>
            <a:r>
              <a:rPr lang="en-US" dirty="0" smtClean="0"/>
              <a:t>Results suggest CVSS is conservative in risk assessment</a:t>
            </a:r>
          </a:p>
          <a:p>
            <a:r>
              <a:rPr lang="en-US" dirty="0" smtClean="0"/>
              <a:t>Proving exploitability is more </a:t>
            </a:r>
            <a:r>
              <a:rPr lang="en-US" i="1" dirty="0" smtClean="0"/>
              <a:t>financially </a:t>
            </a:r>
            <a:r>
              <a:rPr lang="en-US" dirty="0" smtClean="0"/>
              <a:t>valuable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r>
              <a:rPr lang="en-US" dirty="0"/>
              <a:t>An automatic method for CVSS score prediction using vulnerabilities description</a:t>
            </a:r>
            <a:r>
              <a:rPr lang="en-CA" dirty="0"/>
              <a:t/>
            </a:r>
            <a:br>
              <a:rPr lang="en-CA" dirty="0"/>
            </a:br>
            <a:r>
              <a:rPr lang="en-US" dirty="0" smtClean="0"/>
              <a:t>[</a:t>
            </a:r>
            <a:r>
              <a:rPr lang="en-CA" dirty="0" smtClean="0"/>
              <a:t>Khazaei2016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Vulnerability comparison standardization is important</a:t>
            </a:r>
          </a:p>
          <a:p>
            <a:r>
              <a:rPr lang="en-CA" dirty="0" smtClean="0"/>
              <a:t>CVSS is popular but metric scoring is subjective</a:t>
            </a:r>
            <a:endParaRPr lang="en-CA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3727268"/>
            <a:ext cx="3944407" cy="27416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64" y="4827593"/>
            <a:ext cx="1756374" cy="6554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50607" y="3965818"/>
            <a:ext cx="52795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800" dirty="0" smtClean="0"/>
              <a:t>= case </a:t>
            </a:r>
            <a:r>
              <a:rPr lang="en-CA" sz="2800" dirty="0" err="1" smtClean="0"/>
              <a:t>AccessComplexity</a:t>
            </a:r>
            <a:r>
              <a:rPr lang="en-CA" sz="2800" dirty="0" smtClean="0"/>
              <a:t> of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high: 0.35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medium: 0.61</a:t>
            </a:r>
          </a:p>
          <a:p>
            <a:r>
              <a:rPr lang="en-CA" sz="2800" dirty="0"/>
              <a:t>	</a:t>
            </a:r>
            <a:r>
              <a:rPr lang="en-CA" sz="2800" dirty="0" smtClean="0"/>
              <a:t>low: 0.71	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290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0091 -0.1307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5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Demonstrate several methods for predicting CVSS base scores using the natural language in vulnerability descriptions</a:t>
            </a:r>
          </a:p>
          <a:p>
            <a:r>
              <a:rPr lang="en-CA" dirty="0" smtClean="0"/>
              <a:t>Used support vector machine (SVM), random-forest, and (offline and online) fuzzy system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591902" cy="4116341"/>
          </a:xfrm>
        </p:spPr>
        <p:txBody>
          <a:bodyPr/>
          <a:lstStyle/>
          <a:p>
            <a:r>
              <a:rPr lang="en-US" dirty="0" smtClean="0"/>
              <a:t>19320 vulnerability descriptions from CVE (Common Vulnerabilities and Exposures)</a:t>
            </a:r>
          </a:p>
          <a:p>
            <a:r>
              <a:rPr lang="en-US" dirty="0" smtClean="0"/>
              <a:t>Corresponding CVSS scores from OSVDB (Open Source Vulnerability Database)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62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Useful words were extracted from descriptions and stemmed</a:t>
                </a:r>
              </a:p>
              <a:p>
                <a:r>
                  <a:rPr lang="en-CA" dirty="0" smtClean="0"/>
                  <a:t>Computed Term Frequency – Inverse Document Frequency: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𝑐𝑜𝑛𝑡𝑎𝑖𝑛𝑖𝑛𝑔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</m:oMath>
                </a14:m>
                <a:endParaRPr lang="en-CA" dirty="0" smtClean="0">
                  <a:solidFill>
                    <a:schemeClr val="tx1"/>
                  </a:solidFill>
                </a:endParaRPr>
              </a:p>
              <a:p>
                <a:r>
                  <a:rPr lang="en-CA" dirty="0" smtClean="0"/>
                  <a:t>Constituted feature vector structure and values, respectively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2913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CA" dirty="0" smtClean="0"/>
              <a:t>Used linear discriminant analysis (LDA) and principal component analysis (PCA) to reduce feature vector dimensionality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Divided CVSS score scale into 10 classes</a:t>
            </a:r>
          </a:p>
        </p:txBody>
      </p:sp>
    </p:spTree>
    <p:extLst>
      <p:ext uri="{BB962C8B-B14F-4D97-AF65-F5344CB8AC3E}">
        <p14:creationId xmlns:p14="http://schemas.microsoft.com/office/powerpoint/2010/main" val="31100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8534400" cy="43895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Used support vector machine and random forest to classify vulnerability feature vectors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Performed on vectors without dimension reduction, LDA, and LDA + PCA</a:t>
            </a:r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Methods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Trained fuzzy system to output CVSS score</a:t>
                </a:r>
              </a:p>
              <a:p>
                <a:r>
                  <a:rPr lang="en-US" dirty="0" smtClean="0"/>
                  <a:t>Used Gaussian membership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Varied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Also trained on simulated time-series</a:t>
                </a:r>
                <a:endParaRPr lang="en-CA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8534400" cy="4389583"/>
              </a:xfrm>
              <a:blipFill rotWithShape="0">
                <a:blip r:embed="rId2"/>
                <a:stretch>
                  <a:fillRect l="-1071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0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–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SVM and Random-Forest, SVM had best accuracy at 86% for LDA data</a:t>
            </a:r>
          </a:p>
          <a:p>
            <a:r>
              <a:rPr lang="en-US" dirty="0" smtClean="0"/>
              <a:t>Offline fuzzy system had 88%</a:t>
            </a:r>
          </a:p>
          <a:p>
            <a:r>
              <a:rPr lang="en-US" dirty="0" smtClean="0"/>
              <a:t>Online, simulated time-series error converged at ~ 22% cumulative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313" y="1394234"/>
            <a:ext cx="9207375" cy="40378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Background - CVSS</a:t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1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Khazaei</a:t>
            </a:r>
            <a:r>
              <a:rPr lang="en-CA" dirty="0" smtClean="0"/>
              <a:t> </a:t>
            </a:r>
            <a:r>
              <a:rPr lang="en-US" dirty="0" smtClean="0"/>
              <a:t>et al. - 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CVSS prediction reduces human errors and improves speed</a:t>
            </a:r>
          </a:p>
          <a:p>
            <a:r>
              <a:rPr lang="en-US" dirty="0" smtClean="0"/>
              <a:t>The fuzzy system, easier and faster, outperformed SVM and Random-Forest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Khazaei</a:t>
            </a:r>
            <a:r>
              <a:rPr lang="en-CA" dirty="0"/>
              <a:t> </a:t>
            </a:r>
            <a:r>
              <a:rPr lang="en-US" dirty="0" smtClean="0"/>
              <a:t>et al. - Commentary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Does not </a:t>
            </a:r>
            <a:r>
              <a:rPr lang="en-US" dirty="0" smtClean="0"/>
              <a:t>reduce human error – human scores are ground truth</a:t>
            </a:r>
          </a:p>
          <a:p>
            <a:r>
              <a:rPr lang="en-US" dirty="0" smtClean="0"/>
              <a:t>Refer to popularity of CVSS rather than validation study</a:t>
            </a:r>
          </a:p>
        </p:txBody>
      </p:sp>
    </p:spTree>
    <p:extLst>
      <p:ext uri="{BB962C8B-B14F-4D97-AF65-F5344CB8AC3E}">
        <p14:creationId xmlns:p14="http://schemas.microsoft.com/office/powerpoint/2010/main" val="41641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CVSS base score over-sensitive, better correspondence for higher VRP scores</a:t>
            </a:r>
          </a:p>
          <a:p>
            <a:r>
              <a:rPr lang="en-US" dirty="0" smtClean="0"/>
              <a:t>Useful (insofar as CVSS is useful) information can be computed from vulnerability descriptions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Younis</a:t>
            </a:r>
            <a:r>
              <a:rPr lang="en-US" dirty="0" smtClean="0"/>
              <a:t> A., </a:t>
            </a:r>
            <a:r>
              <a:rPr lang="en-US" dirty="0" err="1" smtClean="0"/>
              <a:t>Malaiya</a:t>
            </a:r>
            <a:r>
              <a:rPr lang="en-US" dirty="0" smtClean="0"/>
              <a:t> Y. K., and Ray I. “Evaluating CVSS Base Score Using Vulnerability Reward Programs”. International Federation for Information Processing 2016; 471:62-75.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Khazaei</a:t>
            </a:r>
            <a:r>
              <a:rPr lang="en-US" dirty="0" smtClean="0"/>
              <a:t> A., </a:t>
            </a:r>
            <a:r>
              <a:rPr lang="en-US" dirty="0" err="1" smtClean="0"/>
              <a:t>Ghasemzadeh</a:t>
            </a:r>
            <a:r>
              <a:rPr lang="en-US" dirty="0" smtClean="0"/>
              <a:t> M., and </a:t>
            </a:r>
            <a:r>
              <a:rPr lang="en-US" dirty="0" err="1" smtClean="0"/>
              <a:t>Derhami</a:t>
            </a:r>
            <a:r>
              <a:rPr lang="en-US" dirty="0" smtClean="0"/>
              <a:t> V. “An automatic method for CVSS score prediction using vulnerability description”. Journal of Intelligent &amp; Fuzzy Systems 2016; 30:89-96.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Allodi</a:t>
            </a:r>
            <a:r>
              <a:rPr lang="en-US" dirty="0" smtClean="0"/>
              <a:t> L., and </a:t>
            </a:r>
            <a:r>
              <a:rPr lang="en-US" dirty="0" err="1" smtClean="0"/>
              <a:t>Massacci</a:t>
            </a:r>
            <a:r>
              <a:rPr lang="en-US" dirty="0"/>
              <a:t> </a:t>
            </a:r>
            <a:r>
              <a:rPr lang="en-US" dirty="0" smtClean="0"/>
              <a:t>F. “Comparing Vulnerability Severity and Exploits Using Case-Control Studies”. ACM Transactions on Information and Systems Security 2014; 17(1):Art.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Mell P., </a:t>
            </a:r>
            <a:r>
              <a:rPr lang="en-US" dirty="0" err="1" smtClean="0"/>
              <a:t>Scarfone</a:t>
            </a:r>
            <a:r>
              <a:rPr lang="en-US" dirty="0"/>
              <a:t> </a:t>
            </a:r>
            <a:r>
              <a:rPr lang="en-US" dirty="0" smtClean="0"/>
              <a:t>K., and </a:t>
            </a:r>
            <a:r>
              <a:rPr lang="en-US" dirty="0" err="1" smtClean="0"/>
              <a:t>Romanosky</a:t>
            </a:r>
            <a:r>
              <a:rPr lang="en-US" dirty="0" smtClean="0"/>
              <a:t> S. “A Complete Guide to the Common </a:t>
            </a:r>
            <a:r>
              <a:rPr lang="en-US" dirty="0"/>
              <a:t>Vulnerability Scoring System Version 2.0”. From: https://</a:t>
            </a:r>
            <a:r>
              <a:rPr lang="en-US" dirty="0" smtClean="0"/>
              <a:t>www.first.org/cvss/cvss-v2-guide.pdf (Published 2009).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7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95500" y="1943100"/>
            <a:ext cx="8001000" cy="297180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APPENDIX I – CVSS Score Formulae [4]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23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Base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282022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BaseScore</a:t>
            </a:r>
            <a:r>
              <a:rPr lang="en-CA" sz="5200" dirty="0"/>
              <a:t> = round_to_1_decimal(((0.6*Impact)+(0.4*Exploitability)-1.5)*f(Impact))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Impact = 10.41*(1-(1-ConfImpact)*(1-IntegImpact)*(1-AvailImpact))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= 20* </a:t>
            </a:r>
            <a:r>
              <a:rPr lang="en-CA" sz="5200" dirty="0" err="1"/>
              <a:t>AccessVector</a:t>
            </a:r>
            <a:r>
              <a:rPr lang="en-CA" sz="5200" dirty="0"/>
              <a:t>*</a:t>
            </a:r>
            <a:r>
              <a:rPr lang="en-CA" sz="5200" dirty="0" err="1"/>
              <a:t>AccessComplexity</a:t>
            </a:r>
            <a:r>
              <a:rPr lang="en-CA" sz="5200" dirty="0"/>
              <a:t>*Authentication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f(impact)= 0 if Impact=0, 1.176 otherwise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AccessVector</a:t>
            </a:r>
            <a:r>
              <a:rPr lang="en-CA" sz="5200" dirty="0"/>
              <a:t>     = case </a:t>
            </a:r>
            <a:r>
              <a:rPr lang="en-CA" sz="5200" dirty="0" err="1"/>
              <a:t>AccessVector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requires local access: 0.395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adjacent network accessible: 0.646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network accessible: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AccessComplexity</a:t>
            </a:r>
            <a:r>
              <a:rPr lang="en-CA" sz="5200" dirty="0"/>
              <a:t> = case </a:t>
            </a:r>
            <a:r>
              <a:rPr lang="en-CA" sz="5200" dirty="0" err="1"/>
              <a:t>AccessComplexity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0.35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medium: 0.61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low: 0.71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6234" y="1782617"/>
            <a:ext cx="5423025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Authentication   = case Authentication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multiple instances of authentication: 0.45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single instance of authentication: 0.56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requires no authentication: 0.704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ConfImpact</a:t>
            </a:r>
            <a:r>
              <a:rPr lang="en-CA" dirty="0" smtClean="0"/>
              <a:t>       = case </a:t>
            </a:r>
            <a:r>
              <a:rPr lang="en-CA" dirty="0" err="1" smtClean="0"/>
              <a:t>ConfidentialityImpact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IntegImpact</a:t>
            </a:r>
            <a:r>
              <a:rPr lang="en-CA" dirty="0" smtClean="0"/>
              <a:t>      = case </a:t>
            </a:r>
            <a:r>
              <a:rPr lang="en-CA" dirty="0" err="1" smtClean="0"/>
              <a:t>IntegrityImpact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 smtClean="0"/>
              <a:t>AvailImpact</a:t>
            </a:r>
            <a:r>
              <a:rPr lang="en-CA" dirty="0" smtClean="0"/>
              <a:t>      = case </a:t>
            </a:r>
            <a:r>
              <a:rPr lang="en-CA" dirty="0" err="1" smtClean="0"/>
              <a:t>AvailabilityImpact</a:t>
            </a:r>
            <a:r>
              <a:rPr lang="en-CA" dirty="0" smtClean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none:            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partial:          0.275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                        complete:         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Temporal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7726457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TemporalScore</a:t>
            </a:r>
            <a:r>
              <a:rPr lang="en-CA" sz="5200" dirty="0"/>
              <a:t> = round_to_1_decimal(</a:t>
            </a:r>
            <a:r>
              <a:rPr lang="en-CA" sz="5200" dirty="0" err="1"/>
              <a:t>BaseScore</a:t>
            </a:r>
            <a:r>
              <a:rPr lang="en-CA" sz="5200" dirty="0"/>
              <a:t>*Exploitability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*</a:t>
            </a:r>
            <a:r>
              <a:rPr lang="en-CA" sz="5200" dirty="0" err="1"/>
              <a:t>RemediationLevel</a:t>
            </a:r>
            <a:r>
              <a:rPr lang="en-CA" sz="5200" dirty="0"/>
              <a:t>*</a:t>
            </a:r>
            <a:r>
              <a:rPr lang="en-CA" sz="5200" dirty="0" err="1"/>
              <a:t>ReportConfidence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Exploitability   = case Exploitability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unproven:             0.85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proof-of-concept:     0.9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functional: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high:     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			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RemediationLevel</a:t>
            </a:r>
            <a:r>
              <a:rPr lang="en-CA" sz="5200" dirty="0"/>
              <a:t> = case </a:t>
            </a:r>
            <a:r>
              <a:rPr lang="en-CA" sz="5200" dirty="0" err="1"/>
              <a:t>RemediationLevel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official-fix:         0.87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temporary-fix: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workaround:    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unavailable: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ReportConfidence</a:t>
            </a:r>
            <a:r>
              <a:rPr lang="en-CA" sz="5200" dirty="0"/>
              <a:t> = case </a:t>
            </a:r>
            <a:r>
              <a:rPr lang="en-CA" sz="5200" dirty="0" err="1"/>
              <a:t>ReportConfidence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unconfirmed:          0.90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uncorroborated:       0.95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confirmed:            1.00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not defined:          1.00</a:t>
            </a:r>
          </a:p>
        </p:txBody>
      </p:sp>
    </p:spTree>
    <p:extLst>
      <p:ext uri="{BB962C8B-B14F-4D97-AF65-F5344CB8AC3E}">
        <p14:creationId xmlns:p14="http://schemas.microsoft.com/office/powerpoint/2010/main" val="18638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Environmental score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866056" cy="411634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EnvironmentalScore</a:t>
            </a:r>
            <a:r>
              <a:rPr lang="en-CA" sz="5200" dirty="0"/>
              <a:t> = round_to_1_decimal((</a:t>
            </a:r>
            <a:r>
              <a:rPr lang="en-CA" sz="5200" dirty="0" err="1"/>
              <a:t>AdjustedTemporal</a:t>
            </a:r>
            <a:r>
              <a:rPr lang="en-CA" sz="5200" dirty="0"/>
              <a:t>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(10-AdjustedTemporal)*</a:t>
            </a:r>
            <a:r>
              <a:rPr lang="en-CA" sz="5200" dirty="0" err="1"/>
              <a:t>CollateralDamagePotential</a:t>
            </a:r>
            <a:r>
              <a:rPr lang="en-CA" sz="5200" dirty="0"/>
              <a:t>)*</a:t>
            </a:r>
            <a:r>
              <a:rPr lang="en-CA" sz="5200" dirty="0" err="1"/>
              <a:t>TargetDistribution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AdjustedTemporal</a:t>
            </a:r>
            <a:r>
              <a:rPr lang="en-CA" sz="5200" dirty="0"/>
              <a:t> = </a:t>
            </a:r>
            <a:r>
              <a:rPr lang="en-CA" sz="5200" dirty="0" err="1"/>
              <a:t>TemporalScore</a:t>
            </a:r>
            <a:r>
              <a:rPr lang="en-CA" sz="5200" dirty="0"/>
              <a:t> recomputed with the </a:t>
            </a:r>
            <a:r>
              <a:rPr lang="en-CA" sz="5200" dirty="0" err="1"/>
              <a:t>BaseScores</a:t>
            </a:r>
            <a:r>
              <a:rPr lang="en-CA" sz="5200" dirty="0"/>
              <a:t> Impact sub-equation replaced with the </a:t>
            </a:r>
            <a:r>
              <a:rPr lang="en-CA" sz="5200" dirty="0" err="1"/>
              <a:t>AdjustedImpact</a:t>
            </a:r>
            <a:r>
              <a:rPr lang="en-CA" sz="5200" dirty="0"/>
              <a:t>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AdjustedImpact</a:t>
            </a:r>
            <a:r>
              <a:rPr lang="en-CA" sz="5200" dirty="0"/>
              <a:t> = min(10,10.41*(1-(1-ConfImpact*</a:t>
            </a:r>
            <a:r>
              <a:rPr lang="en-CA" sz="5200" dirty="0" err="1"/>
              <a:t>ConfReq</a:t>
            </a:r>
            <a:r>
              <a:rPr lang="en-CA" sz="5200" dirty="0"/>
              <a:t>)*(1-IntegImpact*</a:t>
            </a:r>
            <a:r>
              <a:rPr lang="en-CA" sz="5200" dirty="0" err="1"/>
              <a:t>IntegReq</a:t>
            </a:r>
            <a:r>
              <a:rPr lang="en-CA" sz="5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*(1-AvailImpact*</a:t>
            </a:r>
            <a:r>
              <a:rPr lang="en-CA" sz="5200" dirty="0" err="1"/>
              <a:t>AvailReq</a:t>
            </a:r>
            <a:r>
              <a:rPr lang="en-CA" sz="5200" dirty="0"/>
              <a:t>)))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 err="1"/>
              <a:t>CollateralDamagePotential</a:t>
            </a:r>
            <a:r>
              <a:rPr lang="en-CA" sz="5200" dirty="0"/>
              <a:t> = case </a:t>
            </a:r>
            <a:r>
              <a:rPr lang="en-CA" sz="5200" dirty="0" err="1"/>
              <a:t>CollateralDamagePotential</a:t>
            </a:r>
            <a:r>
              <a:rPr lang="en-CA" sz="5200" dirty="0"/>
              <a:t> of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none:       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low:            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low-medium:     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medium-high:    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high:            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200" dirty="0"/>
              <a:t>                                 not defined:    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5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0268" y="1782617"/>
            <a:ext cx="5152293" cy="4116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TargetDistribution</a:t>
            </a:r>
            <a:r>
              <a:rPr lang="en-CA" sz="1300" dirty="0"/>
              <a:t>        = case </a:t>
            </a:r>
            <a:r>
              <a:rPr lang="en-CA" sz="1300" dirty="0" err="1"/>
              <a:t>TargetDistribution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none:           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low:             0.25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medium:          0.75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high:       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         not defined:     1.00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ConfReq</a:t>
            </a:r>
            <a:r>
              <a:rPr lang="en-CA" sz="1300" dirty="0"/>
              <a:t> 	         = case </a:t>
            </a:r>
            <a:r>
              <a:rPr lang="en-CA" sz="1300" dirty="0" err="1"/>
              <a:t>ConfReq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IntegReq</a:t>
            </a:r>
            <a:r>
              <a:rPr lang="en-CA" sz="1300" dirty="0"/>
              <a:t>         = case </a:t>
            </a:r>
            <a:r>
              <a:rPr lang="en-CA" sz="1300" dirty="0" err="1"/>
              <a:t>IntegReq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 err="1"/>
              <a:t>AvailReq</a:t>
            </a:r>
            <a:r>
              <a:rPr lang="en-CA" sz="1300" dirty="0"/>
              <a:t>         = case </a:t>
            </a:r>
            <a:r>
              <a:rPr lang="en-CA" sz="1300" dirty="0" err="1"/>
              <a:t>AvailReq</a:t>
            </a:r>
            <a:r>
              <a:rPr lang="en-CA" sz="1300" dirty="0"/>
              <a:t> 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low:              0.5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medium:           1.0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high:             1.51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/>
              <a:t>                        not defined:      1.0</a:t>
            </a:r>
          </a:p>
        </p:txBody>
      </p:sp>
    </p:spTree>
    <p:extLst>
      <p:ext uri="{BB962C8B-B14F-4D97-AF65-F5344CB8AC3E}">
        <p14:creationId xmlns:p14="http://schemas.microsoft.com/office/powerpoint/2010/main" val="2550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9303850" cy="4116341"/>
          </a:xfrm>
        </p:spPr>
        <p:txBody>
          <a:bodyPr anchor="t"/>
          <a:lstStyle/>
          <a:p>
            <a:r>
              <a:rPr lang="en-US" dirty="0" smtClean="0"/>
              <a:t>Common vulnerability scoring system</a:t>
            </a:r>
          </a:p>
          <a:p>
            <a:r>
              <a:rPr lang="en-US" dirty="0" smtClean="0"/>
              <a:t>Quantitative vulnerability risk score</a:t>
            </a:r>
          </a:p>
          <a:p>
            <a:r>
              <a:rPr lang="en-US" dirty="0"/>
              <a:t>Can help prioritize vulnerability </a:t>
            </a:r>
            <a:r>
              <a:rPr lang="en-US" dirty="0" smtClean="0"/>
              <a:t>addressment</a:t>
            </a:r>
          </a:p>
          <a:p>
            <a:r>
              <a:rPr lang="en-US" dirty="0" smtClean="0"/>
              <a:t>Metrics mostly objective, quantitative </a:t>
            </a:r>
          </a:p>
        </p:txBody>
      </p:sp>
    </p:spTree>
    <p:extLst>
      <p:ext uri="{BB962C8B-B14F-4D97-AF65-F5344CB8AC3E}">
        <p14:creationId xmlns:p14="http://schemas.microsoft.com/office/powerpoint/2010/main" val="320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782617"/>
            <a:ext cx="10732725" cy="655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metric groups describe different aspects of risk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331126" y="2711066"/>
            <a:ext cx="4911634" cy="3361509"/>
            <a:chOff x="809897" y="2743200"/>
            <a:chExt cx="4911634" cy="3361509"/>
          </a:xfrm>
        </p:grpSpPr>
        <p:grpSp>
          <p:nvGrpSpPr>
            <p:cNvPr id="9" name="Group 8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572042" y="2751359"/>
            <a:ext cx="2237222" cy="3361509"/>
            <a:chOff x="5886761" y="2711066"/>
            <a:chExt cx="2237222" cy="3361509"/>
          </a:xfrm>
        </p:grpSpPr>
        <p:grpSp>
          <p:nvGrpSpPr>
            <p:cNvPr id="28" name="Group 27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8027992" y="2757433"/>
            <a:ext cx="4002827" cy="3361509"/>
            <a:chOff x="8027992" y="2757433"/>
            <a:chExt cx="4002827" cy="3361509"/>
          </a:xfrm>
        </p:grpSpPr>
        <p:grpSp>
          <p:nvGrpSpPr>
            <p:cNvPr id="31" name="Group 30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9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Base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66782" cy="4116341"/>
          </a:xfrm>
        </p:spPr>
        <p:txBody>
          <a:bodyPr>
            <a:normAutofit/>
          </a:bodyPr>
          <a:lstStyle/>
          <a:p>
            <a:r>
              <a:rPr lang="en-US" dirty="0" smtClean="0"/>
              <a:t>Intrinsic vulnerability characteristics</a:t>
            </a:r>
          </a:p>
          <a:p>
            <a:r>
              <a:rPr lang="en-US" dirty="0" smtClean="0"/>
              <a:t>Time and context invariable</a:t>
            </a:r>
          </a:p>
          <a:p>
            <a:r>
              <a:rPr lang="en-US" dirty="0" smtClean="0"/>
              <a:t>Incorporates likelihood and impact of an attack</a:t>
            </a:r>
          </a:p>
          <a:p>
            <a:r>
              <a:rPr lang="en-US" dirty="0"/>
              <a:t>Most popular CVSS </a:t>
            </a:r>
            <a:r>
              <a:rPr lang="en-US" dirty="0" smtClean="0"/>
              <a:t>score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87894" y="2160032"/>
            <a:ext cx="4911634" cy="3361509"/>
            <a:chOff x="809897" y="2743200"/>
            <a:chExt cx="4911634" cy="3361509"/>
          </a:xfrm>
        </p:grpSpPr>
        <p:grpSp>
          <p:nvGrpSpPr>
            <p:cNvPr id="6" name="Group 5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1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Temporal Metrics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782617"/>
                <a:ext cx="6566988" cy="4074975"/>
              </a:xfrm>
            </p:spPr>
            <p:txBody>
              <a:bodyPr/>
              <a:lstStyle/>
              <a:p>
                <a:r>
                  <a:rPr lang="en-US" dirty="0" smtClean="0"/>
                  <a:t>Time-changing threat characteristics</a:t>
                </a:r>
              </a:p>
              <a:p>
                <a:r>
                  <a:rPr lang="en-US" dirty="0" smtClean="0"/>
                  <a:t>May change with knowledge of exploit or steps taken to fix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782617"/>
                <a:ext cx="6566988" cy="4074975"/>
              </a:xfrm>
              <a:blipFill>
                <a:blip r:embed="rId2"/>
                <a:stretch>
                  <a:fillRect l="-1391" t="-1943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28414" y="2160033"/>
            <a:ext cx="2237222" cy="3361509"/>
            <a:chOff x="5886761" y="2711066"/>
            <a:chExt cx="2237222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Temporal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Remediation level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Report confidence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Exploitability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0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– Environmental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82617"/>
            <a:ext cx="5435234" cy="4116341"/>
          </a:xfrm>
        </p:spPr>
        <p:txBody>
          <a:bodyPr/>
          <a:lstStyle/>
          <a:p>
            <a:r>
              <a:rPr lang="en-US" dirty="0" smtClean="0"/>
              <a:t>Application dependent</a:t>
            </a:r>
          </a:p>
          <a:p>
            <a:r>
              <a:rPr lang="en-US" dirty="0" smtClean="0"/>
              <a:t>Allows reassessment of risk depending on relative importance of quality metrics</a:t>
            </a:r>
          </a:p>
          <a:p>
            <a:r>
              <a:rPr lang="en-US" dirty="0" smtClean="0"/>
              <a:t>Necessitates adjustment of base score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16476" y="2160033"/>
            <a:ext cx="4002827" cy="3361509"/>
            <a:chOff x="8027992" y="2757433"/>
            <a:chExt cx="4002827" cy="3361509"/>
          </a:xfrm>
        </p:grpSpPr>
        <p:grpSp>
          <p:nvGrpSpPr>
            <p:cNvPr id="18" name="Group 17"/>
            <p:cNvGrpSpPr/>
            <p:nvPr/>
          </p:nvGrpSpPr>
          <p:grpSpPr>
            <a:xfrm>
              <a:off x="8157557" y="2757433"/>
              <a:ext cx="3783963" cy="3361509"/>
              <a:chOff x="809898" y="2743200"/>
              <a:chExt cx="3675017" cy="3361509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FF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Environmental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9842188" y="4543684"/>
              <a:ext cx="2188631" cy="1262450"/>
              <a:chOff x="9842188" y="4543684"/>
              <a:chExt cx="2188631" cy="126245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842188" y="4645656"/>
                <a:ext cx="218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Collateral damage potential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Confidentiality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Target distribution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Integrity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Availability requirement</a:t>
                </a:r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3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CVSS - scoring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5" y="2647985"/>
            <a:ext cx="4449104" cy="173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combined into vectors and score computed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4200" y="1927472"/>
            <a:ext cx="4911634" cy="3361509"/>
            <a:chOff x="809897" y="2743200"/>
            <a:chExt cx="4911634" cy="3361509"/>
          </a:xfrm>
        </p:grpSpPr>
        <p:grpSp>
          <p:nvGrpSpPr>
            <p:cNvPr id="5" name="Group 4"/>
            <p:cNvGrpSpPr/>
            <p:nvPr/>
          </p:nvGrpSpPr>
          <p:grpSpPr>
            <a:xfrm>
              <a:off x="809897" y="2743200"/>
              <a:ext cx="4911634" cy="3361509"/>
              <a:chOff x="809898" y="2743200"/>
              <a:chExt cx="3675017" cy="336150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00CC0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9898" y="2771460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Base metrics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70543" y="3285363"/>
              <a:ext cx="2167128" cy="655783"/>
              <a:chOff x="1119052" y="3289684"/>
              <a:chExt cx="1271451" cy="65578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9052" y="3418654"/>
                <a:ext cx="127145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vector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74571" y="3119908"/>
              <a:ext cx="2164080" cy="1015663"/>
              <a:chOff x="1119052" y="3110878"/>
              <a:chExt cx="1271451" cy="10156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Confidentiality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0543" y="4098088"/>
              <a:ext cx="2167128" cy="707886"/>
              <a:chOff x="1119052" y="3264766"/>
              <a:chExt cx="1271451" cy="7078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9052" y="3264766"/>
                <a:ext cx="1271451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Access complexity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74571" y="3957551"/>
              <a:ext cx="2164080" cy="1015663"/>
              <a:chOff x="1119052" y="3110878"/>
              <a:chExt cx="1271451" cy="10156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Integrity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70543" y="5010485"/>
              <a:ext cx="2167128" cy="655783"/>
              <a:chOff x="1119052" y="3289684"/>
              <a:chExt cx="1271451" cy="65578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71302" y="3418654"/>
                <a:ext cx="1219201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Authentication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74571" y="4845030"/>
              <a:ext cx="2164080" cy="1015663"/>
              <a:chOff x="1119052" y="3110878"/>
              <a:chExt cx="1271451" cy="10156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119052" y="3289684"/>
                <a:ext cx="1271451" cy="655783"/>
              </a:xfrm>
              <a:prstGeom prst="roundRect">
                <a:avLst/>
              </a:prstGeom>
              <a:solidFill>
                <a:srgbClr val="FA950E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71302" y="3110878"/>
                <a:ext cx="1166949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Availability impact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21249" y="5250047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5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850</TotalTime>
  <Words>1277</Words>
  <Application>Microsoft Office PowerPoint</Application>
  <PresentationFormat>Widescreen</PresentationFormat>
  <Paragraphs>280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Cambria Math</vt:lpstr>
      <vt:lpstr>Century Gothic</vt:lpstr>
      <vt:lpstr>Wingdings 3</vt:lpstr>
      <vt:lpstr>Slice</vt:lpstr>
      <vt:lpstr>CVSS Validation  and Prediction</vt:lpstr>
      <vt:lpstr>Content</vt:lpstr>
      <vt:lpstr>Background - CVSS </vt:lpstr>
      <vt:lpstr>CVSS - Introduction</vt:lpstr>
      <vt:lpstr>CVSS - Composition</vt:lpstr>
      <vt:lpstr>CVSS – Base Metrics</vt:lpstr>
      <vt:lpstr>CVSS – Temporal Metrics</vt:lpstr>
      <vt:lpstr>CVSS – Environmental Metrics</vt:lpstr>
      <vt:lpstr>CVSS - scoring</vt:lpstr>
      <vt:lpstr>Evaluating CVSS Base Score Using Vulnerability Rewards Program [Younis2016] </vt:lpstr>
      <vt:lpstr>Younis et al. - Motivation</vt:lpstr>
      <vt:lpstr>Younis et al. - Contribution</vt:lpstr>
      <vt:lpstr>Younis et al. - Data</vt:lpstr>
      <vt:lpstr>Younis et al. - Methods</vt:lpstr>
      <vt:lpstr>Younis et al. - Methods</vt:lpstr>
      <vt:lpstr>Younis et al. - Methods</vt:lpstr>
      <vt:lpstr>Younis et al. - Methods</vt:lpstr>
      <vt:lpstr>Younis et al. – Results</vt:lpstr>
      <vt:lpstr>Younis et al. - Discussion</vt:lpstr>
      <vt:lpstr>Younis et al. - Commentary</vt:lpstr>
      <vt:lpstr>An automatic method for CVSS score prediction using vulnerabilities description [Khazaei2016] </vt:lpstr>
      <vt:lpstr>Khazaei et al. - Motivation</vt:lpstr>
      <vt:lpstr>Khazaei et al. - Contribution</vt:lpstr>
      <vt:lpstr>Khazaei et al. - Data</vt:lpstr>
      <vt:lpstr>Khazaei et al. - Methods</vt:lpstr>
      <vt:lpstr>Khazaei et al. - Methods</vt:lpstr>
      <vt:lpstr>Khazaei et al. - Methods</vt:lpstr>
      <vt:lpstr>Khazaei et al. - Methods</vt:lpstr>
      <vt:lpstr>Khazaei et al. – Results</vt:lpstr>
      <vt:lpstr>Khazaei et al. - Discussion</vt:lpstr>
      <vt:lpstr>Khazaei et al. - Commentary</vt:lpstr>
      <vt:lpstr>Conclusions </vt:lpstr>
      <vt:lpstr>References</vt:lpstr>
      <vt:lpstr>PowerPoint Presentation</vt:lpstr>
      <vt:lpstr>CVSS Base score</vt:lpstr>
      <vt:lpstr>CVSS Temporal score</vt:lpstr>
      <vt:lpstr>CVSS Environmental score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72</cp:revision>
  <dcterms:created xsi:type="dcterms:W3CDTF">2017-01-21T16:23:21Z</dcterms:created>
  <dcterms:modified xsi:type="dcterms:W3CDTF">2017-01-25T00:22:55Z</dcterms:modified>
</cp:coreProperties>
</file>